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93" r:id="rId4"/>
    <p:sldId id="879" r:id="rId5"/>
    <p:sldId id="916" r:id="rId6"/>
    <p:sldId id="921" r:id="rId7"/>
    <p:sldId id="914" r:id="rId8"/>
    <p:sldId id="721" r:id="rId9"/>
    <p:sldId id="724" r:id="rId10"/>
    <p:sldId id="310" r:id="rId11"/>
    <p:sldId id="917" r:id="rId12"/>
    <p:sldId id="918" r:id="rId13"/>
    <p:sldId id="919" r:id="rId14"/>
    <p:sldId id="920" r:id="rId15"/>
    <p:sldId id="922" r:id="rId16"/>
    <p:sldId id="924" r:id="rId17"/>
    <p:sldId id="923" r:id="rId18"/>
    <p:sldId id="925" r:id="rId19"/>
    <p:sldId id="926" r:id="rId20"/>
    <p:sldId id="928" r:id="rId21"/>
    <p:sldId id="927" r:id="rId22"/>
    <p:sldId id="929" r:id="rId23"/>
    <p:sldId id="930" r:id="rId24"/>
    <p:sldId id="803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2E7A"/>
    <a:srgbClr val="6373BA"/>
    <a:srgbClr val="1C317C"/>
    <a:srgbClr val="FFFFFF"/>
    <a:srgbClr val="B70031"/>
    <a:srgbClr val="C4172E"/>
    <a:srgbClr val="0ECB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EBBBCC-DAD2-459C-BE2E-F6DE35CF9A28}" styleName="深色样式 2 - 强调 3/强调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深色样式 2 - 强调 1/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深色样式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E25E649-3F16-4E02-A733-19D2CDBF48F0}" styleName="中度样式 3 - 强调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D083AE6-46FA-4A59-8FB0-9F97EB10719F}" styleName="浅色样式 3 - 强调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E171933-4619-4E11-9A3F-F7608DF75F80}" styleName="中度样式 1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中度样式 4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7AC3CCA-C797-4891-BE02-D94E43425B78}" styleName="中度样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C4B1156A-380E-4F78-BDF5-A606A8083BF9}" styleName="中度样式 4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 autoAdjust="0"/>
    <p:restoredTop sz="78014" autoAdjust="0"/>
  </p:normalViewPr>
  <p:slideViewPr>
    <p:cSldViewPr snapToGrid="0">
      <p:cViewPr varScale="1">
        <p:scale>
          <a:sx n="93" d="100"/>
          <a:sy n="93" d="100"/>
        </p:scale>
        <p:origin x="40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B86FF3-609D-421A-ADB1-4AE06691B791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64A4F2-9B46-436D-9089-A5A73B4C9D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6006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9D3D4B-217B-6162-9513-472C0313F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E203CB9-E52D-F295-CED3-106B7D0D47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F7B5158-E1C2-64AD-35B7-34C4246106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19011A-44D5-9183-5833-50E4B06793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34018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B0B3E1-A9FF-2B91-7EA8-2F7AC9977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3439995-ECF8-C015-9C83-47BC5E3F83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9D79485-8FB6-6EEE-A556-FF101CC41F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D066BBB-2338-6E75-386C-B8AB1C3FA6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95384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4DD090-5904-5FCC-2983-D6675993B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5F3720E-7174-05F5-9374-8C1E97A2F8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0231790-DE13-8103-18CD-D76FE1ECCA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F7B9ED9-29D9-529F-6518-1F5FAC82F3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2855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C114C9-F058-B6B0-B531-032638FEA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8A21AD3-5904-FB22-6DAD-E046F7F21D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CDDC4F1-9CE3-9FEF-6B81-D29B124BA2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3D0AAEB-A676-8CC9-B79A-85A770FAD0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5323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DFF0D5-733E-1700-C44F-EC3976C66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43EB709-0A74-23B0-13FF-FFC370E70D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2125649-1D57-C832-97B8-F6123196E5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98D2E51-8E7E-861C-6B2D-2DBAAC6CB6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77652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D9B886-2342-0067-E783-5676FAD01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A0CD8D0-AD14-AD22-0AB7-6D8DC20978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20CB32F-0FD4-074E-9898-2D037F5BA7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26C92AB-8A64-D5DB-5F6B-B7B5799022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1819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912501-18F7-9C91-74C6-303BB41644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648F7A1-AE0C-2969-ECE5-40E208E129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59B370E-27CE-CE24-B6A4-0B2BA26AE7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49B406F-E754-1716-4915-7FBB9C9930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4179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E91F48-33A3-83E4-77C3-6544CC9DA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E525EF1-5F47-D332-9AB0-022CA65258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BD18FF3-8DB5-3D5A-65C2-4FBAA7C1D4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91142C6-DCDC-7C00-BE0A-50C0B4500B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13995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153C2-0246-5119-169D-2D0723655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B66F9E9-7EC7-74E9-B2AB-DAFD830F8D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909A346-4077-6B11-9028-5AD7A4C26A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0F794E8-B7A1-35AE-BCE1-6C4ECB762B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0492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A4515-BFB4-63AA-E7EA-FBF4E2C521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03F5063-9D3A-7018-44AC-0B8D122A32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779D116-B59E-544A-70DD-0BEB1CD684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CC2967B-DAB2-B899-34DB-9717A54293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00333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71345-9F97-C5CC-AB19-2965774C4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B45EFDE-27D7-3D38-CB9A-E4AFD38924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0589550-9A19-F117-BA61-35E27C38DC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5DC6809-E523-D3BE-B24B-CB7AA09590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985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3F24B6-33FE-E4AF-01F1-B8D027415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0999F0C-EADF-213A-80FA-A76CE25158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B75F49D-A3A4-7FF9-2BDA-24626DE8EB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ECB307-8747-3691-1986-58B7769C23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0736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B76DF9-C51D-24E3-D2F2-E707FF0C4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5CC320D-2721-5A67-2772-AEF3E2DD7A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A6EFCFB-B864-EFCF-D41F-CDF7C0EA89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99031FF-2CC9-420D-8F8D-D30ED0CEC3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7504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345832-0D06-6087-32B2-9D2581609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978C28A-E147-D139-0800-64BDFD882C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B3C0146-2298-994D-813C-F2F0D3EBB6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A29199F-ED78-C35E-E4D2-D6E5BA0D1C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837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8B2DBD-5A64-67AB-E6C7-87A2BCD6D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81F8D80-C8B4-78DE-B193-B902F15F4F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3394D91-BAB6-D892-E2AE-1A36996795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43223BD-3417-F2F1-1FB5-31C54346BC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E6AB13-A084-CB48-A6A3-16808AFE41F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8917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1AE0E-CA87-2E11-7836-15F4428FA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6B4D27F-79B2-13B0-F7BA-B8FBB41470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B354E8E-2994-CCBA-9FB5-28100CBF59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890973D-D8AD-03E5-8955-964A15525B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E6AB13-A084-CB48-A6A3-16808AFE41F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667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F02808-4F30-1109-C887-6B9F53D8B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494F68-34B3-A18E-B356-68D95CA675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1B4BEA-55CA-84E7-7C07-45F1F8E1E7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97D28F-41B6-5E2E-8FBA-030E46338C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5722A-E3A5-BC4E-8750-3721C147E7E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1452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32CEE7-D182-B979-DFC2-440718E39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E6EC1D8-EF3F-CF0D-64C0-A9724F74A7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41730AD-3291-24A7-93D9-D2318FBEAB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19BDBD4-4681-BA2B-396A-717EF90572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99867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C0720F-433C-399D-8A4F-A365244E4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DF73D90-5AF0-423A-EA2F-EA0BAF826D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07C589C-0E5B-2C0B-00F0-0D5F4B586B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FD0C8F3-21A7-313C-699F-E0BC6CA762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491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C210E2-2064-2116-EDB4-08FA7C1F4A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6CD9F5C-5C89-0DBD-3D69-D312122914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91514C-F9CF-9B53-D179-FCDC828FD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DC5B72-D0DC-6997-25DE-87866D507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A37989-36CA-BAFF-2DD9-7FCE5FCB7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2E9B314-981F-F2E6-8FD7-1045E6E0AEB6}"/>
              </a:ext>
            </a:extLst>
          </p:cNvPr>
          <p:cNvSpPr txBox="1"/>
          <p:nvPr userDrawn="1"/>
        </p:nvSpPr>
        <p:spPr>
          <a:xfrm rot="18900000">
            <a:off x="-130666" y="2926239"/>
            <a:ext cx="549741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zh-CN" altLang="en-US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华东师范大学</a:t>
            </a:r>
            <a:r>
              <a:rPr kumimoji="1" lang="en-US" altLang="zh-CN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zh-CN" altLang="en-US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社会发展学院 </a:t>
            </a:r>
            <a:r>
              <a:rPr kumimoji="1" lang="en-US" altLang="zh-CN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zh-CN" altLang="en-US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刘贇喆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C94F062-9A9E-CEC3-B804-E84E991DBCFD}"/>
              </a:ext>
            </a:extLst>
          </p:cNvPr>
          <p:cNvSpPr txBox="1"/>
          <p:nvPr userDrawn="1"/>
        </p:nvSpPr>
        <p:spPr>
          <a:xfrm rot="18900000">
            <a:off x="3328630" y="2926238"/>
            <a:ext cx="549741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zh-CN" altLang="en-US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华东师范大学</a:t>
            </a:r>
            <a:r>
              <a:rPr kumimoji="1" lang="en-US" altLang="zh-CN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zh-CN" altLang="en-US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社会发展学院 </a:t>
            </a:r>
            <a:r>
              <a:rPr kumimoji="1" lang="en-US" altLang="zh-CN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zh-CN" altLang="en-US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刘贇喆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3B6D557-4103-90C8-AE08-91FB381F1331}"/>
              </a:ext>
            </a:extLst>
          </p:cNvPr>
          <p:cNvSpPr txBox="1"/>
          <p:nvPr userDrawn="1"/>
        </p:nvSpPr>
        <p:spPr>
          <a:xfrm rot="18900000">
            <a:off x="7338770" y="2926237"/>
            <a:ext cx="549741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zh-CN" altLang="en-US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华东师范大学</a:t>
            </a:r>
            <a:r>
              <a:rPr kumimoji="1" lang="en-US" altLang="zh-CN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zh-CN" altLang="en-US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社会发展学院 </a:t>
            </a:r>
            <a:r>
              <a:rPr kumimoji="1" lang="en-US" altLang="zh-CN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zh-CN" altLang="en-US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刘贇喆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A009D63-04C8-5C34-42A0-97DF6D791BA5}"/>
              </a:ext>
            </a:extLst>
          </p:cNvPr>
          <p:cNvSpPr/>
          <p:nvPr userDrawn="1"/>
        </p:nvSpPr>
        <p:spPr>
          <a:xfrm>
            <a:off x="0" y="1032522"/>
            <a:ext cx="12192000" cy="45719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F6BC1098-D5CE-0881-90AC-526B6130B725}"/>
              </a:ext>
            </a:extLst>
          </p:cNvPr>
          <p:cNvGrpSpPr/>
          <p:nvPr userDrawn="1"/>
        </p:nvGrpSpPr>
        <p:grpSpPr>
          <a:xfrm>
            <a:off x="461888" y="333270"/>
            <a:ext cx="1323703" cy="1323703"/>
            <a:chOff x="5434148" y="2937969"/>
            <a:chExt cx="1323703" cy="1323703"/>
          </a:xfrm>
        </p:grpSpPr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E282041F-5B65-6328-AC77-EBD6388F4E51}"/>
                </a:ext>
              </a:extLst>
            </p:cNvPr>
            <p:cNvSpPr/>
            <p:nvPr/>
          </p:nvSpPr>
          <p:spPr>
            <a:xfrm>
              <a:off x="5434148" y="2937969"/>
              <a:ext cx="1323703" cy="1323703"/>
            </a:xfrm>
            <a:prstGeom prst="ellipse">
              <a:avLst/>
            </a:prstGeom>
            <a:solidFill>
              <a:srgbClr val="182E7A"/>
            </a:solidFill>
            <a:ln>
              <a:solidFill>
                <a:srgbClr val="182E7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Picture 2" descr="华东师范大学- 维基百科，自由的百科全书">
              <a:extLst>
                <a:ext uri="{FF2B5EF4-FFF2-40B4-BE49-F238E27FC236}">
                  <a16:creationId xmlns:a16="http://schemas.microsoft.com/office/drawing/2014/main" id="{55C7611A-2673-C866-EC6D-91A9620D2D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1547" y="2975368"/>
              <a:ext cx="1248905" cy="1248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图片 16" descr="文本&#10;&#10;AI 生成的内容可能不正确。">
            <a:extLst>
              <a:ext uri="{FF2B5EF4-FFF2-40B4-BE49-F238E27FC236}">
                <a16:creationId xmlns:a16="http://schemas.microsoft.com/office/drawing/2014/main" id="{0E67DCE0-1BDA-B6C7-C3CC-811B89DF0EA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227077" y="6256337"/>
            <a:ext cx="1909043" cy="601663"/>
          </a:xfrm>
          <a:prstGeom prst="rect">
            <a:avLst/>
          </a:prstGeom>
        </p:spPr>
      </p:pic>
      <p:sp>
        <p:nvSpPr>
          <p:cNvPr id="18" name="任意多边形: 形状 32">
            <a:extLst>
              <a:ext uri="{FF2B5EF4-FFF2-40B4-BE49-F238E27FC236}">
                <a16:creationId xmlns:a16="http://schemas.microsoft.com/office/drawing/2014/main" id="{5DCB639B-DD00-D3F7-5CA9-8B2291B737C8}"/>
              </a:ext>
            </a:extLst>
          </p:cNvPr>
          <p:cNvSpPr/>
          <p:nvPr userDrawn="1"/>
        </p:nvSpPr>
        <p:spPr>
          <a:xfrm>
            <a:off x="0" y="30480"/>
            <a:ext cx="12192000" cy="964642"/>
          </a:xfrm>
          <a:custGeom>
            <a:avLst/>
            <a:gdLst>
              <a:gd name="connsiteX0" fmla="*/ 0 w 12192000"/>
              <a:gd name="connsiteY0" fmla="*/ 0 h 964642"/>
              <a:gd name="connsiteX1" fmla="*/ 12192000 w 12192000"/>
              <a:gd name="connsiteY1" fmla="*/ 0 h 964642"/>
              <a:gd name="connsiteX2" fmla="*/ 12192000 w 12192000"/>
              <a:gd name="connsiteY2" fmla="*/ 964642 h 964642"/>
              <a:gd name="connsiteX3" fmla="*/ 1781908 w 12192000"/>
              <a:gd name="connsiteY3" fmla="*/ 964642 h 964642"/>
              <a:gd name="connsiteX4" fmla="*/ 1120056 w 12192000"/>
              <a:gd name="connsiteY4" fmla="*/ 302790 h 964642"/>
              <a:gd name="connsiteX5" fmla="*/ 458204 w 12192000"/>
              <a:gd name="connsiteY5" fmla="*/ 964642 h 964642"/>
              <a:gd name="connsiteX6" fmla="*/ 0 w 12192000"/>
              <a:gd name="connsiteY6" fmla="*/ 964642 h 9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964642">
                <a:moveTo>
                  <a:pt x="0" y="0"/>
                </a:moveTo>
                <a:lnTo>
                  <a:pt x="12192000" y="0"/>
                </a:lnTo>
                <a:lnTo>
                  <a:pt x="12192000" y="964642"/>
                </a:lnTo>
                <a:lnTo>
                  <a:pt x="1781908" y="964642"/>
                </a:lnTo>
                <a:cubicBezTo>
                  <a:pt x="1781908" y="599111"/>
                  <a:pt x="1485587" y="302790"/>
                  <a:pt x="1120056" y="302790"/>
                </a:cubicBezTo>
                <a:cubicBezTo>
                  <a:pt x="754525" y="302790"/>
                  <a:pt x="458204" y="599111"/>
                  <a:pt x="458204" y="964642"/>
                </a:cubicBezTo>
                <a:lnTo>
                  <a:pt x="0" y="964642"/>
                </a:lnTo>
                <a:close/>
              </a:path>
            </a:pathLst>
          </a:cu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5708BFC-87A0-350B-72EB-B4D5C86D1DB8}"/>
              </a:ext>
            </a:extLst>
          </p:cNvPr>
          <p:cNvSpPr/>
          <p:nvPr userDrawn="1"/>
        </p:nvSpPr>
        <p:spPr>
          <a:xfrm>
            <a:off x="0" y="6356821"/>
            <a:ext cx="10227077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6CD159BE-4FA0-85AF-9926-A45DD2A55053}"/>
              </a:ext>
            </a:extLst>
          </p:cNvPr>
          <p:cNvSpPr/>
          <p:nvPr userDrawn="1"/>
        </p:nvSpPr>
        <p:spPr>
          <a:xfrm>
            <a:off x="0" y="6268677"/>
            <a:ext cx="10227077" cy="45719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132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E0DB86-7AB7-2F44-88E3-375486825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126E9D2-BCF0-7A98-D217-86A4972E75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C9AE20-0069-4DFC-6476-8028D8423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7ED876-DD23-EB6F-EBAB-A00ACD1F5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CC35813-0796-B543-7C82-BCCCC0883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57F0A98-8FED-DA49-F699-FA63C930C01F}"/>
              </a:ext>
            </a:extLst>
          </p:cNvPr>
          <p:cNvSpPr/>
          <p:nvPr userDrawn="1"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F3BCAFD-6B41-FFB2-F1B8-2455DF1C7BC4}"/>
              </a:ext>
            </a:extLst>
          </p:cNvPr>
          <p:cNvSpPr/>
          <p:nvPr userDrawn="1"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415C8FD-49C5-33C5-7161-4209FEB581E9}"/>
              </a:ext>
            </a:extLst>
          </p:cNvPr>
          <p:cNvSpPr/>
          <p:nvPr userDrawn="1"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文本&#10;&#10;AI 生成的内容可能不正确。">
            <a:extLst>
              <a:ext uri="{FF2B5EF4-FFF2-40B4-BE49-F238E27FC236}">
                <a16:creationId xmlns:a16="http://schemas.microsoft.com/office/drawing/2014/main" id="{0522D814-6785-C8FF-EF77-4799E4506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D9738D6D-D44E-05F0-6C9D-4CB311AE86DB}"/>
              </a:ext>
            </a:extLst>
          </p:cNvPr>
          <p:cNvSpPr/>
          <p:nvPr userDrawn="1"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89B3D65-20BD-3633-1E71-1F03735D6FC3}"/>
              </a:ext>
            </a:extLst>
          </p:cNvPr>
          <p:cNvSpPr/>
          <p:nvPr userDrawn="1"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8">
            <a:extLst>
              <a:ext uri="{FF2B5EF4-FFF2-40B4-BE49-F238E27FC236}">
                <a16:creationId xmlns:a16="http://schemas.microsoft.com/office/drawing/2014/main" id="{AE1AA536-2FA7-8C6F-6E1F-6C7CF38D798B}"/>
              </a:ext>
            </a:extLst>
          </p:cNvPr>
          <p:cNvCxnSpPr>
            <a:cxnSpLocks/>
          </p:cNvCxnSpPr>
          <p:nvPr userDrawn="1"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1695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CAAB25F-B1A4-22B6-2CD4-BCF7AA2919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D665469-AAA1-1415-8942-8938010BF4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0B89E5-0DE9-1038-048D-114DB8591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21EEC6-33E6-B7E8-BDC5-092609752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CA93976-CA4C-C04E-D156-9FD910FA5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B9C68A3-910B-6869-1933-E4B928C2E566}"/>
              </a:ext>
            </a:extLst>
          </p:cNvPr>
          <p:cNvSpPr/>
          <p:nvPr userDrawn="1"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10505D1-6C46-7CF6-1B46-07B156AB6355}"/>
              </a:ext>
            </a:extLst>
          </p:cNvPr>
          <p:cNvSpPr/>
          <p:nvPr userDrawn="1"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5B2AE57-225C-B0D3-C9AA-3897A3AD314D}"/>
              </a:ext>
            </a:extLst>
          </p:cNvPr>
          <p:cNvSpPr/>
          <p:nvPr userDrawn="1"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文本&#10;&#10;AI 生成的内容可能不正确。">
            <a:extLst>
              <a:ext uri="{FF2B5EF4-FFF2-40B4-BE49-F238E27FC236}">
                <a16:creationId xmlns:a16="http://schemas.microsoft.com/office/drawing/2014/main" id="{815202EF-7881-1F91-8879-65110CD179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DFE7B31D-E09B-7B10-5B00-3AF30D733002}"/>
              </a:ext>
            </a:extLst>
          </p:cNvPr>
          <p:cNvSpPr/>
          <p:nvPr userDrawn="1"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CCAEBAE-84B8-8174-A059-6919F585B92D}"/>
              </a:ext>
            </a:extLst>
          </p:cNvPr>
          <p:cNvSpPr/>
          <p:nvPr userDrawn="1"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8">
            <a:extLst>
              <a:ext uri="{FF2B5EF4-FFF2-40B4-BE49-F238E27FC236}">
                <a16:creationId xmlns:a16="http://schemas.microsoft.com/office/drawing/2014/main" id="{7FF79B4F-F2D4-7D95-69AC-F3306D595C2F}"/>
              </a:ext>
            </a:extLst>
          </p:cNvPr>
          <p:cNvCxnSpPr>
            <a:cxnSpLocks/>
          </p:cNvCxnSpPr>
          <p:nvPr userDrawn="1"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834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8FEBEE-189E-B6CB-DD02-0353AB98B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BE1DB4A-D485-3697-352B-DD2ADAA5F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2346E2-0A31-292D-BFDD-5F099B21F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DE96AC-6653-739C-1278-9AB06E246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A5334B5-A475-EB10-9A4D-35E6AB04B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20C2FA6-C070-DD1E-1876-F223367F44A5}"/>
              </a:ext>
            </a:extLst>
          </p:cNvPr>
          <p:cNvSpPr txBox="1"/>
          <p:nvPr userDrawn="1"/>
        </p:nvSpPr>
        <p:spPr>
          <a:xfrm rot="18900000">
            <a:off x="-130666" y="2926239"/>
            <a:ext cx="549741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zh-CN" altLang="en-US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华东师范大学</a:t>
            </a:r>
            <a:r>
              <a:rPr kumimoji="1" lang="en-US" altLang="zh-CN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zh-CN" altLang="en-US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社会发展学院 </a:t>
            </a:r>
            <a:r>
              <a:rPr kumimoji="1" lang="en-US" altLang="zh-CN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zh-CN" altLang="en-US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刘贇喆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307A4FE-0450-A1AF-E84B-72B115D41D0F}"/>
              </a:ext>
            </a:extLst>
          </p:cNvPr>
          <p:cNvSpPr txBox="1"/>
          <p:nvPr userDrawn="1"/>
        </p:nvSpPr>
        <p:spPr>
          <a:xfrm rot="18900000">
            <a:off x="3328630" y="2926238"/>
            <a:ext cx="5497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华东师范大学</a:t>
            </a:r>
            <a:r>
              <a:rPr kumimoji="1" lang="en-US" altLang="zh-CN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zh-CN" altLang="en-US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社会发展学院 </a:t>
            </a:r>
            <a:r>
              <a:rPr kumimoji="1" lang="en-US" altLang="zh-CN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zh-CN" altLang="en-US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刘贇喆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A261B72-8217-79FD-A682-171E2521A67B}"/>
              </a:ext>
            </a:extLst>
          </p:cNvPr>
          <p:cNvSpPr txBox="1"/>
          <p:nvPr userDrawn="1"/>
        </p:nvSpPr>
        <p:spPr>
          <a:xfrm rot="18900000">
            <a:off x="7338770" y="2926237"/>
            <a:ext cx="5497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华东师范大学</a:t>
            </a:r>
            <a:r>
              <a:rPr kumimoji="1" lang="en-US" altLang="zh-CN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zh-CN" altLang="en-US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社会发展学院 </a:t>
            </a:r>
            <a:r>
              <a:rPr kumimoji="1" lang="en-US" altLang="zh-CN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zh-CN" altLang="en-US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刘贇喆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F4F16F5-26A2-3A53-37BB-C2C2343F6217}"/>
              </a:ext>
            </a:extLst>
          </p:cNvPr>
          <p:cNvSpPr/>
          <p:nvPr userDrawn="1"/>
        </p:nvSpPr>
        <p:spPr>
          <a:xfrm>
            <a:off x="64547" y="31809"/>
            <a:ext cx="9463598" cy="118051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AEA004B-9471-FDE5-F209-86B237F99D1C}"/>
              </a:ext>
            </a:extLst>
          </p:cNvPr>
          <p:cNvSpPr/>
          <p:nvPr userDrawn="1"/>
        </p:nvSpPr>
        <p:spPr>
          <a:xfrm>
            <a:off x="10893283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26326A6-97E3-71D8-CEDF-8D69DE05AF0B}"/>
              </a:ext>
            </a:extLst>
          </p:cNvPr>
          <p:cNvSpPr/>
          <p:nvPr userDrawn="1"/>
        </p:nvSpPr>
        <p:spPr>
          <a:xfrm>
            <a:off x="9634928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 descr="文本&#10;&#10;AI 生成的内容可能不正确。">
            <a:extLst>
              <a:ext uri="{FF2B5EF4-FFF2-40B4-BE49-F238E27FC236}">
                <a16:creationId xmlns:a16="http://schemas.microsoft.com/office/drawing/2014/main" id="{25366FCA-E407-65CE-850E-1032D7BCD1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5F794ED7-1414-F184-1020-0B5A1ED15AD9}"/>
              </a:ext>
            </a:extLst>
          </p:cNvPr>
          <p:cNvSpPr/>
          <p:nvPr userDrawn="1"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93E4BC9D-6428-3832-FCB3-70152C5FA6EF}"/>
              </a:ext>
            </a:extLst>
          </p:cNvPr>
          <p:cNvSpPr/>
          <p:nvPr userDrawn="1"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连接符 8">
            <a:extLst>
              <a:ext uri="{FF2B5EF4-FFF2-40B4-BE49-F238E27FC236}">
                <a16:creationId xmlns:a16="http://schemas.microsoft.com/office/drawing/2014/main" id="{D5DBF124-3009-494E-CE50-4EE0D653F646}"/>
              </a:ext>
            </a:extLst>
          </p:cNvPr>
          <p:cNvCxnSpPr>
            <a:cxnSpLocks/>
          </p:cNvCxnSpPr>
          <p:nvPr userDrawn="1"/>
        </p:nvCxnSpPr>
        <p:spPr>
          <a:xfrm>
            <a:off x="64547" y="189464"/>
            <a:ext cx="11980308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0657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C0B08B-F415-7D15-C521-F8C6F1DF2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4E3A592-9BB2-896A-74D9-9AD6E04820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C453A6-B77A-9F7B-B66C-E24E369FF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F185E6-D74A-A097-157E-4C19E6C65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CBA460-4C3D-348B-11E4-BC3DF8C1E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9D15891-45A6-3CB1-3B79-6A4298F7F9C0}"/>
              </a:ext>
            </a:extLst>
          </p:cNvPr>
          <p:cNvSpPr/>
          <p:nvPr userDrawn="1"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F23B11C-3C30-033E-88AE-662E6828E2F3}"/>
              </a:ext>
            </a:extLst>
          </p:cNvPr>
          <p:cNvSpPr/>
          <p:nvPr userDrawn="1"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4DBB90F-F1B9-66D4-3C7A-810312881AD4}"/>
              </a:ext>
            </a:extLst>
          </p:cNvPr>
          <p:cNvSpPr/>
          <p:nvPr userDrawn="1"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文本&#10;&#10;AI 生成的内容可能不正确。">
            <a:extLst>
              <a:ext uri="{FF2B5EF4-FFF2-40B4-BE49-F238E27FC236}">
                <a16:creationId xmlns:a16="http://schemas.microsoft.com/office/drawing/2014/main" id="{E2DDB2B4-311C-2961-DA02-FD47E8F964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7728655B-0CEB-52A6-DDC3-A8DE2CD57148}"/>
              </a:ext>
            </a:extLst>
          </p:cNvPr>
          <p:cNvSpPr/>
          <p:nvPr userDrawn="1"/>
        </p:nvSpPr>
        <p:spPr>
          <a:xfrm>
            <a:off x="1973590" y="6340119"/>
            <a:ext cx="997457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B1E0F1F-8671-E17F-9CC5-ABF48B6898E3}"/>
              </a:ext>
            </a:extLst>
          </p:cNvPr>
          <p:cNvSpPr/>
          <p:nvPr userDrawn="1"/>
        </p:nvSpPr>
        <p:spPr>
          <a:xfrm>
            <a:off x="1973590" y="6239635"/>
            <a:ext cx="997457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8">
            <a:extLst>
              <a:ext uri="{FF2B5EF4-FFF2-40B4-BE49-F238E27FC236}">
                <a16:creationId xmlns:a16="http://schemas.microsoft.com/office/drawing/2014/main" id="{8759BD67-9856-5A30-E3D2-ED5FA3A95F12}"/>
              </a:ext>
            </a:extLst>
          </p:cNvPr>
          <p:cNvCxnSpPr>
            <a:cxnSpLocks/>
          </p:cNvCxnSpPr>
          <p:nvPr userDrawn="1"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53093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D41CC0-7BEB-B81C-6D7D-2066F9848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35C1D24-0A4B-7729-1A3E-E45CC3553F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23E474C-8EB4-1EA0-F912-4A9F67DE8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E45A39F-0750-577D-C556-6527A5631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5A249C-E30C-33B8-2142-1EC0AF2AF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B520CB1-0B60-CB9C-556E-9C3FB67E7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8681784-0D11-E0D2-C187-019537675012}"/>
              </a:ext>
            </a:extLst>
          </p:cNvPr>
          <p:cNvSpPr/>
          <p:nvPr userDrawn="1"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DB76009-50D2-EB07-5729-05BA54FE2114}"/>
              </a:ext>
            </a:extLst>
          </p:cNvPr>
          <p:cNvSpPr/>
          <p:nvPr userDrawn="1"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BAEEA96-27AE-3D4B-2F10-5A184954E898}"/>
              </a:ext>
            </a:extLst>
          </p:cNvPr>
          <p:cNvSpPr/>
          <p:nvPr userDrawn="1"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文本&#10;&#10;AI 生成的内容可能不正确。">
            <a:extLst>
              <a:ext uri="{FF2B5EF4-FFF2-40B4-BE49-F238E27FC236}">
                <a16:creationId xmlns:a16="http://schemas.microsoft.com/office/drawing/2014/main" id="{B9E04923-8ECA-8799-BF2A-CA4C7A9674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4E62503F-8D61-EA33-06BC-B9AC112D5DE4}"/>
              </a:ext>
            </a:extLst>
          </p:cNvPr>
          <p:cNvSpPr/>
          <p:nvPr userDrawn="1"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EE59BD9-87A4-17D6-B8C2-DE7FE419DE82}"/>
              </a:ext>
            </a:extLst>
          </p:cNvPr>
          <p:cNvSpPr/>
          <p:nvPr userDrawn="1"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连接符 8">
            <a:extLst>
              <a:ext uri="{FF2B5EF4-FFF2-40B4-BE49-F238E27FC236}">
                <a16:creationId xmlns:a16="http://schemas.microsoft.com/office/drawing/2014/main" id="{937C6CB4-E092-66C3-B47C-01685EC34500}"/>
              </a:ext>
            </a:extLst>
          </p:cNvPr>
          <p:cNvCxnSpPr>
            <a:cxnSpLocks/>
          </p:cNvCxnSpPr>
          <p:nvPr userDrawn="1"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0864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DD0DBE-DD71-5003-8B64-D7A234AEC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FE6FBB1-2C76-052A-20A9-7A3A11094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EAA9167-CD5C-3932-686E-A17071D326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C19EEC9-CE61-8121-4A8F-DDD848C579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9ADFD42-28EB-D72C-434C-C0B4BD94A6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FE458A7-2541-E856-DF11-B61DF61F4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3BEB093-6BBB-6F2C-304D-AC4E2C528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F6A82BA-D004-2DD1-5A5E-C76EA18AA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2D68D67-FD97-7635-83AE-29998B3BB4B3}"/>
              </a:ext>
            </a:extLst>
          </p:cNvPr>
          <p:cNvSpPr/>
          <p:nvPr userDrawn="1"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4FCD634-CD2F-AD4D-AE77-ABFBB09EBF41}"/>
              </a:ext>
            </a:extLst>
          </p:cNvPr>
          <p:cNvSpPr/>
          <p:nvPr userDrawn="1"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0D68C02-00F4-9E52-7035-C4D3372DBCF0}"/>
              </a:ext>
            </a:extLst>
          </p:cNvPr>
          <p:cNvSpPr/>
          <p:nvPr userDrawn="1"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 descr="文本&#10;&#10;AI 生成的内容可能不正确。">
            <a:extLst>
              <a:ext uri="{FF2B5EF4-FFF2-40B4-BE49-F238E27FC236}">
                <a16:creationId xmlns:a16="http://schemas.microsoft.com/office/drawing/2014/main" id="{5B6C7504-ACEE-AE9D-A49B-AF481A67A7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C29281D1-8D52-C87D-0BD0-9FA47C78CD0F}"/>
              </a:ext>
            </a:extLst>
          </p:cNvPr>
          <p:cNvSpPr/>
          <p:nvPr userDrawn="1"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88D4A889-0993-B12D-C5C1-319AF269DC95}"/>
              </a:ext>
            </a:extLst>
          </p:cNvPr>
          <p:cNvSpPr/>
          <p:nvPr userDrawn="1"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连接符 8">
            <a:extLst>
              <a:ext uri="{FF2B5EF4-FFF2-40B4-BE49-F238E27FC236}">
                <a16:creationId xmlns:a16="http://schemas.microsoft.com/office/drawing/2014/main" id="{7BC63873-11DD-317D-EE7E-3CDFABB78472}"/>
              </a:ext>
            </a:extLst>
          </p:cNvPr>
          <p:cNvCxnSpPr>
            <a:cxnSpLocks/>
          </p:cNvCxnSpPr>
          <p:nvPr userDrawn="1"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53224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7FCBA4-2509-E648-1F99-574F3653D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0C40BD9-34B8-1F13-42B3-368DDBD35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F8773E0-D5AF-51FA-F50B-4B8032D62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C27400C-3960-FF13-FF2D-01DFDFC19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E3B4C4C-BC4A-1821-FBB1-F5932263636B}"/>
              </a:ext>
            </a:extLst>
          </p:cNvPr>
          <p:cNvSpPr/>
          <p:nvPr userDrawn="1"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E6D02C9-0009-F4FA-EC19-FE6A5622A28A}"/>
              </a:ext>
            </a:extLst>
          </p:cNvPr>
          <p:cNvSpPr/>
          <p:nvPr userDrawn="1"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678FB64-64DF-3E35-626F-2A70494AD678}"/>
              </a:ext>
            </a:extLst>
          </p:cNvPr>
          <p:cNvSpPr/>
          <p:nvPr userDrawn="1"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文本&#10;&#10;AI 生成的内容可能不正确。">
            <a:extLst>
              <a:ext uri="{FF2B5EF4-FFF2-40B4-BE49-F238E27FC236}">
                <a16:creationId xmlns:a16="http://schemas.microsoft.com/office/drawing/2014/main" id="{EE9C7C79-AD14-CF52-54AE-DD209FB2B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6D378256-3449-13A2-6D8D-4B374ACB594D}"/>
              </a:ext>
            </a:extLst>
          </p:cNvPr>
          <p:cNvSpPr/>
          <p:nvPr userDrawn="1"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6B4F67A-1254-A1C6-F5D1-5D7B03E8E71A}"/>
              </a:ext>
            </a:extLst>
          </p:cNvPr>
          <p:cNvSpPr/>
          <p:nvPr userDrawn="1"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连接符 8">
            <a:extLst>
              <a:ext uri="{FF2B5EF4-FFF2-40B4-BE49-F238E27FC236}">
                <a16:creationId xmlns:a16="http://schemas.microsoft.com/office/drawing/2014/main" id="{9D757C47-E828-EF33-89DD-F1352303EBBC}"/>
              </a:ext>
            </a:extLst>
          </p:cNvPr>
          <p:cNvCxnSpPr>
            <a:cxnSpLocks/>
          </p:cNvCxnSpPr>
          <p:nvPr userDrawn="1"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31906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10CB7AC-75B4-43D9-85BC-8B53C024F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7FE5CB-9560-FE61-3A2F-BF7E8C2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CC37-76D8-CE09-AC53-11B4346E6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EE35115-5DFD-1DFE-01AA-FE13ED1BED3C}"/>
              </a:ext>
            </a:extLst>
          </p:cNvPr>
          <p:cNvSpPr/>
          <p:nvPr userDrawn="1"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1699B0E-3E5C-2A93-FE3B-B55C6C20A179}"/>
              </a:ext>
            </a:extLst>
          </p:cNvPr>
          <p:cNvSpPr/>
          <p:nvPr userDrawn="1"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A75EB6A-BA8F-DFD6-358F-CAD63BC65490}"/>
              </a:ext>
            </a:extLst>
          </p:cNvPr>
          <p:cNvSpPr/>
          <p:nvPr userDrawn="1"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文本&#10;&#10;AI 生成的内容可能不正确。">
            <a:extLst>
              <a:ext uri="{FF2B5EF4-FFF2-40B4-BE49-F238E27FC236}">
                <a16:creationId xmlns:a16="http://schemas.microsoft.com/office/drawing/2014/main" id="{40697FA8-7968-E2A2-31C7-09D67089A7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F1E640E2-9D9F-50DF-AE93-BEDC48C01AF8}"/>
              </a:ext>
            </a:extLst>
          </p:cNvPr>
          <p:cNvSpPr/>
          <p:nvPr userDrawn="1"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524DE32-3008-61CA-C3CA-2206038C7607}"/>
              </a:ext>
            </a:extLst>
          </p:cNvPr>
          <p:cNvSpPr/>
          <p:nvPr userDrawn="1"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连接符 8">
            <a:extLst>
              <a:ext uri="{FF2B5EF4-FFF2-40B4-BE49-F238E27FC236}">
                <a16:creationId xmlns:a16="http://schemas.microsoft.com/office/drawing/2014/main" id="{1A9E9879-7AD4-B907-7F5B-4115D0D56977}"/>
              </a:ext>
            </a:extLst>
          </p:cNvPr>
          <p:cNvCxnSpPr>
            <a:cxnSpLocks/>
          </p:cNvCxnSpPr>
          <p:nvPr userDrawn="1"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9250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3FD98C-9306-5536-BED3-F111A22B5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3276423-1C81-6344-9A3E-66BB52479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B29A652-5889-1D8A-0D3F-3DE777FBCB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F528BBE-CD4D-627D-1A0B-054BB2637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27754A-BC66-A93C-7286-88BDD3648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ECFD77A-41EE-2A65-5701-FBF538CC2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08F8E8F-B36E-587A-EA17-3571451C41CB}"/>
              </a:ext>
            </a:extLst>
          </p:cNvPr>
          <p:cNvSpPr/>
          <p:nvPr userDrawn="1"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59EB733-DC74-CD6E-CC06-F98D31502AC9}"/>
              </a:ext>
            </a:extLst>
          </p:cNvPr>
          <p:cNvSpPr/>
          <p:nvPr userDrawn="1"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DFCF171-BB2D-B336-FD9D-55F88CA9B539}"/>
              </a:ext>
            </a:extLst>
          </p:cNvPr>
          <p:cNvSpPr/>
          <p:nvPr userDrawn="1"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文本&#10;&#10;AI 生成的内容可能不正确。">
            <a:extLst>
              <a:ext uri="{FF2B5EF4-FFF2-40B4-BE49-F238E27FC236}">
                <a16:creationId xmlns:a16="http://schemas.microsoft.com/office/drawing/2014/main" id="{7E5DE437-1474-6AEB-773F-CA2BED0AF6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461CAAD2-8C9A-6C36-6D17-34575E19542B}"/>
              </a:ext>
            </a:extLst>
          </p:cNvPr>
          <p:cNvSpPr/>
          <p:nvPr userDrawn="1"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74BEADF-3525-30E0-AD17-7818F291D23C}"/>
              </a:ext>
            </a:extLst>
          </p:cNvPr>
          <p:cNvSpPr/>
          <p:nvPr userDrawn="1"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连接符 8">
            <a:extLst>
              <a:ext uri="{FF2B5EF4-FFF2-40B4-BE49-F238E27FC236}">
                <a16:creationId xmlns:a16="http://schemas.microsoft.com/office/drawing/2014/main" id="{78DE9F65-759C-5AB7-DB84-7606F9717616}"/>
              </a:ext>
            </a:extLst>
          </p:cNvPr>
          <p:cNvCxnSpPr>
            <a:cxnSpLocks/>
          </p:cNvCxnSpPr>
          <p:nvPr userDrawn="1"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35984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36BED4-9145-EF89-4EF0-27A23DEA9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B74D724-6CBE-59A6-2EBF-2448EB1B9D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078B530-BA25-B2B6-3BFD-7C46336C58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9F851B-BBBE-30B3-1E4D-51F3D6E20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33E5950-0471-B87D-E5B4-F205F947B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05E3EE4-6C0F-2649-4860-D923121D8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DB2BEAE-DD5E-FEE8-8A3C-310CC8C794B2}"/>
              </a:ext>
            </a:extLst>
          </p:cNvPr>
          <p:cNvSpPr/>
          <p:nvPr userDrawn="1"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DC36110-6F38-A028-2F33-68405DEEDA9F}"/>
              </a:ext>
            </a:extLst>
          </p:cNvPr>
          <p:cNvSpPr/>
          <p:nvPr userDrawn="1"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6B888EB-09CC-B96E-3D7F-283D06622654}"/>
              </a:ext>
            </a:extLst>
          </p:cNvPr>
          <p:cNvSpPr/>
          <p:nvPr userDrawn="1"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文本&#10;&#10;AI 生成的内容可能不正确。">
            <a:extLst>
              <a:ext uri="{FF2B5EF4-FFF2-40B4-BE49-F238E27FC236}">
                <a16:creationId xmlns:a16="http://schemas.microsoft.com/office/drawing/2014/main" id="{01296A22-519D-BFA6-94ED-E1FB3CE103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BBF3755D-81ED-210F-2480-884CEFF4585A}"/>
              </a:ext>
            </a:extLst>
          </p:cNvPr>
          <p:cNvSpPr/>
          <p:nvPr userDrawn="1"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07C1FDA-13BE-832F-FA32-AFC47EBFC2DC}"/>
              </a:ext>
            </a:extLst>
          </p:cNvPr>
          <p:cNvSpPr/>
          <p:nvPr userDrawn="1"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连接符 8">
            <a:extLst>
              <a:ext uri="{FF2B5EF4-FFF2-40B4-BE49-F238E27FC236}">
                <a16:creationId xmlns:a16="http://schemas.microsoft.com/office/drawing/2014/main" id="{4ED08853-9DAA-5A9D-F21E-74CDC66E62A0}"/>
              </a:ext>
            </a:extLst>
          </p:cNvPr>
          <p:cNvCxnSpPr>
            <a:cxnSpLocks/>
          </p:cNvCxnSpPr>
          <p:nvPr userDrawn="1"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3881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16170BC-987D-8900-209E-7C85C660F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7A76173-B9AF-142E-9957-F6B0D7EF2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B220C2-5514-A266-EF37-6D7C93ED9A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4CEA41-311A-413F-9C61-A526BAF207DC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E2B6050-6498-1829-5371-C38E641BA9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1F9507-6DFD-5C67-C54A-7934EA1C5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8760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标题 44">
            <a:extLst>
              <a:ext uri="{FF2B5EF4-FFF2-40B4-BE49-F238E27FC236}">
                <a16:creationId xmlns:a16="http://schemas.microsoft.com/office/drawing/2014/main" id="{A3738185-2EF2-A8B9-3D5C-A1DC295B99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33542"/>
            <a:ext cx="9144000" cy="670561"/>
          </a:xfrm>
        </p:spPr>
        <p:txBody>
          <a:bodyPr>
            <a:normAutofit/>
          </a:bodyPr>
          <a:lstStyle/>
          <a:p>
            <a:r>
              <a:rPr lang="zh-CN" altLang="en-US" sz="4000" b="1">
                <a:latin typeface="Arial" panose="020B0604020202020204" pitchFamily="34" charset="0"/>
                <a:ea typeface="微软雅黑" panose="020B0503020204020204" pitchFamily="34" charset="-122"/>
              </a:rPr>
              <a:t>城市</a:t>
            </a:r>
            <a:r>
              <a:rPr lang="zh-CN" altLang="en-US" sz="4000" b="1" dirty="0">
                <a:latin typeface="Arial" panose="020B0604020202020204" pitchFamily="34" charset="0"/>
                <a:ea typeface="微软雅黑" panose="020B0503020204020204" pitchFamily="34" charset="-122"/>
              </a:rPr>
              <a:t>数据分析与实践</a:t>
            </a:r>
            <a:endParaRPr lang="zh-CN" altLang="en-US" sz="40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7" name="矩形 259">
            <a:extLst>
              <a:ext uri="{FF2B5EF4-FFF2-40B4-BE49-F238E27FC236}">
                <a16:creationId xmlns:a16="http://schemas.microsoft.com/office/drawing/2014/main" id="{C0163CCE-8F88-531B-948C-1EC649ED75C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660374" y="4202407"/>
            <a:ext cx="6871252" cy="30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zh-CN" altLang="en-US" sz="22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第</a:t>
            </a:r>
            <a:r>
              <a:rPr lang="zh-CN" altLang="en-GB" sz="22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十</a:t>
            </a:r>
            <a:r>
              <a:rPr lang="zh-CN" altLang="en-US" sz="22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四周：教程 第八章 专题研究</a:t>
            </a:r>
            <a:r>
              <a:rPr lang="en-US" altLang="zh-CN" sz="22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zh-CN" altLang="en-US" sz="22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重点解析 </a:t>
            </a:r>
            <a:endParaRPr lang="en-GB" altLang="zh-CN" sz="2200" b="1" dirty="0">
              <a:solidFill>
                <a:srgbClr val="023A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1DCE0DA2-9B54-02A9-34D4-C5B4429018C7}"/>
              </a:ext>
            </a:extLst>
          </p:cNvPr>
          <p:cNvSpPr txBox="1"/>
          <p:nvPr/>
        </p:nvSpPr>
        <p:spPr>
          <a:xfrm>
            <a:off x="1123739" y="5605411"/>
            <a:ext cx="23103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zh-CN" altLang="en-US" sz="18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主讲人：刘贇喆 博士</a:t>
            </a:r>
            <a:endParaRPr lang="en-GB" altLang="zh-CN" sz="1800" b="1" dirty="0">
              <a:solidFill>
                <a:srgbClr val="023A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6800C564-9B05-0AFE-367B-2CBE36F41FA6}"/>
              </a:ext>
            </a:extLst>
          </p:cNvPr>
          <p:cNvSpPr txBox="1"/>
          <p:nvPr/>
        </p:nvSpPr>
        <p:spPr>
          <a:xfrm>
            <a:off x="4241800" y="5605411"/>
            <a:ext cx="370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单位：华东师范大学 社会发展学院</a:t>
            </a:r>
            <a:endParaRPr lang="zh-CN" altLang="en-US" dirty="0"/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B5E05BAB-6EA6-E68B-27AC-F9C80C67585F}"/>
              </a:ext>
            </a:extLst>
          </p:cNvPr>
          <p:cNvSpPr txBox="1"/>
          <p:nvPr/>
        </p:nvSpPr>
        <p:spPr>
          <a:xfrm>
            <a:off x="8819917" y="5605411"/>
            <a:ext cx="2814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zh-CN" altLang="en-US" sz="18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职务：人口学 副教授</a:t>
            </a:r>
            <a:endParaRPr lang="en-GB" altLang="zh-CN" sz="1800" b="1" dirty="0">
              <a:solidFill>
                <a:srgbClr val="023A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6087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28328-6B81-3F00-A0FA-B00FF8AFC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1F3ADC4-6051-93C9-BAA0-3F8A3CADE9A6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23392" y="3066393"/>
            <a:ext cx="3801735" cy="3026979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en-US" altLang="zh-CN" sz="1800" b="0" dirty="0">
                <a:latin typeface="Arial" panose="020B0604020202020204" pitchFamily="34" charset="0"/>
                <a:ea typeface="微软雅黑" panose="020B0503020204020204" pitchFamily="34" charset="-122"/>
              </a:rPr>
              <a:t>“What we needed is </a:t>
            </a:r>
            <a:r>
              <a:rPr lang="en-US" altLang="zh-CN" sz="1800" b="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a solution which will </a:t>
            </a:r>
            <a:r>
              <a:rPr lang="en-US" altLang="zh-CN" sz="1800" i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pick out pattern from the detail, without loosing too much of the original information</a:t>
            </a:r>
            <a:r>
              <a:rPr lang="en-US" altLang="zh-CN" sz="1800" b="0" dirty="0">
                <a:latin typeface="Arial" panose="020B0604020202020204" pitchFamily="34" charset="0"/>
                <a:ea typeface="微软雅黑" panose="020B0503020204020204" pitchFamily="34" charset="-122"/>
              </a:rPr>
              <a:t>, and which will admit more detailed examination of parts of the pattern which become relevant to a particular issue or local area as and when required”. (Webber, 1978, 275)</a:t>
            </a:r>
            <a:endParaRPr lang="en-US" altLang="zh-CN" sz="1700" b="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F1650D9-86D9-E5A2-2050-F003DE452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2029" y="1040523"/>
            <a:ext cx="7628666" cy="5596759"/>
          </a:xfrm>
          <a:prstGeom prst="rect">
            <a:avLst/>
          </a:prstGeom>
        </p:spPr>
      </p:pic>
      <p:pic>
        <p:nvPicPr>
          <p:cNvPr id="1026" name="Picture 2" descr="Sage Research Methods - Geocomputation: A Practical Primer - Geodemographic  Analysis">
            <a:extLst>
              <a:ext uri="{FF2B5EF4-FFF2-40B4-BE49-F238E27FC236}">
                <a16:creationId xmlns:a16="http://schemas.microsoft.com/office/drawing/2014/main" id="{1DD24571-E011-844E-3377-FDF465F1C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897" y="1187668"/>
            <a:ext cx="4905704" cy="490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About us — Originsinfo">
            <a:extLst>
              <a:ext uri="{FF2B5EF4-FFF2-40B4-BE49-F238E27FC236}">
                <a16:creationId xmlns:a16="http://schemas.microsoft.com/office/drawing/2014/main" id="{8D2C8739-BBBA-9963-E11E-CE18C6920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1336" y="1268760"/>
            <a:ext cx="1350693" cy="168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Advances in the geodemographic study of population and place - Speaker Deck">
            <a:extLst>
              <a:ext uri="{FF2B5EF4-FFF2-40B4-BE49-F238E27FC236}">
                <a16:creationId xmlns:a16="http://schemas.microsoft.com/office/drawing/2014/main" id="{350A2B29-D150-DFA7-35A3-88B41B003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68" y="1300623"/>
            <a:ext cx="2208793" cy="165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3">
            <a:extLst>
              <a:ext uri="{FF2B5EF4-FFF2-40B4-BE49-F238E27FC236}">
                <a16:creationId xmlns:a16="http://schemas.microsoft.com/office/drawing/2014/main" id="{00C90ED3-F9B1-36A3-2177-B718B7F8D0D2}"/>
              </a:ext>
            </a:extLst>
          </p:cNvPr>
          <p:cNvSpPr/>
          <p:nvPr/>
        </p:nvSpPr>
        <p:spPr>
          <a:xfrm>
            <a:off x="358168" y="4340950"/>
            <a:ext cx="4730363" cy="82761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‘</a:t>
            </a:r>
            <a:r>
              <a:rPr lang="en-US" altLang="zh-CN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…</a:t>
            </a:r>
            <a:r>
              <a:rPr lang="zh-CN" altLang="en-US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提炼细节中的模式，并保留关键信息</a:t>
            </a:r>
            <a:r>
              <a:rPr lang="en-US" altLang="zh-CN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…</a:t>
            </a:r>
            <a:r>
              <a:rPr lang="zh-CN" altLang="en-US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’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5E85982-622D-C1F8-071E-A4A81F008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332656"/>
            <a:ext cx="10972800" cy="936104"/>
          </a:xfrm>
        </p:spPr>
        <p:txBody>
          <a:bodyPr>
            <a:normAutofit/>
            <a:scene3d>
              <a:camera prst="orthographicFront"/>
              <a:lightRig rig="soft" dir="t"/>
            </a:scene3d>
            <a:sp3d prstMaterial="softEdge"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分析社会空间分异的多维方法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36804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4232FC-0D6F-BB03-A924-03BBAA22C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7">
            <a:extLst>
              <a:ext uri="{FF2B5EF4-FFF2-40B4-BE49-F238E27FC236}">
                <a16:creationId xmlns:a16="http://schemas.microsoft.com/office/drawing/2014/main" id="{DE8AC5C1-5F9D-2AF4-C19D-89604F5B2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常见的综合指数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Commonly-used composite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Index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D404665-4B66-EE87-48E3-326D919B699F}"/>
              </a:ext>
            </a:extLst>
          </p:cNvPr>
          <p:cNvSpPr txBox="1"/>
          <p:nvPr/>
        </p:nvSpPr>
        <p:spPr>
          <a:xfrm>
            <a:off x="401326" y="1536012"/>
            <a:ext cx="87916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城市与区域发展类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533F386-2747-64A1-F0FB-0706B1C8C14C}"/>
              </a:ext>
            </a:extLst>
          </p:cNvPr>
          <p:cNvSpPr txBox="1"/>
          <p:nvPr/>
        </p:nvSpPr>
        <p:spPr>
          <a:xfrm>
            <a:off x="728956" y="5321988"/>
            <a:ext cx="102855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00" b="1" dirty="0">
                <a:solidFill>
                  <a:srgbClr val="FF0000"/>
                </a:solidFill>
              </a:rPr>
              <a:t>城市与区域综合指数将复杂的空间发展状态转化为可比较、可制图、可监测的决策信息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7696C54B-40CC-68E9-E671-6E9E805F6F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2256067"/>
              </p:ext>
            </p:extLst>
          </p:nvPr>
        </p:nvGraphicFramePr>
        <p:xfrm>
          <a:off x="540067" y="2456729"/>
          <a:ext cx="11111866" cy="22250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303780">
                  <a:extLst>
                    <a:ext uri="{9D8B030D-6E8A-4147-A177-3AD203B41FA5}">
                      <a16:colId xmlns:a16="http://schemas.microsoft.com/office/drawing/2014/main" val="2442063084"/>
                    </a:ext>
                  </a:extLst>
                </a:gridCol>
                <a:gridCol w="5115243">
                  <a:extLst>
                    <a:ext uri="{9D8B030D-6E8A-4147-A177-3AD203B41FA5}">
                      <a16:colId xmlns:a16="http://schemas.microsoft.com/office/drawing/2014/main" val="2398225378"/>
                    </a:ext>
                  </a:extLst>
                </a:gridCol>
                <a:gridCol w="3692843">
                  <a:extLst>
                    <a:ext uri="{9D8B030D-6E8A-4147-A177-3AD203B41FA5}">
                      <a16:colId xmlns:a16="http://schemas.microsoft.com/office/drawing/2014/main" val="14417286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指数名称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核心维度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主要用途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11294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城市宜居指数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住房、交通、医疗、教育、环境、安全</a:t>
                      </a:r>
                      <a:endParaRPr lang="en-US" altLang="zh-CN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比较城市生活品质</a:t>
                      </a:r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0106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城市竞争力指数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经济活力、创新能力、人才、基础设施、开放度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评价城市综合发展能力</a:t>
                      </a:r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4847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城市韧性指数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基础设施、经济结构、社会组织、治理能力、风险应对</a:t>
                      </a:r>
                      <a:endParaRPr lang="en-US" altLang="zh-CN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评估城市应对冲击和恢复能力</a:t>
                      </a:r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67857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区域可持续发展指数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经济、社会、环境、资源利用、治理</a:t>
                      </a:r>
                      <a:endParaRPr lang="en-US" altLang="zh-CN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支撑区域协调发展与政策评估</a:t>
                      </a:r>
                      <a:endParaRPr lang="en-US" altLang="zh-CN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8894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城市活力指数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人流、消费、POI、交通可达性、社交媒体活动</a:t>
                      </a:r>
                      <a:endParaRPr lang="en-US" altLang="zh-CN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识别城市中心、活力片区和更新潜力区</a:t>
                      </a:r>
                      <a:endParaRPr lang="en-US" altLang="zh-CN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45967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35227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B59956-92E4-2B48-1CD9-3B4C476DA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7">
            <a:extLst>
              <a:ext uri="{FF2B5EF4-FFF2-40B4-BE49-F238E27FC236}">
                <a16:creationId xmlns:a16="http://schemas.microsoft.com/office/drawing/2014/main" id="{0612FDCF-61F9-AF4A-1A68-C3891D688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常见的综合指数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Commonly-used composite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Index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200F364-E92F-C4A0-7A77-53793E8FB6E9}"/>
              </a:ext>
            </a:extLst>
          </p:cNvPr>
          <p:cNvSpPr txBox="1"/>
          <p:nvPr/>
        </p:nvSpPr>
        <p:spPr>
          <a:xfrm>
            <a:off x="401326" y="1536012"/>
            <a:ext cx="87916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GB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举例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《2026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年全球最佳城市</a:t>
            </a:r>
            <a: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》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C5ED40B-EEA7-47A0-D63A-D3035F264E50}"/>
              </a:ext>
            </a:extLst>
          </p:cNvPr>
          <p:cNvSpPr txBox="1"/>
          <p:nvPr/>
        </p:nvSpPr>
        <p:spPr>
          <a:xfrm>
            <a:off x="728956" y="2163234"/>
            <a:ext cx="7126571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Arial" panose="020B0604020202020204" pitchFamily="34" charset="0"/>
              <a:buChar char="•"/>
              <a:defRPr/>
            </a:pPr>
            <a:endParaRPr lang="en-US" altLang="zh-CN" b="1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评价维度 </a:t>
            </a:r>
            <a:r>
              <a:rPr lang="zh-CN" altLang="en-US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（</a:t>
            </a:r>
            <a:r>
              <a:rPr lang="en-US" altLang="zh-CN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r>
              <a:rPr lang="zh-CN" altLang="en-US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个维度，</a:t>
            </a:r>
            <a:r>
              <a:rPr lang="en-US" altLang="zh-CN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30</a:t>
            </a:r>
            <a:r>
              <a:rPr lang="zh-CN" altLang="en-US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个类别，</a:t>
            </a:r>
            <a:r>
              <a:rPr lang="en-US" altLang="zh-CN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46</a:t>
            </a:r>
            <a:r>
              <a:rPr lang="zh-CN" altLang="en-US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项指标）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b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b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lang="zh-CN" altLang="en-US" dirty="0"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宜居性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、</a:t>
            </a:r>
            <a:r>
              <a:rPr lang="zh-CN" altLang="en-US" dirty="0"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魅力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、</a:t>
            </a:r>
            <a:r>
              <a:rPr lang="zh-CN" altLang="en-US" dirty="0"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繁荣</a:t>
            </a:r>
            <a:endParaRPr lang="en-US" altLang="zh-CN" dirty="0">
              <a:highlight>
                <a:srgbClr val="FFFF00"/>
              </a:highligh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范围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b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b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全球人口超过 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100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万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的城市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 defTabSz="864108">
              <a:buFont typeface="Arial" panose="020B0604020202020204" pitchFamily="34" charset="0"/>
              <a:buChar char="•"/>
              <a:defRPr/>
            </a:pP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目的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b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b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评价城市 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全球影响力 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与 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经济实力</a:t>
            </a:r>
            <a:b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选择 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居住、旅游 和 投资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目的地时提供参考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6CBFD44-F64B-2039-A6BC-C5B8AD9E4AA7}"/>
              </a:ext>
            </a:extLst>
          </p:cNvPr>
          <p:cNvSpPr txBox="1"/>
          <p:nvPr/>
        </p:nvSpPr>
        <p:spPr>
          <a:xfrm>
            <a:off x="7051962" y="785680"/>
            <a:ext cx="49630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endParaRPr lang="en-US" altLang="zh-CN" sz="1600" b="1" i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defTabSz="864108">
              <a:defRPr/>
            </a:pPr>
            <a:r>
              <a:rPr lang="zh-CN" altLang="en-US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公司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：国际知名咨询公司 </a:t>
            </a:r>
            <a:r>
              <a:rPr lang="en-GB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Resonance Consultancy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5989394-00BA-00A9-2E3C-DB0F1396E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9105" y="1467309"/>
            <a:ext cx="1785950" cy="23011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8B3AE8D-FD4F-33F2-7217-9C842C05679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892" r="7892"/>
          <a:stretch>
            <a:fillRect/>
          </a:stretch>
        </p:blipFill>
        <p:spPr>
          <a:xfrm>
            <a:off x="6555909" y="1467309"/>
            <a:ext cx="3519055" cy="2301128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02E8E0F0-6F5E-74FE-702B-41288A90D6A3}"/>
              </a:ext>
            </a:extLst>
          </p:cNvPr>
          <p:cNvSpPr txBox="1"/>
          <p:nvPr/>
        </p:nvSpPr>
        <p:spPr>
          <a:xfrm>
            <a:off x="6555909" y="4158786"/>
            <a:ext cx="545733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/>
              <a:t>1</a:t>
            </a:r>
            <a:r>
              <a:rPr lang="en-GB" altLang="zh-CN" sz="1600" dirty="0"/>
              <a:t>.</a:t>
            </a:r>
            <a:r>
              <a:rPr lang="en-US" altLang="zh-CN" sz="1600" dirty="0"/>
              <a:t> </a:t>
            </a:r>
            <a:r>
              <a:rPr lang="zh-CN" altLang="en-US" sz="1600" dirty="0"/>
              <a:t>英国伦敦 </a:t>
            </a:r>
            <a:r>
              <a:rPr lang="en-GB" altLang="zh-CN" sz="1600" dirty="0"/>
              <a:t>2. </a:t>
            </a:r>
            <a:r>
              <a:rPr lang="zh-CN" altLang="en-US" sz="1600" dirty="0"/>
              <a:t>美国纽约 </a:t>
            </a:r>
            <a:r>
              <a:rPr lang="en-GB" altLang="zh-CN" sz="1600" dirty="0"/>
              <a:t>3. </a:t>
            </a:r>
            <a:r>
              <a:rPr lang="zh-CN" altLang="en-US" sz="1600" dirty="0"/>
              <a:t>法国巴黎 </a:t>
            </a:r>
            <a:r>
              <a:rPr lang="en-GB" altLang="zh-CN" sz="1600" dirty="0"/>
              <a:t>4. </a:t>
            </a:r>
            <a:r>
              <a:rPr lang="zh-CN" altLang="en-GB" sz="1600" dirty="0"/>
              <a:t>日本</a:t>
            </a:r>
            <a:r>
              <a:rPr lang="zh-CN" altLang="en-US" sz="1600" dirty="0"/>
              <a:t>东京 </a:t>
            </a:r>
            <a:r>
              <a:rPr lang="en-US" altLang="zh-CN" sz="1600" dirty="0"/>
              <a:t>5</a:t>
            </a:r>
            <a:r>
              <a:rPr lang="en-GB" altLang="zh-CN" sz="1600" dirty="0"/>
              <a:t>.</a:t>
            </a:r>
            <a:r>
              <a:rPr lang="en-US" altLang="zh-CN" sz="1600" dirty="0"/>
              <a:t> </a:t>
            </a:r>
            <a:r>
              <a:rPr lang="zh-CN" altLang="en-US" sz="1600" dirty="0"/>
              <a:t>西班牙马德里 </a:t>
            </a:r>
            <a:r>
              <a:rPr lang="en-US" altLang="zh-CN" sz="1600" dirty="0"/>
              <a:t>6. </a:t>
            </a:r>
            <a:r>
              <a:rPr lang="zh-CN" altLang="en-US" sz="1600" dirty="0"/>
              <a:t>新加坡 </a:t>
            </a:r>
            <a:r>
              <a:rPr lang="en-US" altLang="zh-CN" sz="1600" dirty="0"/>
              <a:t>7. </a:t>
            </a:r>
            <a:r>
              <a:rPr lang="zh-CN" altLang="en-US" sz="1600" dirty="0"/>
              <a:t>意大利罗马 </a:t>
            </a:r>
            <a:r>
              <a:rPr lang="en-US" altLang="zh-CN" sz="1600" dirty="0"/>
              <a:t>8. </a:t>
            </a:r>
            <a:r>
              <a:rPr lang="zh-CN" altLang="en-US" sz="1600" dirty="0"/>
              <a:t>阿联酋迪拜 </a:t>
            </a:r>
            <a:r>
              <a:rPr lang="en-US" altLang="zh-CN" sz="1600" dirty="0"/>
              <a:t>9. </a:t>
            </a:r>
            <a:r>
              <a:rPr lang="zh-CN" altLang="en-US" sz="1600" dirty="0"/>
              <a:t>德国柏林 </a:t>
            </a:r>
            <a:r>
              <a:rPr lang="en-US" altLang="zh-CN" sz="1600" dirty="0"/>
              <a:t>10. </a:t>
            </a:r>
            <a:r>
              <a:rPr lang="zh-CN" altLang="en-US" sz="1600" dirty="0"/>
              <a:t>西班牙巴塞罗那 </a:t>
            </a:r>
            <a:r>
              <a:rPr lang="en-GB" altLang="zh-CN" sz="1600" dirty="0"/>
              <a:t>11. </a:t>
            </a:r>
            <a:r>
              <a:rPr lang="zh-CN" altLang="en-US" sz="1600" dirty="0"/>
              <a:t>澳大利亚悉尼 </a:t>
            </a:r>
            <a:r>
              <a:rPr lang="en-US" altLang="zh-CN" sz="1600" dirty="0"/>
              <a:t>12. </a:t>
            </a:r>
            <a:r>
              <a:rPr lang="zh-CN" altLang="en-US" sz="1600" dirty="0"/>
              <a:t>美国洛杉矶 </a:t>
            </a:r>
            <a:r>
              <a:rPr lang="en-US" altLang="zh-CN" sz="1600" dirty="0"/>
              <a:t>13. </a:t>
            </a:r>
            <a:r>
              <a:rPr lang="zh-CN" altLang="en-US" sz="1600" dirty="0"/>
              <a:t>韩国首尔 </a:t>
            </a:r>
            <a:r>
              <a:rPr lang="en-US" altLang="zh-CN" sz="1600" dirty="0"/>
              <a:t>14. </a:t>
            </a:r>
            <a:r>
              <a:rPr lang="zh-CN" altLang="en-US" sz="1600" dirty="0"/>
              <a:t>荷兰阿姆斯特丹 </a:t>
            </a:r>
            <a:r>
              <a:rPr lang="en-GB" altLang="zh-CN" sz="1600" b="1" dirty="0">
                <a:highlight>
                  <a:srgbClr val="FFFF00"/>
                </a:highlight>
              </a:rPr>
              <a:t>15.</a:t>
            </a:r>
            <a:r>
              <a:rPr lang="zh-CN" altLang="en-US" sz="1600" b="1" dirty="0">
                <a:highlight>
                  <a:srgbClr val="FFFF00"/>
                </a:highlight>
              </a:rPr>
              <a:t>中国北京 </a:t>
            </a:r>
            <a:r>
              <a:rPr lang="en-GB" altLang="zh-CN" sz="1600" b="1" dirty="0">
                <a:highlight>
                  <a:srgbClr val="FFFF00"/>
                </a:highlight>
              </a:rPr>
              <a:t>16. </a:t>
            </a:r>
            <a:r>
              <a:rPr lang="zh-CN" altLang="en-US" sz="1600" b="1" dirty="0">
                <a:highlight>
                  <a:srgbClr val="FFFF00"/>
                </a:highlight>
              </a:rPr>
              <a:t>中国上海 </a:t>
            </a:r>
            <a:r>
              <a:rPr lang="en-GB" altLang="zh-CN" sz="1600" dirty="0"/>
              <a:t>17. </a:t>
            </a:r>
            <a:r>
              <a:rPr lang="zh-CN" altLang="en-US" sz="1600" dirty="0"/>
              <a:t>加拿大多伦多 </a:t>
            </a:r>
            <a:r>
              <a:rPr lang="en-GB" altLang="zh-CN" sz="1600" dirty="0"/>
              <a:t>18. </a:t>
            </a:r>
            <a:r>
              <a:rPr lang="zh-CN" altLang="en-US" sz="1600" dirty="0"/>
              <a:t>巴西圣保罗 </a:t>
            </a:r>
            <a:r>
              <a:rPr lang="en-GB" altLang="zh-CN" sz="1600" b="1" dirty="0">
                <a:highlight>
                  <a:srgbClr val="FFFF00"/>
                </a:highlight>
              </a:rPr>
              <a:t>19. </a:t>
            </a:r>
            <a:r>
              <a:rPr lang="zh-CN" altLang="en-US" sz="1600" b="1" dirty="0">
                <a:highlight>
                  <a:srgbClr val="FFFF00"/>
                </a:highlight>
              </a:rPr>
              <a:t>中国香港 </a:t>
            </a:r>
            <a:r>
              <a:rPr lang="en-GB" altLang="zh-CN" sz="1600" dirty="0"/>
              <a:t>20. </a:t>
            </a:r>
            <a:r>
              <a:rPr lang="zh-CN" altLang="en-US" sz="1600" dirty="0"/>
              <a:t>土耳其伊斯坦布尔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4E79D24-9E93-F9BA-6ABB-1BD3BE99907E}"/>
              </a:ext>
            </a:extLst>
          </p:cNvPr>
          <p:cNvSpPr txBox="1"/>
          <p:nvPr/>
        </p:nvSpPr>
        <p:spPr>
          <a:xfrm>
            <a:off x="6844145" y="5890226"/>
            <a:ext cx="53478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i="1" dirty="0">
                <a:highlight>
                  <a:srgbClr val="00FFFF"/>
                </a:highlight>
              </a:rPr>
              <a:t>https://www.worldsbestcities.com/rankings/worlds-best-cities/</a:t>
            </a:r>
          </a:p>
        </p:txBody>
      </p:sp>
    </p:spTree>
    <p:extLst>
      <p:ext uri="{BB962C8B-B14F-4D97-AF65-F5344CB8AC3E}">
        <p14:creationId xmlns:p14="http://schemas.microsoft.com/office/powerpoint/2010/main" val="3271744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256D8-2942-2156-4799-89C3B2ADE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7">
            <a:extLst>
              <a:ext uri="{FF2B5EF4-FFF2-40B4-BE49-F238E27FC236}">
                <a16:creationId xmlns:a16="http://schemas.microsoft.com/office/drawing/2014/main" id="{2389DD92-FA9F-FB28-D972-90D2DF474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常见的综合指数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Commonly-used composite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Index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DEBB505-71FE-CA37-A41E-7A8B3F14AA79}"/>
              </a:ext>
            </a:extLst>
          </p:cNvPr>
          <p:cNvSpPr txBox="1"/>
          <p:nvPr/>
        </p:nvSpPr>
        <p:spPr>
          <a:xfrm>
            <a:off x="401326" y="1536012"/>
            <a:ext cx="87916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GB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环境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与可持续发展类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80C58C8-AE80-24EA-2B17-BAC72363693D}"/>
              </a:ext>
            </a:extLst>
          </p:cNvPr>
          <p:cNvSpPr txBox="1"/>
          <p:nvPr/>
        </p:nvSpPr>
        <p:spPr>
          <a:xfrm>
            <a:off x="728956" y="5321988"/>
            <a:ext cx="102855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00" dirty="0"/>
              <a:t>环境类综合指数不仅用于监测污染，也越来越多地服务于气候治理、绿色转型和环境公平评估。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55E108F2-5CAE-9099-7E50-5E473432C4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9325085"/>
              </p:ext>
            </p:extLst>
          </p:nvPr>
        </p:nvGraphicFramePr>
        <p:xfrm>
          <a:off x="540067" y="2456729"/>
          <a:ext cx="11111866" cy="22250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303780">
                  <a:extLst>
                    <a:ext uri="{9D8B030D-6E8A-4147-A177-3AD203B41FA5}">
                      <a16:colId xmlns:a16="http://schemas.microsoft.com/office/drawing/2014/main" val="2442063084"/>
                    </a:ext>
                  </a:extLst>
                </a:gridCol>
                <a:gridCol w="5115243">
                  <a:extLst>
                    <a:ext uri="{9D8B030D-6E8A-4147-A177-3AD203B41FA5}">
                      <a16:colId xmlns:a16="http://schemas.microsoft.com/office/drawing/2014/main" val="2398225378"/>
                    </a:ext>
                  </a:extLst>
                </a:gridCol>
                <a:gridCol w="3692843">
                  <a:extLst>
                    <a:ext uri="{9D8B030D-6E8A-4147-A177-3AD203B41FA5}">
                      <a16:colId xmlns:a16="http://schemas.microsoft.com/office/drawing/2014/main" val="14417286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指数名称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核心维度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主要用途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11294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AQI</a:t>
                      </a:r>
                      <a:r>
                        <a:rPr lang="zh-CN" altLang="en-US" b="1" dirty="0"/>
                        <a:t>空气质量指数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PM2.5、PM10、O3、NO2、SO2、CO</a:t>
                      </a:r>
                      <a:endParaRPr lang="en-US" altLang="zh-CN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日常环境监测与健康风险提示</a:t>
                      </a:r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0106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生态环境指数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植被覆盖、水体、土地利用、污染排放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评价区域生态环境状况</a:t>
                      </a:r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4847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碳排放绩效指数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碳排放强度、能源结构、减排政策、清洁能源</a:t>
                      </a:r>
                      <a:endParaRPr lang="en-US" altLang="zh-CN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比较国家或城市低碳转型表现</a:t>
                      </a:r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67857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绿色发展指数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资源效率、环境治理、绿色产业、生态保护</a:t>
                      </a:r>
                      <a:endParaRPr lang="en-US" altLang="zh-CN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评价绿色转型与可持续发展水平</a:t>
                      </a:r>
                      <a:endParaRPr lang="en-US" altLang="zh-CN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8894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能源贫困指数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能源负担、住房能效、收入水平、取暖条件</a:t>
                      </a:r>
                      <a:endParaRPr lang="en-US" altLang="zh-CN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识别能源脆弱群体与政策干预区域</a:t>
                      </a:r>
                      <a:endParaRPr lang="en-US" altLang="zh-CN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45967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69420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B3E1FB-2BA8-5BD2-91D9-63E3C6777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7">
            <a:extLst>
              <a:ext uri="{FF2B5EF4-FFF2-40B4-BE49-F238E27FC236}">
                <a16:creationId xmlns:a16="http://schemas.microsoft.com/office/drawing/2014/main" id="{BBF6D4A7-5C0F-9B2C-ADD1-AAC2F94F5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常见的综合指数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Commonly-used composite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Index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F829BCB-1710-EB3D-064A-76726CEF4278}"/>
              </a:ext>
            </a:extLst>
          </p:cNvPr>
          <p:cNvSpPr txBox="1"/>
          <p:nvPr/>
        </p:nvSpPr>
        <p:spPr>
          <a:xfrm>
            <a:off x="401326" y="1536012"/>
            <a:ext cx="87916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GB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举例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AQI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空气质量指数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DDD7F86B-F8AA-B48F-8C5C-46C8320B3C6F}"/>
              </a:ext>
            </a:extLst>
          </p:cNvPr>
          <p:cNvSpPr txBox="1"/>
          <p:nvPr/>
        </p:nvSpPr>
        <p:spPr>
          <a:xfrm>
            <a:off x="8852170" y="1184592"/>
            <a:ext cx="33398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sz="1400" i="1" dirty="0">
                <a:highlight>
                  <a:srgbClr val="00FFFF"/>
                </a:highlight>
              </a:rPr>
              <a:t>https://</a:t>
            </a:r>
            <a:r>
              <a:rPr lang="en-GB" altLang="zh-CN" sz="1400" i="1" dirty="0" err="1">
                <a:highlight>
                  <a:srgbClr val="00FFFF"/>
                </a:highlight>
              </a:rPr>
              <a:t>aqicn.org</a:t>
            </a:r>
            <a:r>
              <a:rPr lang="en-GB" altLang="zh-CN" sz="1400" i="1" dirty="0">
                <a:highlight>
                  <a:srgbClr val="00FFFF"/>
                </a:highlight>
              </a:rPr>
              <a:t>/city/shanghai/</a:t>
            </a:r>
            <a:r>
              <a:rPr lang="en-GB" altLang="zh-CN" sz="1400" i="1" dirty="0" err="1">
                <a:highlight>
                  <a:srgbClr val="00FFFF"/>
                </a:highlight>
              </a:rPr>
              <a:t>cn</a:t>
            </a:r>
            <a:r>
              <a:rPr lang="en-GB" altLang="zh-CN" sz="1400" i="1" dirty="0">
                <a:highlight>
                  <a:srgbClr val="00FFFF"/>
                </a:highlight>
              </a:rPr>
              <a:t>/</a:t>
            </a:r>
            <a:endParaRPr lang="zh-CN" altLang="en-US" sz="1400" i="1" dirty="0">
              <a:highlight>
                <a:srgbClr val="00FFFF"/>
              </a:highlight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F5BCF72-0396-CEF3-6FBE-C59271C7D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9099" y="1756503"/>
            <a:ext cx="5608411" cy="3916906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36BA1992-3F3C-FC57-DA82-29613AB9AB87}"/>
              </a:ext>
            </a:extLst>
          </p:cNvPr>
          <p:cNvSpPr txBox="1"/>
          <p:nvPr/>
        </p:nvSpPr>
        <p:spPr>
          <a:xfrm>
            <a:off x="483892" y="2261811"/>
            <a:ext cx="6181808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  <a:buNone/>
            </a:pPr>
            <a:r>
              <a:rPr lang="zh-CN" altLang="zh-CN" sz="1600" b="0" i="0" u="none" strike="noStrike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AQI 指数取值范围通常为 </a:t>
            </a:r>
            <a:r>
              <a:rPr lang="zh-CN" altLang="zh-CN" sz="1600" b="0" i="0" u="none" strike="noStrike" dirty="0">
                <a:effectLst/>
                <a:highlight>
                  <a:srgbClr val="00FFFF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0 到 500</a:t>
            </a:r>
            <a:endParaRPr lang="en-US" altLang="zh-CN" sz="1600" dirty="0">
              <a:highlight>
                <a:srgbClr val="00FFFF"/>
              </a:highligh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zh-CN" sz="1600" b="1" i="0" u="none" strike="noStrike" dirty="0">
                <a:effectLst/>
                <a:latin typeface="Google Sans"/>
              </a:rPr>
              <a:t>0 ~ 50（优 🟢）</a:t>
            </a:r>
            <a:r>
              <a:rPr lang="zh-CN" altLang="zh-CN" sz="1600" b="0" i="0" u="none" strike="noStrike" dirty="0">
                <a:effectLst/>
                <a:latin typeface="Google Sans"/>
              </a:rPr>
              <a:t>：</a:t>
            </a:r>
            <a:br>
              <a:rPr lang="en-US" altLang="zh-CN" sz="1600" dirty="0">
                <a:latin typeface="Google Sans"/>
              </a:rPr>
            </a:br>
            <a:r>
              <a:rPr lang="zh-CN" altLang="zh-CN" sz="1600" b="0" i="0" u="none" strike="noStrike" dirty="0">
                <a:effectLst/>
                <a:latin typeface="Google Sans"/>
              </a:rPr>
              <a:t>空气质量令人满意，基本无空气污染，适合所有户外活动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zh-CN" altLang="zh-CN" sz="1600" b="1" i="0" u="none" strike="noStrike" dirty="0">
                <a:effectLst/>
                <a:latin typeface="Google Sans"/>
              </a:rPr>
              <a:t>51 ~ 100（良 🟡）</a:t>
            </a:r>
            <a:r>
              <a:rPr lang="zh-CN" altLang="zh-CN" sz="1600" b="0" i="0" u="none" strike="noStrike" dirty="0">
                <a:effectLst/>
                <a:latin typeface="Google Sans"/>
              </a:rPr>
              <a:t>：</a:t>
            </a:r>
            <a:br>
              <a:rPr lang="en-US" altLang="zh-CN" sz="1600" b="0" i="0" u="none" strike="noStrike" dirty="0">
                <a:effectLst/>
                <a:latin typeface="Google Sans"/>
              </a:rPr>
            </a:br>
            <a:r>
              <a:rPr lang="zh-CN" altLang="zh-CN" sz="1600" b="0" i="0" u="none" strike="noStrike" dirty="0">
                <a:effectLst/>
                <a:latin typeface="Google Sans"/>
              </a:rPr>
              <a:t>空气质量可接受，但对极少数异常敏感人群可能有些微健康影响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zh-CN" altLang="zh-CN" sz="1600" b="1" i="0" u="none" strike="noStrike" dirty="0">
                <a:effectLst/>
                <a:latin typeface="Google Sans"/>
              </a:rPr>
              <a:t>101 ~ 150（轻度污染 🟠）</a:t>
            </a:r>
            <a:r>
              <a:rPr lang="zh-CN" altLang="zh-CN" sz="1600" b="0" i="0" u="none" strike="noStrike" dirty="0">
                <a:effectLst/>
                <a:latin typeface="Google Sans"/>
              </a:rPr>
              <a:t>：</a:t>
            </a:r>
            <a:br>
              <a:rPr lang="en-US" altLang="zh-CN" sz="1600" b="0" i="0" u="none" strike="noStrike" dirty="0">
                <a:effectLst/>
                <a:latin typeface="Google Sans"/>
              </a:rPr>
            </a:br>
            <a:r>
              <a:rPr lang="zh-CN" altLang="zh-CN" sz="1600" b="0" i="0" u="none" strike="noStrike" dirty="0">
                <a:effectLst/>
                <a:latin typeface="Google Sans"/>
              </a:rPr>
              <a:t>易使敏感人群出现症状，健康人群可能出现刺激症状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zh-CN" altLang="zh-CN" sz="1600" b="1" i="0" u="none" strike="noStrike" dirty="0">
                <a:effectLst/>
                <a:latin typeface="Google Sans"/>
              </a:rPr>
              <a:t>151 ~ 200（中度污染 🔴）</a:t>
            </a:r>
            <a:r>
              <a:rPr lang="zh-CN" altLang="zh-CN" sz="1600" b="0" i="0" u="none" strike="noStrike" dirty="0">
                <a:effectLst/>
                <a:latin typeface="Google Sans"/>
              </a:rPr>
              <a:t>：</a:t>
            </a:r>
            <a:br>
              <a:rPr lang="en-US" altLang="zh-CN" sz="1600" b="0" i="0" u="none" strike="noStrike" dirty="0">
                <a:effectLst/>
                <a:latin typeface="Google Sans"/>
              </a:rPr>
            </a:br>
            <a:r>
              <a:rPr lang="zh-CN" altLang="zh-CN" sz="1600" b="0" i="0" u="none" strike="noStrike" dirty="0">
                <a:effectLst/>
                <a:latin typeface="Google Sans"/>
              </a:rPr>
              <a:t>敏感人群症状加重，健康人群受影响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zh-CN" altLang="zh-CN" sz="1600" b="1" i="0" u="none" strike="noStrike" dirty="0">
                <a:effectLst/>
                <a:latin typeface="Google Sans"/>
              </a:rPr>
              <a:t>201 ~ 300（重度污染 🟣）</a:t>
            </a:r>
            <a:r>
              <a:rPr lang="zh-CN" altLang="zh-CN" sz="1600" b="0" i="0" u="none" strike="noStrike" dirty="0">
                <a:effectLst/>
                <a:latin typeface="Google Sans"/>
              </a:rPr>
              <a:t>：</a:t>
            </a:r>
            <a:br>
              <a:rPr lang="en-US" altLang="zh-CN" sz="1600" b="0" i="0" u="none" strike="noStrike" dirty="0">
                <a:effectLst/>
                <a:latin typeface="Google Sans"/>
              </a:rPr>
            </a:br>
            <a:r>
              <a:rPr lang="zh-CN" altLang="zh-CN" sz="1600" b="0" i="0" u="none" strike="noStrike" dirty="0">
                <a:effectLst/>
                <a:latin typeface="Google Sans"/>
              </a:rPr>
              <a:t>敏感人群应当避免户外活动，健康人群亦有影响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zh-CN" altLang="zh-CN" sz="1600" b="1" i="0" u="none" strike="noStrike" dirty="0">
                <a:effectLst/>
                <a:latin typeface="Google Sans"/>
              </a:rPr>
              <a:t>301 以上（严重污染 🟤）</a:t>
            </a:r>
            <a:r>
              <a:rPr lang="zh-CN" altLang="zh-CN" sz="1600" b="0" i="0" u="none" strike="noStrike" dirty="0">
                <a:effectLst/>
                <a:latin typeface="Google Sans"/>
              </a:rPr>
              <a:t>：</a:t>
            </a:r>
            <a:br>
              <a:rPr lang="en-US" altLang="zh-CN" sz="1600" b="0" i="0" u="none" strike="noStrike" dirty="0">
                <a:effectLst/>
                <a:latin typeface="Google Sans"/>
              </a:rPr>
            </a:br>
            <a:r>
              <a:rPr lang="zh-CN" altLang="zh-CN" sz="1600" b="0" i="0" u="none" strike="noStrike" dirty="0">
                <a:effectLst/>
                <a:latin typeface="Google Sans"/>
              </a:rPr>
              <a:t>所有人应避免户外停留，采取防护措施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12C3BDA-493A-C25B-B2D7-D191A8229597}"/>
              </a:ext>
            </a:extLst>
          </p:cNvPr>
          <p:cNvSpPr txBox="1"/>
          <p:nvPr/>
        </p:nvSpPr>
        <p:spPr>
          <a:xfrm>
            <a:off x="6143365" y="5860148"/>
            <a:ext cx="60992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zh-CN" sz="1800" b="1" dirty="0">
                <a:highlight>
                  <a:srgbClr val="FFFF00"/>
                </a:highlight>
              </a:rPr>
              <a:t>PM2.5、PM10、O3、NO2、SO2、CO</a:t>
            </a:r>
            <a:endParaRPr lang="en-US" altLang="zh-CN" sz="1800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7518115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7AE27-5359-7681-0DBA-4A83FEDE1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7">
            <a:extLst>
              <a:ext uri="{FF2B5EF4-FFF2-40B4-BE49-F238E27FC236}">
                <a16:creationId xmlns:a16="http://schemas.microsoft.com/office/drawing/2014/main" id="{96F7964C-C188-A868-4A52-CC0771D41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常见的综合指数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Commonly-used composite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Index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032EB6C-F27F-0ECB-6BFD-F54A4A6B2C7B}"/>
              </a:ext>
            </a:extLst>
          </p:cNvPr>
          <p:cNvSpPr txBox="1"/>
          <p:nvPr/>
        </p:nvSpPr>
        <p:spPr>
          <a:xfrm>
            <a:off x="401326" y="1536012"/>
            <a:ext cx="87916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经济金融与决策类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E97B5FB-A996-F333-9591-796CB2AF9FD1}"/>
              </a:ext>
            </a:extLst>
          </p:cNvPr>
          <p:cNvSpPr txBox="1"/>
          <p:nvPr/>
        </p:nvSpPr>
        <p:spPr>
          <a:xfrm>
            <a:off x="728956" y="5321988"/>
            <a:ext cx="109229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00" dirty="0"/>
              <a:t>从股市、房价到信用评分，综合指数已经广泛嵌入日常经济决策之中。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3A66EFAF-1690-06EB-5E75-103C3672AE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2745140"/>
              </p:ext>
            </p:extLst>
          </p:nvPr>
        </p:nvGraphicFramePr>
        <p:xfrm>
          <a:off x="540067" y="2456729"/>
          <a:ext cx="11111866" cy="22250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303780">
                  <a:extLst>
                    <a:ext uri="{9D8B030D-6E8A-4147-A177-3AD203B41FA5}">
                      <a16:colId xmlns:a16="http://schemas.microsoft.com/office/drawing/2014/main" val="2442063084"/>
                    </a:ext>
                  </a:extLst>
                </a:gridCol>
                <a:gridCol w="5115243">
                  <a:extLst>
                    <a:ext uri="{9D8B030D-6E8A-4147-A177-3AD203B41FA5}">
                      <a16:colId xmlns:a16="http://schemas.microsoft.com/office/drawing/2014/main" val="2398225378"/>
                    </a:ext>
                  </a:extLst>
                </a:gridCol>
                <a:gridCol w="3692843">
                  <a:extLst>
                    <a:ext uri="{9D8B030D-6E8A-4147-A177-3AD203B41FA5}">
                      <a16:colId xmlns:a16="http://schemas.microsoft.com/office/drawing/2014/main" val="14417286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指数名称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核心维度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主要用途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11294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股票市场指数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一篮子代表性股票价格</a:t>
                      </a:r>
                      <a:endParaRPr lang="en-US" altLang="zh-CN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观察宏观市场走势</a:t>
                      </a:r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0106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消费者信心指数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收入预期、就业预期、消费意愿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判断经济景气程度</a:t>
                      </a:r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4847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采购经理指数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生产、新订单、就业、库存、供应商配送</a:t>
                      </a:r>
                      <a:endParaRPr lang="en-US" altLang="zh-CN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监测制造业和服务业运行状态</a:t>
                      </a:r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67857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房价指数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不同区域、类型、时期的住房价格变化</a:t>
                      </a:r>
                      <a:endParaRPr lang="en-US" altLang="zh-CN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观察房地产市场趋势</a:t>
                      </a:r>
                      <a:endParaRPr lang="en-US" altLang="zh-CN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8894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信用评分指数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还款记录、负债水平、信用历史、收入稳定性</a:t>
                      </a:r>
                      <a:endParaRPr lang="en-US" altLang="zh-CN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金融风险评估与贷款决策</a:t>
                      </a:r>
                      <a:endParaRPr lang="en-US" altLang="zh-CN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45967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1654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C96B9E-23E0-8821-5AC7-04665B6E4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7">
            <a:extLst>
              <a:ext uri="{FF2B5EF4-FFF2-40B4-BE49-F238E27FC236}">
                <a16:creationId xmlns:a16="http://schemas.microsoft.com/office/drawing/2014/main" id="{1E8D86CF-F36D-4916-3D6C-4BC161E5B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常见的综合指数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Commonly-used composite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Index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AF8144A-9B68-2E59-E244-63FB8BC8A544}"/>
              </a:ext>
            </a:extLst>
          </p:cNvPr>
          <p:cNvSpPr txBox="1"/>
          <p:nvPr/>
        </p:nvSpPr>
        <p:spPr>
          <a:xfrm>
            <a:off x="401326" y="1536012"/>
            <a:ext cx="87916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GB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举例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：股票市场指数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1F6753C-A826-8568-2140-E51A66DB32D9}"/>
              </a:ext>
            </a:extLst>
          </p:cNvPr>
          <p:cNvSpPr txBox="1"/>
          <p:nvPr/>
        </p:nvSpPr>
        <p:spPr>
          <a:xfrm>
            <a:off x="483892" y="2261811"/>
            <a:ext cx="618180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  <a:buNone/>
            </a:pPr>
            <a:r>
              <a:rPr lang="zh-CN" altLang="en-US" sz="1600" b="1" i="0" u="none" strike="noStrike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股票市场指数 </a:t>
            </a:r>
            <a:r>
              <a:rPr lang="en-US" altLang="zh-CN" sz="1600" b="0" i="0" u="none" strike="noStrike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= </a:t>
            </a:r>
            <a:r>
              <a:rPr lang="zh-CN" altLang="en-US" sz="1600" b="1" i="0" u="none" strike="noStrike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用一个数字概括一组股票的整体表现</a:t>
            </a:r>
            <a:endParaRPr lang="en-US" altLang="zh-CN" sz="1600" b="1" i="0" u="none" strike="noStrike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zh-CN" sz="1600" dirty="0"/>
              <a:t>看一个市场、一个板块或一类企业的整体变化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291A643-1FD2-9EB2-811E-7F839FDEA98B}"/>
              </a:ext>
            </a:extLst>
          </p:cNvPr>
          <p:cNvSpPr txBox="1"/>
          <p:nvPr/>
        </p:nvSpPr>
        <p:spPr>
          <a:xfrm>
            <a:off x="6915555" y="5784528"/>
            <a:ext cx="22231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800" b="1" dirty="0">
                <a:highlight>
                  <a:srgbClr val="FFFF00"/>
                </a:highlight>
              </a:rPr>
              <a:t>上证指数</a:t>
            </a:r>
            <a:endParaRPr lang="en-US" altLang="zh-CN" sz="1800" b="1" dirty="0">
              <a:highlight>
                <a:srgbClr val="FFFF00"/>
              </a:highlight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E07C928-D37F-BB1D-FE7D-6B9A74C63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3143" y="4009464"/>
            <a:ext cx="2402669" cy="177506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4F93A06-8AAD-FEA6-7CAD-512224A347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5351" y="4009464"/>
            <a:ext cx="2387635" cy="1775064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458FF7A8-13AA-241B-3A52-C349ED633242}"/>
              </a:ext>
            </a:extLst>
          </p:cNvPr>
          <p:cNvSpPr txBox="1"/>
          <p:nvPr/>
        </p:nvSpPr>
        <p:spPr>
          <a:xfrm>
            <a:off x="9742918" y="5784528"/>
            <a:ext cx="22231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800" b="1" dirty="0">
                <a:highlight>
                  <a:srgbClr val="FFFF00"/>
                </a:highlight>
              </a:rPr>
              <a:t>纳斯达克指数</a:t>
            </a:r>
            <a:endParaRPr lang="en-US" altLang="zh-CN" sz="1800" b="1" dirty="0">
              <a:highlight>
                <a:srgbClr val="FFFF00"/>
              </a:highlight>
            </a:endParaRPr>
          </a:p>
        </p:txBody>
      </p:sp>
      <p:pic>
        <p:nvPicPr>
          <p:cNvPr id="8" name="图片 7" descr="时隔8个月！上证指数重回3500点创年内新高">
            <a:extLst>
              <a:ext uri="{FF2B5EF4-FFF2-40B4-BE49-F238E27FC236}">
                <a16:creationId xmlns:a16="http://schemas.microsoft.com/office/drawing/2014/main" id="{6D11AEC6-B054-3EB8-B0C5-2D2690D8DC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5555" y="1014826"/>
            <a:ext cx="1905440" cy="2509736"/>
          </a:xfrm>
          <a:prstGeom prst="rect">
            <a:avLst/>
          </a:prstGeom>
        </p:spPr>
      </p:pic>
      <p:pic>
        <p:nvPicPr>
          <p:cNvPr id="11" name="图片 10" descr="Nasdaq Composite Hits 9,000 for First Time, Fueled by Amazon Stock -  Markets Insider">
            <a:extLst>
              <a:ext uri="{FF2B5EF4-FFF2-40B4-BE49-F238E27FC236}">
                <a16:creationId xmlns:a16="http://schemas.microsoft.com/office/drawing/2014/main" id="{E3F38888-6DBF-E71C-02DE-FAABC0C900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7359" y="1536012"/>
            <a:ext cx="2885484" cy="1442742"/>
          </a:xfrm>
          <a:prstGeom prst="rect">
            <a:avLst/>
          </a:prstGeom>
        </p:spPr>
      </p:pic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2236D28D-0E99-D9EB-95B8-A3B6B84174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2416835"/>
              </p:ext>
            </p:extLst>
          </p:nvPr>
        </p:nvGraphicFramePr>
        <p:xfrm>
          <a:off x="307063" y="3594593"/>
          <a:ext cx="6358637" cy="198908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50754">
                  <a:extLst>
                    <a:ext uri="{9D8B030D-6E8A-4147-A177-3AD203B41FA5}">
                      <a16:colId xmlns:a16="http://schemas.microsoft.com/office/drawing/2014/main" val="2442063084"/>
                    </a:ext>
                  </a:extLst>
                </a:gridCol>
                <a:gridCol w="1666364">
                  <a:extLst>
                    <a:ext uri="{9D8B030D-6E8A-4147-A177-3AD203B41FA5}">
                      <a16:colId xmlns:a16="http://schemas.microsoft.com/office/drawing/2014/main" val="2398225378"/>
                    </a:ext>
                  </a:extLst>
                </a:gridCol>
                <a:gridCol w="3041519">
                  <a:extLst>
                    <a:ext uri="{9D8B030D-6E8A-4147-A177-3AD203B41FA5}">
                      <a16:colId xmlns:a16="http://schemas.microsoft.com/office/drawing/2014/main" val="1441728637"/>
                    </a:ext>
                  </a:extLst>
                </a:gridCol>
              </a:tblGrid>
              <a:tr h="33151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/>
                        <a:t>指数名称</a:t>
                      </a:r>
                    </a:p>
                  </a:txBody>
                  <a:tcPr marL="81743" marR="81743" marT="40872" marB="408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/>
                        <a:t>市场</a:t>
                      </a:r>
                    </a:p>
                  </a:txBody>
                  <a:tcPr marL="81743" marR="81743" marT="40872" marB="408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/>
                        <a:t>简单理解</a:t>
                      </a:r>
                    </a:p>
                  </a:txBody>
                  <a:tcPr marL="81743" marR="81743" marT="40872" marB="40872" anchor="ctr"/>
                </a:tc>
                <a:extLst>
                  <a:ext uri="{0D108BD9-81ED-4DB2-BD59-A6C34878D82A}">
                    <a16:rowId xmlns:a16="http://schemas.microsoft.com/office/drawing/2014/main" val="571129455"/>
                  </a:ext>
                </a:extLst>
              </a:tr>
              <a:tr h="33151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/>
                        <a:t>上证</a:t>
                      </a:r>
                    </a:p>
                  </a:txBody>
                  <a:tcPr marL="81743" marR="81743" marT="40872" marB="408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300" dirty="0"/>
                        <a:t>中国上海证券市场</a:t>
                      </a:r>
                      <a:endParaRPr lang="en-US" altLang="zh-CN" sz="1300" dirty="0"/>
                    </a:p>
                  </a:txBody>
                  <a:tcPr marL="81743" marR="81743" marT="40872" marB="408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300" dirty="0"/>
                        <a:t>反应上证股票整体走势</a:t>
                      </a:r>
                    </a:p>
                  </a:txBody>
                  <a:tcPr marL="81743" marR="81743" marT="40872" marB="40872" anchor="ctr"/>
                </a:tc>
                <a:extLst>
                  <a:ext uri="{0D108BD9-81ED-4DB2-BD59-A6C34878D82A}">
                    <a16:rowId xmlns:a16="http://schemas.microsoft.com/office/drawing/2014/main" val="2370106508"/>
                  </a:ext>
                </a:extLst>
              </a:tr>
              <a:tr h="33151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/>
                        <a:t>深证</a:t>
                      </a:r>
                    </a:p>
                  </a:txBody>
                  <a:tcPr marL="81743" marR="81743" marT="40872" marB="408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300" dirty="0"/>
                        <a:t>中国深圳证券市场</a:t>
                      </a:r>
                    </a:p>
                  </a:txBody>
                  <a:tcPr marL="81743" marR="81743" marT="40872" marB="408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300" dirty="0"/>
                        <a:t>反应深证股票整体走势</a:t>
                      </a:r>
                    </a:p>
                  </a:txBody>
                  <a:tcPr marL="81743" marR="81743" marT="40872" marB="40872" anchor="ctr"/>
                </a:tc>
                <a:extLst>
                  <a:ext uri="{0D108BD9-81ED-4DB2-BD59-A6C34878D82A}">
                    <a16:rowId xmlns:a16="http://schemas.microsoft.com/office/drawing/2014/main" val="2814847573"/>
                  </a:ext>
                </a:extLst>
              </a:tr>
              <a:tr h="33151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/>
                        <a:t>沪深</a:t>
                      </a:r>
                      <a:r>
                        <a:rPr lang="en-US" altLang="zh-CN" sz="1600" b="1" dirty="0"/>
                        <a:t>300</a:t>
                      </a:r>
                      <a:endParaRPr lang="zh-CN" altLang="en-US" sz="1600" b="1" dirty="0"/>
                    </a:p>
                  </a:txBody>
                  <a:tcPr marL="81743" marR="81743" marT="40872" marB="408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300" dirty="0"/>
                        <a:t>中国</a:t>
                      </a:r>
                      <a:r>
                        <a:rPr lang="en-US" altLang="zh-CN" sz="1300" dirty="0"/>
                        <a:t>A</a:t>
                      </a:r>
                      <a:r>
                        <a:rPr lang="zh-CN" altLang="en-US" sz="1300" dirty="0"/>
                        <a:t>股市场</a:t>
                      </a:r>
                      <a:endParaRPr lang="en-US" altLang="zh-CN" sz="1300" dirty="0"/>
                    </a:p>
                  </a:txBody>
                  <a:tcPr marL="81743" marR="81743" marT="40872" marB="408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300" dirty="0"/>
                        <a:t>沪深两市规模大、流动性好的300只</a:t>
                      </a:r>
                      <a:endParaRPr lang="zh-CN" altLang="en-US" sz="1300" dirty="0"/>
                    </a:p>
                  </a:txBody>
                  <a:tcPr marL="81743" marR="81743" marT="40872" marB="40872" anchor="ctr"/>
                </a:tc>
                <a:extLst>
                  <a:ext uri="{0D108BD9-81ED-4DB2-BD59-A6C34878D82A}">
                    <a16:rowId xmlns:a16="http://schemas.microsoft.com/office/drawing/2014/main" val="4156785720"/>
                  </a:ext>
                </a:extLst>
              </a:tr>
              <a:tr h="33151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/>
                        <a:t>纳斯达克</a:t>
                      </a:r>
                    </a:p>
                  </a:txBody>
                  <a:tcPr marL="81743" marR="81743" marT="40872" marB="408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300" dirty="0"/>
                        <a:t>美国纳斯达克市场</a:t>
                      </a:r>
                      <a:endParaRPr lang="en-US" altLang="zh-CN" sz="1300" dirty="0"/>
                    </a:p>
                  </a:txBody>
                  <a:tcPr marL="81743" marR="81743" marT="40872" marB="408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300" dirty="0"/>
                        <a:t>科技股占比较高</a:t>
                      </a:r>
                      <a:endParaRPr lang="en-US" altLang="zh-CN" sz="1300" dirty="0"/>
                    </a:p>
                  </a:txBody>
                  <a:tcPr marL="81743" marR="81743" marT="40872" marB="40872" anchor="ctr"/>
                </a:tc>
                <a:extLst>
                  <a:ext uri="{0D108BD9-81ED-4DB2-BD59-A6C34878D82A}">
                    <a16:rowId xmlns:a16="http://schemas.microsoft.com/office/drawing/2014/main" val="3188894324"/>
                  </a:ext>
                </a:extLst>
              </a:tr>
              <a:tr h="33151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/>
                        <a:t>道琼斯工业平均</a:t>
                      </a:r>
                    </a:p>
                  </a:txBody>
                  <a:tcPr marL="81743" marR="81743" marT="40872" marB="408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300" dirty="0"/>
                        <a:t>美国股票市场</a:t>
                      </a:r>
                      <a:endParaRPr lang="en-US" altLang="zh-CN" sz="1300" dirty="0"/>
                    </a:p>
                  </a:txBody>
                  <a:tcPr marL="81743" marR="81743" marT="40872" marB="408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300" dirty="0"/>
                        <a:t>反映传统大型企业</a:t>
                      </a:r>
                      <a:endParaRPr lang="en-US" altLang="zh-CN" sz="1300" dirty="0"/>
                    </a:p>
                  </a:txBody>
                  <a:tcPr marL="81743" marR="81743" marT="40872" marB="40872" anchor="ctr"/>
                </a:tc>
                <a:extLst>
                  <a:ext uri="{0D108BD9-81ED-4DB2-BD59-A6C34878D82A}">
                    <a16:rowId xmlns:a16="http://schemas.microsoft.com/office/drawing/2014/main" val="5045967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10481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AA5E08-995D-1BA7-C031-EC9C0EE05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7">
            <a:extLst>
              <a:ext uri="{FF2B5EF4-FFF2-40B4-BE49-F238E27FC236}">
                <a16:creationId xmlns:a16="http://schemas.microsoft.com/office/drawing/2014/main" id="{4152339B-31B1-6DE8-1906-F1157382F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常见的综合指数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Commonly-used composite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Index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239AAEF-2874-99B7-66F4-8F0CE8CA6C8E}"/>
              </a:ext>
            </a:extLst>
          </p:cNvPr>
          <p:cNvSpPr txBox="1"/>
          <p:nvPr/>
        </p:nvSpPr>
        <p:spPr>
          <a:xfrm>
            <a:off x="401326" y="1536012"/>
            <a:ext cx="87916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日常生活、科研类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1B49F1B4-EF24-09DA-011F-589DE24EEF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8914473"/>
              </p:ext>
            </p:extLst>
          </p:nvPr>
        </p:nvGraphicFramePr>
        <p:xfrm>
          <a:off x="540067" y="2456729"/>
          <a:ext cx="11111866" cy="28041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303780">
                  <a:extLst>
                    <a:ext uri="{9D8B030D-6E8A-4147-A177-3AD203B41FA5}">
                      <a16:colId xmlns:a16="http://schemas.microsoft.com/office/drawing/2014/main" val="2442063084"/>
                    </a:ext>
                  </a:extLst>
                </a:gridCol>
                <a:gridCol w="5115243">
                  <a:extLst>
                    <a:ext uri="{9D8B030D-6E8A-4147-A177-3AD203B41FA5}">
                      <a16:colId xmlns:a16="http://schemas.microsoft.com/office/drawing/2014/main" val="2398225378"/>
                    </a:ext>
                  </a:extLst>
                </a:gridCol>
                <a:gridCol w="3692843">
                  <a:extLst>
                    <a:ext uri="{9D8B030D-6E8A-4147-A177-3AD203B41FA5}">
                      <a16:colId xmlns:a16="http://schemas.microsoft.com/office/drawing/2014/main" val="14417286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指数名称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核心维度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主要用途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11294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BMI</a:t>
                      </a:r>
                      <a:r>
                        <a:rPr lang="zh-CN" altLang="en-US" b="1" dirty="0"/>
                        <a:t>身体质量指数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身高、体重</a:t>
                      </a:r>
                      <a:endParaRPr lang="en-US" altLang="zh-CN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判断体重状态</a:t>
                      </a:r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0106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血压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收缩压、舒张压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监测心血管健康</a:t>
                      </a:r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4847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GPA</a:t>
                      </a:r>
                      <a:r>
                        <a:rPr lang="zh-CN" altLang="en-US" b="1" dirty="0"/>
                        <a:t> 绩点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课程成绩、课程学分</a:t>
                      </a:r>
                      <a:endParaRPr lang="en-US" altLang="zh-CN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评价学业表现</a:t>
                      </a:r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67857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学术评价 </a:t>
                      </a:r>
                      <a:r>
                        <a:rPr lang="en-US" altLang="zh-CN" b="1" dirty="0"/>
                        <a:t>H</a:t>
                      </a:r>
                      <a:r>
                        <a:rPr lang="zh-CN" altLang="en-US" b="1" dirty="0"/>
                        <a:t> 指数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论文数量、论文引用次数</a:t>
                      </a:r>
                      <a:endParaRPr lang="en-US" altLang="zh-CN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衡量学者、期刊或机构的科研影响力</a:t>
                      </a:r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72258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期刊</a:t>
                      </a:r>
                      <a:r>
                        <a:rPr lang="en-US" altLang="zh-CN" b="1" dirty="0"/>
                        <a:t>Impact</a:t>
                      </a:r>
                      <a:r>
                        <a:rPr lang="zh-CN" altLang="en-US" b="1" dirty="0"/>
                        <a:t> </a:t>
                      </a:r>
                      <a:r>
                        <a:rPr lang="en-US" altLang="zh-CN" b="1" dirty="0"/>
                        <a:t>Factor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论文引用次数、可引用论文数量、统计时间窗口</a:t>
                      </a:r>
                      <a:endParaRPr lang="en-US" altLang="zh-CN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衡量期刊近期论文的平均引用影响力，用于期刊评价和学科内期刊比较</a:t>
                      </a:r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4229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…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1600" dirty="0"/>
                        <a:t>…</a:t>
                      </a:r>
                      <a:endParaRPr lang="en-US" altLang="zh-CN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1600" dirty="0"/>
                        <a:t>…</a:t>
                      </a:r>
                      <a:endParaRPr lang="en-US" altLang="zh-CN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88943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81554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238B1D-DD37-ADD5-8555-C6F42C965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7">
            <a:extLst>
              <a:ext uri="{FF2B5EF4-FFF2-40B4-BE49-F238E27FC236}">
                <a16:creationId xmlns:a16="http://schemas.microsoft.com/office/drawing/2014/main" id="{A65C8BEE-76CA-CAD0-8864-29099F591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常见的综合指数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Commonly-used composite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Index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0218014-D64E-2993-88AF-A5738A5FFB2C}"/>
              </a:ext>
            </a:extLst>
          </p:cNvPr>
          <p:cNvSpPr txBox="1"/>
          <p:nvPr/>
        </p:nvSpPr>
        <p:spPr>
          <a:xfrm>
            <a:off x="401326" y="1536012"/>
            <a:ext cx="87916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GB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举例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：影响因子 </a:t>
            </a:r>
            <a: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Impact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Factor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C6A30AB-6D84-FDBC-2C95-DC32C5E07BA5}"/>
              </a:ext>
            </a:extLst>
          </p:cNvPr>
          <p:cNvSpPr txBox="1"/>
          <p:nvPr/>
        </p:nvSpPr>
        <p:spPr>
          <a:xfrm>
            <a:off x="483892" y="2261811"/>
            <a:ext cx="6181808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  <a:buNone/>
            </a:pPr>
            <a:r>
              <a:rPr lang="zh-CN" altLang="en-US" b="1" i="0" u="none" strike="noStrike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衡量期刊论文在</a:t>
            </a:r>
            <a:r>
              <a:rPr lang="zh-CN" altLang="en-US" b="1" i="0" u="none" strike="noStrike" dirty="0">
                <a:effectLst/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一定时间内</a:t>
            </a:r>
            <a:r>
              <a:rPr lang="zh-CN" altLang="en-US" b="1" i="0" u="none" strike="noStrike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被引用的平均水平</a:t>
            </a:r>
            <a:endParaRPr lang="en-US" altLang="zh-CN" b="1" i="0" u="none" strike="noStrike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期刊论文的平均引用水平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zh-CN" altLang="en-US" i="0" u="none" strike="noStrike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期刊在学科内的影响力</a:t>
            </a:r>
            <a:endParaRPr lang="en-US" altLang="zh-CN" i="0" u="none" strike="noStrike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zh-CN" altLang="en-US" i="0" u="none" strike="noStrike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期刊的学术传播速度</a:t>
            </a:r>
            <a:endParaRPr lang="en-US" altLang="zh-CN" i="0" u="none" strike="noStrike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08B8B17-1452-F995-C5FA-254C12FD614A}"/>
              </a:ext>
            </a:extLst>
          </p:cNvPr>
          <p:cNvSpPr txBox="1"/>
          <p:nvPr/>
        </p:nvSpPr>
        <p:spPr>
          <a:xfrm>
            <a:off x="816313" y="4275668"/>
            <a:ext cx="34249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zh-CN" altLang="zh-CN" b="1" dirty="0">
                <a:highlight>
                  <a:srgbClr val="FFFF00"/>
                </a:highlight>
              </a:rPr>
              <a:t>IF ≈ 引用次数 ÷ 发表论文数</a:t>
            </a:r>
            <a:endParaRPr lang="zh-CN" altLang="zh-CN" dirty="0">
              <a:highlight>
                <a:srgbClr val="FFFF00"/>
              </a:highlight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B7E0964-B6C6-1CF1-7CBC-78C70D5BD147}"/>
              </a:ext>
            </a:extLst>
          </p:cNvPr>
          <p:cNvSpPr txBox="1"/>
          <p:nvPr/>
        </p:nvSpPr>
        <p:spPr>
          <a:xfrm>
            <a:off x="483892" y="4998822"/>
            <a:ext cx="51793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zh-CN" altLang="zh-CN" sz="1600" b="1" dirty="0"/>
              <a:t>5-year Impact Factor = 当前年份对期刊过去五年论文的引用次数 ÷ 过去五年发表的可引用论文数量。</a:t>
            </a:r>
            <a:endParaRPr lang="zh-CN" altLang="zh-CN" sz="1600" dirty="0"/>
          </a:p>
        </p:txBody>
      </p:sp>
      <p:graphicFrame>
        <p:nvGraphicFramePr>
          <p:cNvPr id="15" name="表格 14">
            <a:extLst>
              <a:ext uri="{FF2B5EF4-FFF2-40B4-BE49-F238E27FC236}">
                <a16:creationId xmlns:a16="http://schemas.microsoft.com/office/drawing/2014/main" id="{C6ABB1C8-001D-E50A-FE3F-57D82C5C53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4456368"/>
              </p:ext>
            </p:extLst>
          </p:nvPr>
        </p:nvGraphicFramePr>
        <p:xfrm>
          <a:off x="5663213" y="1766844"/>
          <a:ext cx="6443659" cy="324375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48227">
                  <a:extLst>
                    <a:ext uri="{9D8B030D-6E8A-4147-A177-3AD203B41FA5}">
                      <a16:colId xmlns:a16="http://schemas.microsoft.com/office/drawing/2014/main" val="2442063084"/>
                    </a:ext>
                  </a:extLst>
                </a:gridCol>
                <a:gridCol w="2816253">
                  <a:extLst>
                    <a:ext uri="{9D8B030D-6E8A-4147-A177-3AD203B41FA5}">
                      <a16:colId xmlns:a16="http://schemas.microsoft.com/office/drawing/2014/main" val="2398225378"/>
                    </a:ext>
                  </a:extLst>
                </a:gridCol>
                <a:gridCol w="1952280">
                  <a:extLst>
                    <a:ext uri="{9D8B030D-6E8A-4147-A177-3AD203B41FA5}">
                      <a16:colId xmlns:a16="http://schemas.microsoft.com/office/drawing/2014/main" val="1441728637"/>
                    </a:ext>
                  </a:extLst>
                </a:gridCol>
                <a:gridCol w="1126899">
                  <a:extLst>
                    <a:ext uri="{9D8B030D-6E8A-4147-A177-3AD203B41FA5}">
                      <a16:colId xmlns:a16="http://schemas.microsoft.com/office/drawing/2014/main" val="2166193902"/>
                    </a:ext>
                  </a:extLst>
                </a:gridCol>
              </a:tblGrid>
              <a:tr h="51039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/>
                        <a:t>排名</a:t>
                      </a:r>
                    </a:p>
                  </a:txBody>
                  <a:tcPr marL="71707" marR="71707" marT="35854" marB="358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/>
                        <a:t>期刊名称</a:t>
                      </a:r>
                    </a:p>
                  </a:txBody>
                  <a:tcPr marL="71707" marR="71707" marT="35854" marB="358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/>
                        <a:t>领域</a:t>
                      </a:r>
                    </a:p>
                  </a:txBody>
                  <a:tcPr marL="71707" marR="71707" marT="35854" marB="358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2025</a:t>
                      </a:r>
                      <a:r>
                        <a:rPr lang="zh-CN" altLang="en-US" sz="1400" b="1" dirty="0"/>
                        <a:t> </a:t>
                      </a:r>
                      <a:r>
                        <a:rPr lang="en-US" altLang="zh-CN" sz="1400" b="1" dirty="0"/>
                        <a:t>JCR</a:t>
                      </a:r>
                      <a:r>
                        <a:rPr lang="zh-CN" altLang="en-US" sz="1400" b="1" dirty="0"/>
                        <a:t> </a:t>
                      </a:r>
                      <a:r>
                        <a:rPr lang="en-US" altLang="zh-CN" sz="1400" b="1" dirty="0"/>
                        <a:t>IF</a:t>
                      </a:r>
                      <a:endParaRPr lang="zh-CN" altLang="en-US" sz="1400" b="1" dirty="0"/>
                    </a:p>
                  </a:txBody>
                  <a:tcPr marL="71707" marR="71707" marT="35854" marB="35854" anchor="ctr"/>
                </a:tc>
                <a:extLst>
                  <a:ext uri="{0D108BD9-81ED-4DB2-BD59-A6C34878D82A}">
                    <a16:rowId xmlns:a16="http://schemas.microsoft.com/office/drawing/2014/main" val="571129455"/>
                  </a:ext>
                </a:extLst>
              </a:tr>
              <a:tr h="45556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1</a:t>
                      </a:r>
                      <a:endParaRPr lang="zh-CN" altLang="en-US" sz="1400" b="1" dirty="0"/>
                    </a:p>
                  </a:txBody>
                  <a:tcPr marL="71707" marR="71707" marT="35854" marB="358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200" dirty="0"/>
                        <a:t>CA A Cancer Journal for Clinicians</a:t>
                      </a:r>
                      <a:endParaRPr lang="en-US" altLang="zh-CN" sz="1200" dirty="0"/>
                    </a:p>
                  </a:txBody>
                  <a:tcPr marL="71707" marR="71707" marT="35854" marB="358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200" dirty="0"/>
                        <a:t>Oncology</a:t>
                      </a:r>
                      <a:r>
                        <a:rPr lang="zh-CN" altLang="en-US" sz="1200" dirty="0"/>
                        <a:t> </a:t>
                      </a:r>
                      <a:br>
                        <a:rPr lang="en-US" altLang="zh-CN" sz="1200" dirty="0"/>
                      </a:br>
                      <a:r>
                        <a:rPr lang="zh-CN" altLang="en-US" sz="1200" dirty="0"/>
                        <a:t>肿瘤学</a:t>
                      </a:r>
                    </a:p>
                  </a:txBody>
                  <a:tcPr marL="71707" marR="71707" marT="35854" marB="358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/>
                        <a:t>232.4</a:t>
                      </a:r>
                      <a:endParaRPr lang="zh-CN" altLang="en-US" sz="1200" b="1" dirty="0"/>
                    </a:p>
                  </a:txBody>
                  <a:tcPr marL="71707" marR="71707" marT="35854" marB="35854" anchor="ctr"/>
                </a:tc>
                <a:extLst>
                  <a:ext uri="{0D108BD9-81ED-4DB2-BD59-A6C34878D82A}">
                    <a16:rowId xmlns:a16="http://schemas.microsoft.com/office/drawing/2014/main" val="2370106508"/>
                  </a:ext>
                </a:extLst>
              </a:tr>
              <a:tr h="45556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2</a:t>
                      </a:r>
                      <a:endParaRPr lang="zh-CN" altLang="en-US" sz="1400" b="1" dirty="0"/>
                    </a:p>
                  </a:txBody>
                  <a:tcPr marL="71707" marR="71707" marT="35854" marB="358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200" dirty="0"/>
                        <a:t>Nature Reviews Microbiology</a:t>
                      </a:r>
                      <a:endParaRPr lang="zh-CN" altLang="en-US" sz="1200" dirty="0"/>
                    </a:p>
                  </a:txBody>
                  <a:tcPr marL="71707" marR="71707" marT="35854" marB="358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200" dirty="0"/>
                        <a:t>Microbiology</a:t>
                      </a:r>
                      <a:r>
                        <a:rPr lang="zh-CN" altLang="en-US" sz="1200" dirty="0"/>
                        <a:t> </a:t>
                      </a:r>
                      <a:br>
                        <a:rPr lang="en-US" altLang="zh-CN" sz="1200" dirty="0"/>
                      </a:br>
                      <a:r>
                        <a:rPr lang="zh-CN" altLang="en-US" sz="1200" dirty="0"/>
                        <a:t>微生物学</a:t>
                      </a:r>
                    </a:p>
                  </a:txBody>
                  <a:tcPr marL="71707" marR="71707" marT="35854" marB="358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/>
                        <a:t>103.3</a:t>
                      </a:r>
                      <a:endParaRPr lang="zh-CN" altLang="en-US" sz="1200" b="1" dirty="0"/>
                    </a:p>
                  </a:txBody>
                  <a:tcPr marL="71707" marR="71707" marT="35854" marB="35854" anchor="ctr"/>
                </a:tc>
                <a:extLst>
                  <a:ext uri="{0D108BD9-81ED-4DB2-BD59-A6C34878D82A}">
                    <a16:rowId xmlns:a16="http://schemas.microsoft.com/office/drawing/2014/main" val="2814847573"/>
                  </a:ext>
                </a:extLst>
              </a:tr>
              <a:tr h="45556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3</a:t>
                      </a:r>
                      <a:endParaRPr lang="zh-CN" altLang="en-US" sz="1400" b="1" dirty="0"/>
                    </a:p>
                  </a:txBody>
                  <a:tcPr marL="71707" marR="71707" marT="35854" marB="358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200" dirty="0"/>
                        <a:t>Nature Reviews Drug Discovery</a:t>
                      </a:r>
                      <a:endParaRPr lang="en-US" altLang="zh-CN" sz="1200" dirty="0"/>
                    </a:p>
                  </a:txBody>
                  <a:tcPr marL="71707" marR="71707" marT="35854" marB="358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200" dirty="0"/>
                        <a:t>Pharmacology </a:t>
                      </a:r>
                      <a:r>
                        <a:rPr lang="zh-CN" altLang="en-US" sz="1200" dirty="0"/>
                        <a:t>药理学</a:t>
                      </a:r>
                      <a:br>
                        <a:rPr lang="en-US" altLang="zh-CN" sz="1200" dirty="0"/>
                      </a:br>
                      <a:r>
                        <a:rPr lang="zh-CN" altLang="zh-CN" sz="1200" dirty="0"/>
                        <a:t>/ Biotechnology</a:t>
                      </a:r>
                      <a:r>
                        <a:rPr lang="zh-CN" altLang="en-US" sz="1200" dirty="0"/>
                        <a:t> 生物技术</a:t>
                      </a:r>
                    </a:p>
                  </a:txBody>
                  <a:tcPr marL="71707" marR="71707" marT="35854" marB="358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/>
                        <a:t>101.8</a:t>
                      </a:r>
                      <a:endParaRPr lang="zh-CN" altLang="en-US" sz="1200" b="1" dirty="0"/>
                    </a:p>
                  </a:txBody>
                  <a:tcPr marL="71707" marR="71707" marT="35854" marB="35854" anchor="ctr"/>
                </a:tc>
                <a:extLst>
                  <a:ext uri="{0D108BD9-81ED-4DB2-BD59-A6C34878D82A}">
                    <a16:rowId xmlns:a16="http://schemas.microsoft.com/office/drawing/2014/main" val="4156785720"/>
                  </a:ext>
                </a:extLst>
              </a:tr>
              <a:tr h="45556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4</a:t>
                      </a:r>
                      <a:endParaRPr lang="zh-CN" altLang="en-US" sz="1400" b="1" dirty="0"/>
                    </a:p>
                  </a:txBody>
                  <a:tcPr marL="71707" marR="71707" marT="35854" marB="358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200" dirty="0"/>
                        <a:t>Nature Reviews Molecular Cell Biology</a:t>
                      </a:r>
                      <a:endParaRPr lang="en-US" altLang="zh-CN" sz="1200" dirty="0"/>
                    </a:p>
                  </a:txBody>
                  <a:tcPr marL="71707" marR="71707" marT="35854" marB="358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200" dirty="0"/>
                        <a:t>Cell Biology</a:t>
                      </a:r>
                      <a:r>
                        <a:rPr lang="zh-CN" altLang="en-US" sz="1200" dirty="0"/>
                        <a:t> </a:t>
                      </a:r>
                      <a:br>
                        <a:rPr lang="en-US" altLang="zh-CN" sz="1200" dirty="0"/>
                      </a:br>
                      <a:r>
                        <a:rPr lang="zh-CN" altLang="en-US" sz="1200" dirty="0"/>
                        <a:t>细胞生物学</a:t>
                      </a:r>
                      <a:endParaRPr lang="en-US" altLang="zh-CN" sz="1200" dirty="0"/>
                    </a:p>
                  </a:txBody>
                  <a:tcPr marL="71707" marR="71707" marT="35854" marB="358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/>
                        <a:t>90.2</a:t>
                      </a:r>
                    </a:p>
                  </a:txBody>
                  <a:tcPr marL="71707" marR="71707" marT="35854" marB="35854" anchor="ctr"/>
                </a:tc>
                <a:extLst>
                  <a:ext uri="{0D108BD9-81ED-4DB2-BD59-A6C34878D82A}">
                    <a16:rowId xmlns:a16="http://schemas.microsoft.com/office/drawing/2014/main" val="3188894324"/>
                  </a:ext>
                </a:extLst>
              </a:tr>
              <a:tr h="45556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5</a:t>
                      </a:r>
                      <a:endParaRPr lang="zh-CN" altLang="en-US" sz="1400" b="1" dirty="0"/>
                    </a:p>
                  </a:txBody>
                  <a:tcPr marL="71707" marR="71707" marT="35854" marB="358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200" dirty="0"/>
                        <a:t>Kidney International Supplements</a:t>
                      </a:r>
                      <a:endParaRPr lang="en-US" altLang="zh-CN" sz="1200" dirty="0"/>
                    </a:p>
                  </a:txBody>
                  <a:tcPr marL="71707" marR="71707" marT="35854" marB="358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200" dirty="0"/>
                        <a:t>Urology &amp; Nephrology</a:t>
                      </a:r>
                      <a:r>
                        <a:rPr lang="zh-CN" altLang="en-US" sz="1200" dirty="0"/>
                        <a:t> </a:t>
                      </a:r>
                      <a:br>
                        <a:rPr lang="en-US" altLang="zh-CN" sz="1200" dirty="0"/>
                      </a:br>
                      <a:r>
                        <a:rPr lang="zh-CN" altLang="en-US" sz="1200" dirty="0"/>
                        <a:t>泌尿与肾脏病学</a:t>
                      </a:r>
                      <a:endParaRPr lang="en-US" altLang="zh-CN" sz="1200" dirty="0"/>
                    </a:p>
                  </a:txBody>
                  <a:tcPr marL="71707" marR="71707" marT="35854" marB="358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/>
                        <a:t>89.6</a:t>
                      </a:r>
                    </a:p>
                  </a:txBody>
                  <a:tcPr marL="71707" marR="71707" marT="35854" marB="35854" anchor="ctr"/>
                </a:tc>
                <a:extLst>
                  <a:ext uri="{0D108BD9-81ED-4DB2-BD59-A6C34878D82A}">
                    <a16:rowId xmlns:a16="http://schemas.microsoft.com/office/drawing/2014/main" val="504596717"/>
                  </a:ext>
                </a:extLst>
              </a:tr>
              <a:tr h="45556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6</a:t>
                      </a:r>
                      <a:endParaRPr lang="zh-CN" altLang="en-US" sz="1400" b="1" dirty="0"/>
                    </a:p>
                  </a:txBody>
                  <a:tcPr marL="71707" marR="71707" marT="35854" marB="358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200" dirty="0"/>
                        <a:t>The Lancet</a:t>
                      </a:r>
                      <a:endParaRPr lang="en-US" altLang="zh-CN" sz="1200" dirty="0"/>
                    </a:p>
                  </a:txBody>
                  <a:tcPr marL="71707" marR="71707" marT="35854" marB="358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200" dirty="0"/>
                        <a:t>General Medicine</a:t>
                      </a:r>
                      <a:r>
                        <a:rPr lang="zh-CN" altLang="en-US" sz="1200" dirty="0"/>
                        <a:t> </a:t>
                      </a:r>
                      <a:br>
                        <a:rPr lang="en-US" altLang="zh-CN" sz="1200" dirty="0"/>
                      </a:br>
                      <a:r>
                        <a:rPr lang="zh-CN" altLang="en-US" sz="1200" dirty="0"/>
                        <a:t>综合医学</a:t>
                      </a:r>
                      <a:endParaRPr lang="en-US" altLang="zh-CN" sz="1200" dirty="0"/>
                    </a:p>
                  </a:txBody>
                  <a:tcPr marL="71707" marR="71707" marT="35854" marB="358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/>
                        <a:t>88.5</a:t>
                      </a:r>
                    </a:p>
                  </a:txBody>
                  <a:tcPr marL="71707" marR="71707" marT="35854" marB="35854" anchor="ctr"/>
                </a:tc>
                <a:extLst>
                  <a:ext uri="{0D108BD9-81ED-4DB2-BD59-A6C34878D82A}">
                    <a16:rowId xmlns:a16="http://schemas.microsoft.com/office/drawing/2014/main" val="6533563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02530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649DA-AE96-178D-4E56-7E0737621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7">
            <a:extLst>
              <a:ext uri="{FF2B5EF4-FFF2-40B4-BE49-F238E27FC236}">
                <a16:creationId xmlns:a16="http://schemas.microsoft.com/office/drawing/2014/main" id="{2F7B4313-DDCF-6509-1468-DE360CF96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常见的综合指数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Commonly-used composite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Index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4CA1CC3-CCB7-4D14-2581-8683D85F2274}"/>
              </a:ext>
            </a:extLst>
          </p:cNvPr>
          <p:cNvSpPr txBox="1"/>
          <p:nvPr/>
        </p:nvSpPr>
        <p:spPr>
          <a:xfrm>
            <a:off x="401326" y="1536012"/>
            <a:ext cx="87916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进阶：</a:t>
            </a:r>
            <a: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JCR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分区 </a:t>
            </a:r>
            <a: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vs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中科院分区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7A4CBD06-AB5A-7AE1-4175-8556D8D5B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386" y="2243665"/>
            <a:ext cx="4823976" cy="362738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977D3E4-5697-0507-DACE-C3C85B3B5A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8661" y="2243666"/>
            <a:ext cx="4407390" cy="362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052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E4C24-8E36-05D0-960B-D2B059664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54">
            <a:extLst>
              <a:ext uri="{FF2B5EF4-FFF2-40B4-BE49-F238E27FC236}">
                <a16:creationId xmlns:a16="http://schemas.microsoft.com/office/drawing/2014/main" id="{AF431270-0DB1-6657-AD36-3D2CA58D0B2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flipH="1">
            <a:off x="172719" y="273296"/>
            <a:ext cx="5754424" cy="5866935"/>
            <a:chOff x="6230840" y="1044862"/>
            <a:chExt cx="5529625" cy="5813138"/>
          </a:xfrm>
          <a:gradFill>
            <a:gsLst>
              <a:gs pos="0">
                <a:srgbClr val="182E7A">
                  <a:lumMod val="0"/>
                  <a:alpha val="0"/>
                </a:srgbClr>
              </a:gs>
              <a:gs pos="100000">
                <a:srgbClr val="182E7A">
                  <a:alpha val="44000"/>
                  <a:lumMod val="16000"/>
                  <a:lumOff val="84000"/>
                </a:srgbClr>
              </a:gs>
            </a:gsLst>
            <a:lin ang="10800000" scaled="0"/>
          </a:gradFill>
        </p:grpSpPr>
        <p:sp>
          <p:nvSpPr>
            <p:cNvPr id="14" name="Freeform: Shape 55">
              <a:extLst>
                <a:ext uri="{FF2B5EF4-FFF2-40B4-BE49-F238E27FC236}">
                  <a16:creationId xmlns:a16="http://schemas.microsoft.com/office/drawing/2014/main" id="{0424300E-F295-9BBA-DAB6-CECBAAF778F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10947862" y="5008664"/>
              <a:ext cx="140513" cy="140513"/>
            </a:xfrm>
            <a:custGeom>
              <a:avLst/>
              <a:gdLst>
                <a:gd name="T0" fmla="*/ 72 w 86"/>
                <a:gd name="T1" fmla="*/ 86 h 86"/>
                <a:gd name="T2" fmla="*/ 0 w 86"/>
                <a:gd name="T3" fmla="*/ 18 h 86"/>
                <a:gd name="T4" fmla="*/ 18 w 86"/>
                <a:gd name="T5" fmla="*/ 0 h 86"/>
                <a:gd name="T6" fmla="*/ 86 w 86"/>
                <a:gd name="T7" fmla="*/ 72 h 86"/>
                <a:gd name="T8" fmla="*/ 72 w 86"/>
                <a:gd name="T9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86">
                  <a:moveTo>
                    <a:pt x="72" y="86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86" y="72"/>
                  </a:lnTo>
                  <a:lnTo>
                    <a:pt x="72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grpSp>
          <p:nvGrpSpPr>
            <p:cNvPr id="15" name="Group 56">
              <a:extLst>
                <a:ext uri="{FF2B5EF4-FFF2-40B4-BE49-F238E27FC236}">
                  <a16:creationId xmlns:a16="http://schemas.microsoft.com/office/drawing/2014/main" id="{CAD3A46D-D729-3A08-7E91-DE3CFF8CC620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7072302" y="1851988"/>
              <a:ext cx="3803693" cy="3661505"/>
              <a:chOff x="3200445" y="1228386"/>
              <a:chExt cx="2852761" cy="2746150"/>
            </a:xfrm>
            <a:grpFill/>
          </p:grpSpPr>
          <p:sp>
            <p:nvSpPr>
              <p:cNvPr id="180" name="Freeform: Shape 218">
                <a:extLst>
                  <a:ext uri="{FF2B5EF4-FFF2-40B4-BE49-F238E27FC236}">
                    <a16:creationId xmlns:a16="http://schemas.microsoft.com/office/drawing/2014/main" id="{A3FAE7EC-98C9-9225-E419-13611EC0AD1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71972" y="1364407"/>
                <a:ext cx="162980" cy="164205"/>
              </a:xfrm>
              <a:custGeom>
                <a:avLst/>
                <a:gdLst>
                  <a:gd name="T0" fmla="*/ 18 w 37"/>
                  <a:gd name="T1" fmla="*/ 37 h 37"/>
                  <a:gd name="T2" fmla="*/ 19 w 37"/>
                  <a:gd name="T3" fmla="*/ 37 h 37"/>
                  <a:gd name="T4" fmla="*/ 37 w 37"/>
                  <a:gd name="T5" fmla="*/ 18 h 37"/>
                  <a:gd name="T6" fmla="*/ 23 w 37"/>
                  <a:gd name="T7" fmla="*/ 0 h 37"/>
                  <a:gd name="T8" fmla="*/ 1 w 37"/>
                  <a:gd name="T9" fmla="*/ 12 h 37"/>
                  <a:gd name="T10" fmla="*/ 0 w 37"/>
                  <a:gd name="T11" fmla="*/ 18 h 37"/>
                  <a:gd name="T12" fmla="*/ 10 w 37"/>
                  <a:gd name="T13" fmla="*/ 24 h 37"/>
                  <a:gd name="T14" fmla="*/ 18 w 37"/>
                  <a:gd name="T15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7" h="37">
                    <a:moveTo>
                      <a:pt x="18" y="37"/>
                    </a:moveTo>
                    <a:cubicBezTo>
                      <a:pt x="18" y="37"/>
                      <a:pt x="18" y="37"/>
                      <a:pt x="19" y="37"/>
                    </a:cubicBezTo>
                    <a:cubicBezTo>
                      <a:pt x="29" y="37"/>
                      <a:pt x="37" y="29"/>
                      <a:pt x="37" y="18"/>
                    </a:cubicBezTo>
                    <a:cubicBezTo>
                      <a:pt x="37" y="10"/>
                      <a:pt x="31" y="2"/>
                      <a:pt x="23" y="0"/>
                    </a:cubicBezTo>
                    <a:cubicBezTo>
                      <a:pt x="16" y="4"/>
                      <a:pt x="8" y="8"/>
                      <a:pt x="1" y="12"/>
                    </a:cubicBezTo>
                    <a:cubicBezTo>
                      <a:pt x="1" y="14"/>
                      <a:pt x="0" y="16"/>
                      <a:pt x="0" y="18"/>
                    </a:cubicBezTo>
                    <a:cubicBezTo>
                      <a:pt x="4" y="19"/>
                      <a:pt x="7" y="21"/>
                      <a:pt x="10" y="24"/>
                    </a:cubicBezTo>
                    <a:cubicBezTo>
                      <a:pt x="14" y="28"/>
                      <a:pt x="16" y="32"/>
                      <a:pt x="18" y="3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1" name="Freeform: Shape 219">
                <a:extLst>
                  <a:ext uri="{FF2B5EF4-FFF2-40B4-BE49-F238E27FC236}">
                    <a16:creationId xmlns:a16="http://schemas.microsoft.com/office/drawing/2014/main" id="{AE53282D-DF5F-2FC8-A534-18CCA548001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048431" y="1422001"/>
                <a:ext cx="35537" cy="49017"/>
              </a:xfrm>
              <a:custGeom>
                <a:avLst/>
                <a:gdLst>
                  <a:gd name="T0" fmla="*/ 0 w 29"/>
                  <a:gd name="T1" fmla="*/ 40 h 40"/>
                  <a:gd name="T2" fmla="*/ 29 w 29"/>
                  <a:gd name="T3" fmla="*/ 18 h 40"/>
                  <a:gd name="T4" fmla="*/ 0 w 29"/>
                  <a:gd name="T5" fmla="*/ 0 h 40"/>
                  <a:gd name="T6" fmla="*/ 0 w 29"/>
                  <a:gd name="T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0">
                    <a:moveTo>
                      <a:pt x="0" y="40"/>
                    </a:moveTo>
                    <a:lnTo>
                      <a:pt x="29" y="18"/>
                    </a:lnTo>
                    <a:lnTo>
                      <a:pt x="0" y="0"/>
                    </a:lnTo>
                    <a:lnTo>
                      <a:pt x="0" y="4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2" name="Freeform: Shape 220">
                <a:extLst>
                  <a:ext uri="{FF2B5EF4-FFF2-40B4-BE49-F238E27FC236}">
                    <a16:creationId xmlns:a16="http://schemas.microsoft.com/office/drawing/2014/main" id="{E288382A-65AB-6BE4-698A-7E926F48C70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45012" y="1426903"/>
                <a:ext cx="18381" cy="13480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3 h 3"/>
                  <a:gd name="T4" fmla="*/ 4 w 4"/>
                  <a:gd name="T5" fmla="*/ 0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1" y="3"/>
                      <a:pt x="2" y="3"/>
                      <a:pt x="4" y="3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1"/>
                      <a:pt x="1" y="2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3" name="Freeform: Shape 221">
                <a:extLst>
                  <a:ext uri="{FF2B5EF4-FFF2-40B4-BE49-F238E27FC236}">
                    <a16:creationId xmlns:a16="http://schemas.microsoft.com/office/drawing/2014/main" id="{4BC14607-388A-73B0-A127-0A964301D6C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004316" y="1355829"/>
                <a:ext cx="40439" cy="40439"/>
              </a:xfrm>
              <a:custGeom>
                <a:avLst/>
                <a:gdLst>
                  <a:gd name="T0" fmla="*/ 0 w 33"/>
                  <a:gd name="T1" fmla="*/ 7 h 33"/>
                  <a:gd name="T2" fmla="*/ 25 w 33"/>
                  <a:gd name="T3" fmla="*/ 33 h 33"/>
                  <a:gd name="T4" fmla="*/ 33 w 33"/>
                  <a:gd name="T5" fmla="*/ 0 h 33"/>
                  <a:gd name="T6" fmla="*/ 0 w 33"/>
                  <a:gd name="T7" fmla="*/ 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33">
                    <a:moveTo>
                      <a:pt x="0" y="7"/>
                    </a:moveTo>
                    <a:lnTo>
                      <a:pt x="25" y="33"/>
                    </a:lnTo>
                    <a:lnTo>
                      <a:pt x="33" y="0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4" name="Freeform: Shape 222">
                <a:extLst>
                  <a:ext uri="{FF2B5EF4-FFF2-40B4-BE49-F238E27FC236}">
                    <a16:creationId xmlns:a16="http://schemas.microsoft.com/office/drawing/2014/main" id="{FB0F2356-8194-B5E1-38BA-9D84DDD11FF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004316" y="1493075"/>
                <a:ext cx="40439" cy="44115"/>
              </a:xfrm>
              <a:custGeom>
                <a:avLst/>
                <a:gdLst>
                  <a:gd name="T0" fmla="*/ 25 w 33"/>
                  <a:gd name="T1" fmla="*/ 0 h 36"/>
                  <a:gd name="T2" fmla="*/ 0 w 33"/>
                  <a:gd name="T3" fmla="*/ 29 h 36"/>
                  <a:gd name="T4" fmla="*/ 33 w 33"/>
                  <a:gd name="T5" fmla="*/ 36 h 36"/>
                  <a:gd name="T6" fmla="*/ 25 w 33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36">
                    <a:moveTo>
                      <a:pt x="25" y="0"/>
                    </a:moveTo>
                    <a:lnTo>
                      <a:pt x="0" y="29"/>
                    </a:lnTo>
                    <a:lnTo>
                      <a:pt x="33" y="36"/>
                    </a:lnTo>
                    <a:lnTo>
                      <a:pt x="2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5" name="Freeform: Shape 223">
                <a:extLst>
                  <a:ext uri="{FF2B5EF4-FFF2-40B4-BE49-F238E27FC236}">
                    <a16:creationId xmlns:a16="http://schemas.microsoft.com/office/drawing/2014/main" id="{73C3A1ED-5C1D-F228-087E-55D3C8BB636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690610" y="1448960"/>
                <a:ext cx="357820" cy="220574"/>
              </a:xfrm>
              <a:custGeom>
                <a:avLst/>
                <a:gdLst>
                  <a:gd name="T0" fmla="*/ 66 w 81"/>
                  <a:gd name="T1" fmla="*/ 21 h 50"/>
                  <a:gd name="T2" fmla="*/ 64 w 81"/>
                  <a:gd name="T3" fmla="*/ 21 h 50"/>
                  <a:gd name="T4" fmla="*/ 57 w 81"/>
                  <a:gd name="T5" fmla="*/ 24 h 50"/>
                  <a:gd name="T6" fmla="*/ 57 w 81"/>
                  <a:gd name="T7" fmla="*/ 20 h 50"/>
                  <a:gd name="T8" fmla="*/ 56 w 81"/>
                  <a:gd name="T9" fmla="*/ 18 h 50"/>
                  <a:gd name="T10" fmla="*/ 41 w 81"/>
                  <a:gd name="T11" fmla="*/ 1 h 50"/>
                  <a:gd name="T12" fmla="*/ 39 w 81"/>
                  <a:gd name="T13" fmla="*/ 1 h 50"/>
                  <a:gd name="T14" fmla="*/ 32 w 81"/>
                  <a:gd name="T15" fmla="*/ 0 h 50"/>
                  <a:gd name="T16" fmla="*/ 31 w 81"/>
                  <a:gd name="T17" fmla="*/ 0 h 50"/>
                  <a:gd name="T18" fmla="*/ 31 w 81"/>
                  <a:gd name="T19" fmla="*/ 0 h 50"/>
                  <a:gd name="T20" fmla="*/ 9 w 81"/>
                  <a:gd name="T21" fmla="*/ 15 h 50"/>
                  <a:gd name="T22" fmla="*/ 7 w 81"/>
                  <a:gd name="T23" fmla="*/ 25 h 50"/>
                  <a:gd name="T24" fmla="*/ 8 w 81"/>
                  <a:gd name="T25" fmla="*/ 32 h 50"/>
                  <a:gd name="T26" fmla="*/ 0 w 81"/>
                  <a:gd name="T27" fmla="*/ 41 h 50"/>
                  <a:gd name="T28" fmla="*/ 9 w 81"/>
                  <a:gd name="T29" fmla="*/ 50 h 50"/>
                  <a:gd name="T30" fmla="*/ 32 w 81"/>
                  <a:gd name="T31" fmla="*/ 50 h 50"/>
                  <a:gd name="T32" fmla="*/ 33 w 81"/>
                  <a:gd name="T33" fmla="*/ 50 h 50"/>
                  <a:gd name="T34" fmla="*/ 66 w 81"/>
                  <a:gd name="T35" fmla="*/ 50 h 50"/>
                  <a:gd name="T36" fmla="*/ 81 w 81"/>
                  <a:gd name="T37" fmla="*/ 35 h 50"/>
                  <a:gd name="T38" fmla="*/ 66 w 81"/>
                  <a:gd name="T39" fmla="*/ 21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1" h="50">
                    <a:moveTo>
                      <a:pt x="66" y="21"/>
                    </a:moveTo>
                    <a:cubicBezTo>
                      <a:pt x="66" y="21"/>
                      <a:pt x="65" y="21"/>
                      <a:pt x="64" y="21"/>
                    </a:cubicBezTo>
                    <a:cubicBezTo>
                      <a:pt x="62" y="21"/>
                      <a:pt x="59" y="23"/>
                      <a:pt x="57" y="24"/>
                    </a:cubicBezTo>
                    <a:cubicBezTo>
                      <a:pt x="57" y="23"/>
                      <a:pt x="57" y="22"/>
                      <a:pt x="57" y="20"/>
                    </a:cubicBezTo>
                    <a:cubicBezTo>
                      <a:pt x="57" y="19"/>
                      <a:pt x="56" y="18"/>
                      <a:pt x="56" y="18"/>
                    </a:cubicBezTo>
                    <a:cubicBezTo>
                      <a:pt x="54" y="10"/>
                      <a:pt x="48" y="4"/>
                      <a:pt x="41" y="1"/>
                    </a:cubicBezTo>
                    <a:cubicBezTo>
                      <a:pt x="40" y="1"/>
                      <a:pt x="40" y="1"/>
                      <a:pt x="39" y="1"/>
                    </a:cubicBezTo>
                    <a:cubicBezTo>
                      <a:pt x="37" y="0"/>
                      <a:pt x="35" y="0"/>
                      <a:pt x="32" y="0"/>
                    </a:cubicBezTo>
                    <a:cubicBezTo>
                      <a:pt x="32" y="0"/>
                      <a:pt x="32" y="0"/>
                      <a:pt x="3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24" y="5"/>
                      <a:pt x="16" y="10"/>
                      <a:pt x="9" y="15"/>
                    </a:cubicBezTo>
                    <a:cubicBezTo>
                      <a:pt x="8" y="18"/>
                      <a:pt x="7" y="21"/>
                      <a:pt x="7" y="25"/>
                    </a:cubicBezTo>
                    <a:cubicBezTo>
                      <a:pt x="7" y="27"/>
                      <a:pt x="8" y="30"/>
                      <a:pt x="8" y="32"/>
                    </a:cubicBezTo>
                    <a:cubicBezTo>
                      <a:pt x="4" y="32"/>
                      <a:pt x="0" y="36"/>
                      <a:pt x="0" y="41"/>
                    </a:cubicBezTo>
                    <a:cubicBezTo>
                      <a:pt x="0" y="46"/>
                      <a:pt x="4" y="50"/>
                      <a:pt x="9" y="50"/>
                    </a:cubicBezTo>
                    <a:cubicBezTo>
                      <a:pt x="32" y="50"/>
                      <a:pt x="32" y="50"/>
                      <a:pt x="32" y="50"/>
                    </a:cubicBezTo>
                    <a:cubicBezTo>
                      <a:pt x="33" y="50"/>
                      <a:pt x="33" y="50"/>
                      <a:pt x="33" y="50"/>
                    </a:cubicBezTo>
                    <a:cubicBezTo>
                      <a:pt x="66" y="50"/>
                      <a:pt x="66" y="50"/>
                      <a:pt x="66" y="50"/>
                    </a:cubicBezTo>
                    <a:cubicBezTo>
                      <a:pt x="74" y="50"/>
                      <a:pt x="81" y="43"/>
                      <a:pt x="81" y="35"/>
                    </a:cubicBezTo>
                    <a:cubicBezTo>
                      <a:pt x="81" y="27"/>
                      <a:pt x="74" y="21"/>
                      <a:pt x="66" y="2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6" name="Freeform: Shape 224">
                <a:extLst>
                  <a:ext uri="{FF2B5EF4-FFF2-40B4-BE49-F238E27FC236}">
                    <a16:creationId xmlns:a16="http://schemas.microsoft.com/office/drawing/2014/main" id="{08C047F9-3D3E-9A47-D149-146C6B5ABD0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028761" y="3524809"/>
                <a:ext cx="318607" cy="344341"/>
              </a:xfrm>
              <a:custGeom>
                <a:avLst/>
                <a:gdLst>
                  <a:gd name="T0" fmla="*/ 60 w 72"/>
                  <a:gd name="T1" fmla="*/ 2 h 78"/>
                  <a:gd name="T2" fmla="*/ 60 w 72"/>
                  <a:gd name="T3" fmla="*/ 26 h 78"/>
                  <a:gd name="T4" fmla="*/ 64 w 72"/>
                  <a:gd name="T5" fmla="*/ 37 h 78"/>
                  <a:gd name="T6" fmla="*/ 66 w 72"/>
                  <a:gd name="T7" fmla="*/ 43 h 78"/>
                  <a:gd name="T8" fmla="*/ 60 w 72"/>
                  <a:gd name="T9" fmla="*/ 50 h 78"/>
                  <a:gd name="T10" fmla="*/ 56 w 72"/>
                  <a:gd name="T11" fmla="*/ 53 h 78"/>
                  <a:gd name="T12" fmla="*/ 60 w 72"/>
                  <a:gd name="T13" fmla="*/ 50 h 78"/>
                  <a:gd name="T14" fmla="*/ 60 w 72"/>
                  <a:gd name="T15" fmla="*/ 44 h 78"/>
                  <a:gd name="T16" fmla="*/ 56 w 72"/>
                  <a:gd name="T17" fmla="*/ 33 h 78"/>
                  <a:gd name="T18" fmla="*/ 60 w 72"/>
                  <a:gd name="T19" fmla="*/ 26 h 78"/>
                  <a:gd name="T20" fmla="*/ 55 w 72"/>
                  <a:gd name="T21" fmla="*/ 46 h 78"/>
                  <a:gd name="T22" fmla="*/ 55 w 72"/>
                  <a:gd name="T23" fmla="*/ 53 h 78"/>
                  <a:gd name="T24" fmla="*/ 55 w 72"/>
                  <a:gd name="T25" fmla="*/ 1 h 78"/>
                  <a:gd name="T26" fmla="*/ 55 w 72"/>
                  <a:gd name="T27" fmla="*/ 9 h 78"/>
                  <a:gd name="T28" fmla="*/ 55 w 72"/>
                  <a:gd name="T29" fmla="*/ 16 h 78"/>
                  <a:gd name="T30" fmla="*/ 60 w 72"/>
                  <a:gd name="T31" fmla="*/ 21 h 78"/>
                  <a:gd name="T32" fmla="*/ 31 w 72"/>
                  <a:gd name="T33" fmla="*/ 71 h 78"/>
                  <a:gd name="T34" fmla="*/ 55 w 72"/>
                  <a:gd name="T35" fmla="*/ 46 h 78"/>
                  <a:gd name="T36" fmla="*/ 50 w 72"/>
                  <a:gd name="T37" fmla="*/ 28 h 78"/>
                  <a:gd name="T38" fmla="*/ 55 w 72"/>
                  <a:gd name="T39" fmla="*/ 27 h 78"/>
                  <a:gd name="T40" fmla="*/ 55 w 72"/>
                  <a:gd name="T41" fmla="*/ 21 h 78"/>
                  <a:gd name="T42" fmla="*/ 50 w 72"/>
                  <a:gd name="T43" fmla="*/ 10 h 78"/>
                  <a:gd name="T44" fmla="*/ 55 w 72"/>
                  <a:gd name="T45" fmla="*/ 4 h 78"/>
                  <a:gd name="T46" fmla="*/ 44 w 72"/>
                  <a:gd name="T47" fmla="*/ 4 h 78"/>
                  <a:gd name="T48" fmla="*/ 22 w 72"/>
                  <a:gd name="T49" fmla="*/ 55 h 78"/>
                  <a:gd name="T50" fmla="*/ 22 w 72"/>
                  <a:gd name="T51" fmla="*/ 60 h 78"/>
                  <a:gd name="T52" fmla="*/ 26 w 72"/>
                  <a:gd name="T53" fmla="*/ 71 h 78"/>
                  <a:gd name="T54" fmla="*/ 22 w 72"/>
                  <a:gd name="T55" fmla="*/ 76 h 78"/>
                  <a:gd name="T56" fmla="*/ 22 w 72"/>
                  <a:gd name="T57" fmla="*/ 72 h 78"/>
                  <a:gd name="T58" fmla="*/ 22 w 72"/>
                  <a:gd name="T59" fmla="*/ 66 h 78"/>
                  <a:gd name="T60" fmla="*/ 16 w 72"/>
                  <a:gd name="T61" fmla="*/ 61 h 78"/>
                  <a:gd name="T62" fmla="*/ 20 w 72"/>
                  <a:gd name="T63" fmla="*/ 29 h 78"/>
                  <a:gd name="T64" fmla="*/ 17 w 72"/>
                  <a:gd name="T65" fmla="*/ 37 h 78"/>
                  <a:gd name="T66" fmla="*/ 16 w 72"/>
                  <a:gd name="T67" fmla="*/ 43 h 78"/>
                  <a:gd name="T68" fmla="*/ 20 w 72"/>
                  <a:gd name="T69" fmla="*/ 49 h 78"/>
                  <a:gd name="T70" fmla="*/ 22 w 72"/>
                  <a:gd name="T71" fmla="*/ 54 h 78"/>
                  <a:gd name="T72" fmla="*/ 11 w 72"/>
                  <a:gd name="T73" fmla="*/ 12 h 78"/>
                  <a:gd name="T74" fmla="*/ 10 w 72"/>
                  <a:gd name="T75" fmla="*/ 20 h 78"/>
                  <a:gd name="T76" fmla="*/ 14 w 72"/>
                  <a:gd name="T77" fmla="*/ 26 h 78"/>
                  <a:gd name="T78" fmla="*/ 16 w 72"/>
                  <a:gd name="T79" fmla="*/ 31 h 78"/>
                  <a:gd name="T80" fmla="*/ 16 w 72"/>
                  <a:gd name="T81" fmla="*/ 11 h 78"/>
                  <a:gd name="T82" fmla="*/ 16 w 72"/>
                  <a:gd name="T83" fmla="*/ 78 h 78"/>
                  <a:gd name="T84" fmla="*/ 15 w 72"/>
                  <a:gd name="T85" fmla="*/ 55 h 78"/>
                  <a:gd name="T86" fmla="*/ 13 w 72"/>
                  <a:gd name="T87" fmla="*/ 50 h 78"/>
                  <a:gd name="T88" fmla="*/ 16 w 72"/>
                  <a:gd name="T89" fmla="*/ 37 h 78"/>
                  <a:gd name="T90" fmla="*/ 10 w 72"/>
                  <a:gd name="T91" fmla="*/ 56 h 78"/>
                  <a:gd name="T92" fmla="*/ 4 w 72"/>
                  <a:gd name="T93" fmla="*/ 14 h 78"/>
                  <a:gd name="T94" fmla="*/ 10 w 72"/>
                  <a:gd name="T95" fmla="*/ 38 h 78"/>
                  <a:gd name="T96" fmla="*/ 10 w 72"/>
                  <a:gd name="T97" fmla="*/ 27 h 78"/>
                  <a:gd name="T98" fmla="*/ 10 w 72"/>
                  <a:gd name="T99" fmla="*/ 2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2" h="78">
                    <a:moveTo>
                      <a:pt x="60" y="55"/>
                    </a:moveTo>
                    <a:cubicBezTo>
                      <a:pt x="64" y="53"/>
                      <a:pt x="68" y="50"/>
                      <a:pt x="72" y="48"/>
                    </a:cubicBezTo>
                    <a:cubicBezTo>
                      <a:pt x="60" y="2"/>
                      <a:pt x="60" y="2"/>
                      <a:pt x="60" y="2"/>
                    </a:cubicBezTo>
                    <a:cubicBezTo>
                      <a:pt x="60" y="21"/>
                      <a:pt x="60" y="21"/>
                      <a:pt x="60" y="21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0" y="26"/>
                      <a:pt x="60" y="26"/>
                      <a:pt x="60" y="26"/>
                    </a:cubicBezTo>
                    <a:cubicBezTo>
                      <a:pt x="60" y="32"/>
                      <a:pt x="60" y="32"/>
                      <a:pt x="60" y="32"/>
                    </a:cubicBezTo>
                    <a:cubicBezTo>
                      <a:pt x="63" y="31"/>
                      <a:pt x="63" y="31"/>
                      <a:pt x="63" y="31"/>
                    </a:cubicBezTo>
                    <a:cubicBezTo>
                      <a:pt x="64" y="37"/>
                      <a:pt x="64" y="37"/>
                      <a:pt x="64" y="37"/>
                    </a:cubicBezTo>
                    <a:cubicBezTo>
                      <a:pt x="60" y="39"/>
                      <a:pt x="60" y="39"/>
                      <a:pt x="60" y="39"/>
                    </a:cubicBezTo>
                    <a:cubicBezTo>
                      <a:pt x="60" y="44"/>
                      <a:pt x="60" y="44"/>
                      <a:pt x="60" y="44"/>
                    </a:cubicBezTo>
                    <a:cubicBezTo>
                      <a:pt x="66" y="43"/>
                      <a:pt x="66" y="43"/>
                      <a:pt x="66" y="43"/>
                    </a:cubicBezTo>
                    <a:cubicBezTo>
                      <a:pt x="67" y="49"/>
                      <a:pt x="67" y="49"/>
                      <a:pt x="67" y="49"/>
                    </a:cubicBezTo>
                    <a:cubicBezTo>
                      <a:pt x="60" y="51"/>
                      <a:pt x="60" y="51"/>
                      <a:pt x="60" y="51"/>
                    </a:cubicBezTo>
                    <a:cubicBezTo>
                      <a:pt x="60" y="50"/>
                      <a:pt x="60" y="50"/>
                      <a:pt x="60" y="50"/>
                    </a:cubicBezTo>
                    <a:lnTo>
                      <a:pt x="60" y="55"/>
                    </a:lnTo>
                    <a:close/>
                    <a:moveTo>
                      <a:pt x="55" y="53"/>
                    </a:moveTo>
                    <a:cubicBezTo>
                      <a:pt x="56" y="53"/>
                      <a:pt x="56" y="53"/>
                      <a:pt x="56" y="53"/>
                    </a:cubicBezTo>
                    <a:cubicBezTo>
                      <a:pt x="57" y="57"/>
                      <a:pt x="57" y="57"/>
                      <a:pt x="57" y="57"/>
                    </a:cubicBezTo>
                    <a:cubicBezTo>
                      <a:pt x="58" y="56"/>
                      <a:pt x="59" y="56"/>
                      <a:pt x="60" y="55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59" y="44"/>
                      <a:pt x="59" y="44"/>
                      <a:pt x="59" y="44"/>
                    </a:cubicBezTo>
                    <a:cubicBezTo>
                      <a:pt x="59" y="44"/>
                      <a:pt x="59" y="44"/>
                      <a:pt x="59" y="44"/>
                    </a:cubicBezTo>
                    <a:cubicBezTo>
                      <a:pt x="60" y="44"/>
                      <a:pt x="60" y="44"/>
                      <a:pt x="60" y="44"/>
                    </a:cubicBezTo>
                    <a:cubicBezTo>
                      <a:pt x="60" y="39"/>
                      <a:pt x="60" y="39"/>
                      <a:pt x="60" y="39"/>
                    </a:cubicBezTo>
                    <a:cubicBezTo>
                      <a:pt x="58" y="39"/>
                      <a:pt x="58" y="39"/>
                      <a:pt x="58" y="39"/>
                    </a:cubicBezTo>
                    <a:cubicBezTo>
                      <a:pt x="56" y="33"/>
                      <a:pt x="56" y="33"/>
                      <a:pt x="56" y="33"/>
                    </a:cubicBezTo>
                    <a:cubicBezTo>
                      <a:pt x="56" y="33"/>
                      <a:pt x="56" y="33"/>
                      <a:pt x="56" y="33"/>
                    </a:cubicBezTo>
                    <a:cubicBezTo>
                      <a:pt x="60" y="32"/>
                      <a:pt x="60" y="32"/>
                      <a:pt x="60" y="32"/>
                    </a:cubicBezTo>
                    <a:cubicBezTo>
                      <a:pt x="60" y="26"/>
                      <a:pt x="60" y="26"/>
                      <a:pt x="60" y="26"/>
                    </a:cubicBezTo>
                    <a:cubicBezTo>
                      <a:pt x="55" y="28"/>
                      <a:pt x="55" y="28"/>
                      <a:pt x="55" y="28"/>
                    </a:cubicBezTo>
                    <a:cubicBezTo>
                      <a:pt x="55" y="27"/>
                      <a:pt x="55" y="27"/>
                      <a:pt x="55" y="27"/>
                    </a:cubicBezTo>
                    <a:cubicBezTo>
                      <a:pt x="55" y="46"/>
                      <a:pt x="55" y="46"/>
                      <a:pt x="55" y="46"/>
                    </a:cubicBezTo>
                    <a:cubicBezTo>
                      <a:pt x="55" y="46"/>
                      <a:pt x="55" y="46"/>
                      <a:pt x="55" y="46"/>
                    </a:cubicBezTo>
                    <a:cubicBezTo>
                      <a:pt x="55" y="46"/>
                      <a:pt x="55" y="46"/>
                      <a:pt x="55" y="46"/>
                    </a:cubicBezTo>
                    <a:cubicBezTo>
                      <a:pt x="55" y="53"/>
                      <a:pt x="55" y="53"/>
                      <a:pt x="55" y="53"/>
                    </a:cubicBezTo>
                    <a:close/>
                    <a:moveTo>
                      <a:pt x="60" y="2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55" y="1"/>
                      <a:pt x="55" y="1"/>
                      <a:pt x="55" y="1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5" y="4"/>
                      <a:pt x="55" y="4"/>
                      <a:pt x="55" y="4"/>
                    </a:cubicBezTo>
                    <a:cubicBezTo>
                      <a:pt x="55" y="9"/>
                      <a:pt x="55" y="9"/>
                      <a:pt x="55" y="9"/>
                    </a:cubicBezTo>
                    <a:cubicBezTo>
                      <a:pt x="57" y="8"/>
                      <a:pt x="57" y="8"/>
                      <a:pt x="57" y="8"/>
                    </a:cubicBezTo>
                    <a:cubicBezTo>
                      <a:pt x="59" y="15"/>
                      <a:pt x="59" y="15"/>
                      <a:pt x="59" y="15"/>
                    </a:cubicBezTo>
                    <a:cubicBezTo>
                      <a:pt x="55" y="16"/>
                      <a:pt x="55" y="16"/>
                      <a:pt x="55" y="16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60" y="20"/>
                      <a:pt x="60" y="20"/>
                      <a:pt x="60" y="20"/>
                    </a:cubicBezTo>
                    <a:cubicBezTo>
                      <a:pt x="60" y="21"/>
                      <a:pt x="60" y="21"/>
                      <a:pt x="60" y="21"/>
                    </a:cubicBezTo>
                    <a:lnTo>
                      <a:pt x="60" y="2"/>
                    </a:lnTo>
                    <a:close/>
                    <a:moveTo>
                      <a:pt x="22" y="76"/>
                    </a:moveTo>
                    <a:cubicBezTo>
                      <a:pt x="25" y="74"/>
                      <a:pt x="28" y="73"/>
                      <a:pt x="31" y="71"/>
                    </a:cubicBezTo>
                    <a:cubicBezTo>
                      <a:pt x="28" y="60"/>
                      <a:pt x="28" y="60"/>
                      <a:pt x="28" y="60"/>
                    </a:cubicBezTo>
                    <a:cubicBezTo>
                      <a:pt x="55" y="53"/>
                      <a:pt x="55" y="53"/>
                      <a:pt x="55" y="53"/>
                    </a:cubicBezTo>
                    <a:cubicBezTo>
                      <a:pt x="55" y="46"/>
                      <a:pt x="55" y="46"/>
                      <a:pt x="55" y="46"/>
                    </a:cubicBezTo>
                    <a:cubicBezTo>
                      <a:pt x="26" y="53"/>
                      <a:pt x="26" y="53"/>
                      <a:pt x="26" y="53"/>
                    </a:cubicBezTo>
                    <a:cubicBezTo>
                      <a:pt x="22" y="35"/>
                      <a:pt x="22" y="35"/>
                      <a:pt x="22" y="35"/>
                    </a:cubicBezTo>
                    <a:cubicBezTo>
                      <a:pt x="50" y="28"/>
                      <a:pt x="50" y="28"/>
                      <a:pt x="50" y="28"/>
                    </a:cubicBezTo>
                    <a:cubicBezTo>
                      <a:pt x="50" y="28"/>
                      <a:pt x="50" y="28"/>
                      <a:pt x="50" y="28"/>
                    </a:cubicBezTo>
                    <a:cubicBezTo>
                      <a:pt x="55" y="46"/>
                      <a:pt x="55" y="46"/>
                      <a:pt x="55" y="46"/>
                    </a:cubicBezTo>
                    <a:cubicBezTo>
                      <a:pt x="55" y="27"/>
                      <a:pt x="55" y="27"/>
                      <a:pt x="55" y="27"/>
                    </a:cubicBezTo>
                    <a:cubicBezTo>
                      <a:pt x="53" y="22"/>
                      <a:pt x="53" y="22"/>
                      <a:pt x="53" y="22"/>
                    </a:cubicBezTo>
                    <a:cubicBezTo>
                      <a:pt x="53" y="22"/>
                      <a:pt x="53" y="22"/>
                      <a:pt x="53" y="22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55" y="16"/>
                      <a:pt x="55" y="16"/>
                      <a:pt x="55" y="16"/>
                    </a:cubicBezTo>
                    <a:cubicBezTo>
                      <a:pt x="52" y="16"/>
                      <a:pt x="52" y="16"/>
                      <a:pt x="52" y="16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55" y="9"/>
                      <a:pt x="55" y="9"/>
                      <a:pt x="55" y="9"/>
                    </a:cubicBezTo>
                    <a:cubicBezTo>
                      <a:pt x="55" y="4"/>
                      <a:pt x="55" y="4"/>
                      <a:pt x="55" y="4"/>
                    </a:cubicBezTo>
                    <a:cubicBezTo>
                      <a:pt x="49" y="5"/>
                      <a:pt x="49" y="5"/>
                      <a:pt x="49" y="5"/>
                    </a:cubicBezTo>
                    <a:cubicBezTo>
                      <a:pt x="48" y="3"/>
                      <a:pt x="48" y="3"/>
                      <a:pt x="48" y="3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8" y="22"/>
                      <a:pt x="48" y="22"/>
                      <a:pt x="48" y="22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2" y="55"/>
                      <a:pt x="22" y="55"/>
                      <a:pt x="22" y="55"/>
                    </a:cubicBezTo>
                    <a:cubicBezTo>
                      <a:pt x="23" y="60"/>
                      <a:pt x="23" y="60"/>
                      <a:pt x="23" y="60"/>
                    </a:cubicBezTo>
                    <a:cubicBezTo>
                      <a:pt x="23" y="60"/>
                      <a:pt x="23" y="60"/>
                      <a:pt x="23" y="60"/>
                    </a:cubicBezTo>
                    <a:cubicBezTo>
                      <a:pt x="22" y="60"/>
                      <a:pt x="22" y="60"/>
                      <a:pt x="22" y="60"/>
                    </a:cubicBezTo>
                    <a:cubicBezTo>
                      <a:pt x="22" y="66"/>
                      <a:pt x="22" y="66"/>
                      <a:pt x="22" y="66"/>
                    </a:cubicBezTo>
                    <a:cubicBezTo>
                      <a:pt x="24" y="65"/>
                      <a:pt x="24" y="65"/>
                      <a:pt x="24" y="65"/>
                    </a:cubicBezTo>
                    <a:cubicBezTo>
                      <a:pt x="26" y="71"/>
                      <a:pt x="26" y="71"/>
                      <a:pt x="26" y="71"/>
                    </a:cubicBezTo>
                    <a:cubicBezTo>
                      <a:pt x="26" y="71"/>
                      <a:pt x="26" y="71"/>
                      <a:pt x="26" y="71"/>
                    </a:cubicBezTo>
                    <a:cubicBezTo>
                      <a:pt x="22" y="72"/>
                      <a:pt x="22" y="72"/>
                      <a:pt x="22" y="72"/>
                    </a:cubicBezTo>
                    <a:lnTo>
                      <a:pt x="22" y="76"/>
                    </a:lnTo>
                    <a:close/>
                    <a:moveTo>
                      <a:pt x="16" y="78"/>
                    </a:moveTo>
                    <a:cubicBezTo>
                      <a:pt x="18" y="77"/>
                      <a:pt x="20" y="76"/>
                      <a:pt x="22" y="76"/>
                    </a:cubicBezTo>
                    <a:cubicBezTo>
                      <a:pt x="22" y="72"/>
                      <a:pt x="22" y="72"/>
                      <a:pt x="22" y="72"/>
                    </a:cubicBezTo>
                    <a:cubicBezTo>
                      <a:pt x="19" y="73"/>
                      <a:pt x="19" y="73"/>
                      <a:pt x="19" y="73"/>
                    </a:cubicBezTo>
                    <a:cubicBezTo>
                      <a:pt x="17" y="67"/>
                      <a:pt x="17" y="67"/>
                      <a:pt x="17" y="67"/>
                    </a:cubicBezTo>
                    <a:cubicBezTo>
                      <a:pt x="22" y="66"/>
                      <a:pt x="22" y="66"/>
                      <a:pt x="22" y="66"/>
                    </a:cubicBezTo>
                    <a:cubicBezTo>
                      <a:pt x="22" y="60"/>
                      <a:pt x="22" y="60"/>
                      <a:pt x="22" y="60"/>
                    </a:cubicBezTo>
                    <a:cubicBezTo>
                      <a:pt x="16" y="62"/>
                      <a:pt x="16" y="62"/>
                      <a:pt x="16" y="62"/>
                    </a:cubicBezTo>
                    <a:cubicBezTo>
                      <a:pt x="16" y="61"/>
                      <a:pt x="16" y="61"/>
                      <a:pt x="16" y="61"/>
                    </a:cubicBezTo>
                    <a:cubicBezTo>
                      <a:pt x="16" y="78"/>
                      <a:pt x="16" y="78"/>
                      <a:pt x="16" y="78"/>
                    </a:cubicBezTo>
                    <a:close/>
                    <a:moveTo>
                      <a:pt x="22" y="28"/>
                    </a:moveTo>
                    <a:cubicBezTo>
                      <a:pt x="20" y="29"/>
                      <a:pt x="20" y="29"/>
                      <a:pt x="20" y="29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16" y="43"/>
                      <a:pt x="16" y="43"/>
                      <a:pt x="16" y="43"/>
                    </a:cubicBezTo>
                    <a:cubicBezTo>
                      <a:pt x="19" y="42"/>
                      <a:pt x="19" y="42"/>
                      <a:pt x="19" y="42"/>
                    </a:cubicBezTo>
                    <a:cubicBezTo>
                      <a:pt x="20" y="49"/>
                      <a:pt x="20" y="49"/>
                      <a:pt x="20" y="49"/>
                    </a:cubicBezTo>
                    <a:cubicBezTo>
                      <a:pt x="20" y="49"/>
                      <a:pt x="20" y="49"/>
                      <a:pt x="20" y="49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22" y="55"/>
                      <a:pt x="22" y="55"/>
                      <a:pt x="22" y="55"/>
                    </a:cubicBezTo>
                    <a:lnTo>
                      <a:pt x="22" y="28"/>
                    </a:lnTo>
                    <a:close/>
                    <a:moveTo>
                      <a:pt x="11" y="12"/>
                    </a:moveTo>
                    <a:cubicBezTo>
                      <a:pt x="12" y="14"/>
                      <a:pt x="12" y="14"/>
                      <a:pt x="12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1" y="12"/>
                      <a:pt x="11" y="12"/>
                      <a:pt x="11" y="12"/>
                    </a:cubicBezTo>
                    <a:close/>
                    <a:moveTo>
                      <a:pt x="10" y="56"/>
                    </a:moveTo>
                    <a:cubicBezTo>
                      <a:pt x="16" y="78"/>
                      <a:pt x="16" y="78"/>
                      <a:pt x="16" y="78"/>
                    </a:cubicBezTo>
                    <a:cubicBezTo>
                      <a:pt x="16" y="78"/>
                      <a:pt x="16" y="78"/>
                      <a:pt x="16" y="78"/>
                    </a:cubicBezTo>
                    <a:cubicBezTo>
                      <a:pt x="16" y="61"/>
                      <a:pt x="16" y="61"/>
                      <a:pt x="16" y="61"/>
                    </a:cubicBezTo>
                    <a:cubicBezTo>
                      <a:pt x="15" y="55"/>
                      <a:pt x="15" y="55"/>
                      <a:pt x="15" y="55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6" y="43"/>
                      <a:pt x="16" y="43"/>
                      <a:pt x="16" y="43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10" y="38"/>
                      <a:pt x="10" y="38"/>
                      <a:pt x="10" y="38"/>
                    </a:cubicBezTo>
                    <a:lnTo>
                      <a:pt x="10" y="56"/>
                    </a:lnTo>
                    <a:close/>
                    <a:moveTo>
                      <a:pt x="10" y="15"/>
                    </a:moveTo>
                    <a:cubicBezTo>
                      <a:pt x="5" y="16"/>
                      <a:pt x="5" y="16"/>
                      <a:pt x="5" y="16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0" y="56"/>
                      <a:pt x="10" y="56"/>
                      <a:pt x="10" y="56"/>
                    </a:cubicBezTo>
                    <a:cubicBezTo>
                      <a:pt x="10" y="38"/>
                      <a:pt x="10" y="38"/>
                      <a:pt x="10" y="38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10" y="20"/>
                      <a:pt x="10" y="20"/>
                      <a:pt x="10" y="20"/>
                    </a:cubicBezTo>
                    <a:lnTo>
                      <a:pt x="10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7" name="Freeform: Shape 225">
                <a:extLst>
                  <a:ext uri="{FF2B5EF4-FFF2-40B4-BE49-F238E27FC236}">
                    <a16:creationId xmlns:a16="http://schemas.microsoft.com/office/drawing/2014/main" id="{CDB60CA4-7263-B3C0-85A6-838A18A64EA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397674" y="3767441"/>
                <a:ext cx="283070" cy="207095"/>
              </a:xfrm>
              <a:custGeom>
                <a:avLst/>
                <a:gdLst>
                  <a:gd name="T0" fmla="*/ 16 w 64"/>
                  <a:gd name="T1" fmla="*/ 46 h 47"/>
                  <a:gd name="T2" fmla="*/ 16 w 64"/>
                  <a:gd name="T3" fmla="*/ 16 h 47"/>
                  <a:gd name="T4" fmla="*/ 56 w 64"/>
                  <a:gd name="T5" fmla="*/ 16 h 47"/>
                  <a:gd name="T6" fmla="*/ 56 w 64"/>
                  <a:gd name="T7" fmla="*/ 45 h 47"/>
                  <a:gd name="T8" fmla="*/ 51 w 64"/>
                  <a:gd name="T9" fmla="*/ 44 h 47"/>
                  <a:gd name="T10" fmla="*/ 43 w 64"/>
                  <a:gd name="T11" fmla="*/ 47 h 47"/>
                  <a:gd name="T12" fmla="*/ 64 w 64"/>
                  <a:gd name="T13" fmla="*/ 46 h 47"/>
                  <a:gd name="T14" fmla="*/ 64 w 64"/>
                  <a:gd name="T15" fmla="*/ 16 h 47"/>
                  <a:gd name="T16" fmla="*/ 64 w 64"/>
                  <a:gd name="T17" fmla="*/ 0 h 47"/>
                  <a:gd name="T18" fmla="*/ 56 w 64"/>
                  <a:gd name="T19" fmla="*/ 0 h 47"/>
                  <a:gd name="T20" fmla="*/ 16 w 64"/>
                  <a:gd name="T21" fmla="*/ 0 h 47"/>
                  <a:gd name="T22" fmla="*/ 8 w 64"/>
                  <a:gd name="T23" fmla="*/ 0 h 47"/>
                  <a:gd name="T24" fmla="*/ 8 w 64"/>
                  <a:gd name="T25" fmla="*/ 16 h 47"/>
                  <a:gd name="T26" fmla="*/ 8 w 64"/>
                  <a:gd name="T27" fmla="*/ 45 h 47"/>
                  <a:gd name="T28" fmla="*/ 3 w 64"/>
                  <a:gd name="T29" fmla="*/ 44 h 47"/>
                  <a:gd name="T30" fmla="*/ 0 w 64"/>
                  <a:gd name="T31" fmla="*/ 44 h 47"/>
                  <a:gd name="T32" fmla="*/ 16 w 64"/>
                  <a:gd name="T33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4" h="47">
                    <a:moveTo>
                      <a:pt x="16" y="46"/>
                    </a:moveTo>
                    <a:cubicBezTo>
                      <a:pt x="16" y="16"/>
                      <a:pt x="16" y="16"/>
                      <a:pt x="16" y="16"/>
                    </a:cubicBezTo>
                    <a:cubicBezTo>
                      <a:pt x="56" y="16"/>
                      <a:pt x="56" y="16"/>
                      <a:pt x="56" y="16"/>
                    </a:cubicBezTo>
                    <a:cubicBezTo>
                      <a:pt x="56" y="45"/>
                      <a:pt x="56" y="45"/>
                      <a:pt x="56" y="45"/>
                    </a:cubicBezTo>
                    <a:cubicBezTo>
                      <a:pt x="54" y="44"/>
                      <a:pt x="53" y="44"/>
                      <a:pt x="51" y="44"/>
                    </a:cubicBezTo>
                    <a:cubicBezTo>
                      <a:pt x="48" y="44"/>
                      <a:pt x="45" y="45"/>
                      <a:pt x="43" y="47"/>
                    </a:cubicBezTo>
                    <a:cubicBezTo>
                      <a:pt x="50" y="47"/>
                      <a:pt x="57" y="47"/>
                      <a:pt x="64" y="46"/>
                    </a:cubicBezTo>
                    <a:cubicBezTo>
                      <a:pt x="64" y="16"/>
                      <a:pt x="64" y="16"/>
                      <a:pt x="64" y="16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45"/>
                      <a:pt x="8" y="45"/>
                      <a:pt x="8" y="45"/>
                    </a:cubicBezTo>
                    <a:cubicBezTo>
                      <a:pt x="6" y="44"/>
                      <a:pt x="5" y="44"/>
                      <a:pt x="3" y="44"/>
                    </a:cubicBezTo>
                    <a:cubicBezTo>
                      <a:pt x="2" y="44"/>
                      <a:pt x="1" y="44"/>
                      <a:pt x="0" y="44"/>
                    </a:cubicBezTo>
                    <a:cubicBezTo>
                      <a:pt x="5" y="45"/>
                      <a:pt x="10" y="46"/>
                      <a:pt x="16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8" name="Freeform: Shape 226">
                <a:extLst>
                  <a:ext uri="{FF2B5EF4-FFF2-40B4-BE49-F238E27FC236}">
                    <a16:creationId xmlns:a16="http://schemas.microsoft.com/office/drawing/2014/main" id="{823155AD-E0A0-8E10-48B5-530D78A9375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333889" y="1660957"/>
                <a:ext cx="273267" cy="159304"/>
              </a:xfrm>
              <a:custGeom>
                <a:avLst/>
                <a:gdLst>
                  <a:gd name="T0" fmla="*/ 35 w 62"/>
                  <a:gd name="T1" fmla="*/ 0 h 36"/>
                  <a:gd name="T2" fmla="*/ 35 w 62"/>
                  <a:gd name="T3" fmla="*/ 6 h 36"/>
                  <a:gd name="T4" fmla="*/ 0 w 62"/>
                  <a:gd name="T5" fmla="*/ 36 h 36"/>
                  <a:gd name="T6" fmla="*/ 35 w 62"/>
                  <a:gd name="T7" fmla="*/ 29 h 36"/>
                  <a:gd name="T8" fmla="*/ 35 w 62"/>
                  <a:gd name="T9" fmla="*/ 36 h 36"/>
                  <a:gd name="T10" fmla="*/ 62 w 62"/>
                  <a:gd name="T11" fmla="*/ 18 h 36"/>
                  <a:gd name="T12" fmla="*/ 35 w 62"/>
                  <a:gd name="T13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2" h="36">
                    <a:moveTo>
                      <a:pt x="35" y="0"/>
                    </a:moveTo>
                    <a:cubicBezTo>
                      <a:pt x="35" y="6"/>
                      <a:pt x="35" y="6"/>
                      <a:pt x="35" y="6"/>
                    </a:cubicBezTo>
                    <a:cubicBezTo>
                      <a:pt x="4" y="6"/>
                      <a:pt x="0" y="36"/>
                      <a:pt x="0" y="36"/>
                    </a:cubicBezTo>
                    <a:cubicBezTo>
                      <a:pt x="0" y="36"/>
                      <a:pt x="10" y="29"/>
                      <a:pt x="35" y="29"/>
                    </a:cubicBezTo>
                    <a:cubicBezTo>
                      <a:pt x="35" y="36"/>
                      <a:pt x="35" y="36"/>
                      <a:pt x="35" y="36"/>
                    </a:cubicBezTo>
                    <a:cubicBezTo>
                      <a:pt x="62" y="18"/>
                      <a:pt x="62" y="18"/>
                      <a:pt x="62" y="18"/>
                    </a:cubicBezTo>
                    <a:lnTo>
                      <a:pt x="3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9" name="Freeform: Shape 227">
                <a:extLst>
                  <a:ext uri="{FF2B5EF4-FFF2-40B4-BE49-F238E27FC236}">
                    <a16:creationId xmlns:a16="http://schemas.microsoft.com/office/drawing/2014/main" id="{21395A5C-7B4A-A559-6AC6-F4CCCF97849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306930" y="1801879"/>
                <a:ext cx="269591" cy="159304"/>
              </a:xfrm>
              <a:custGeom>
                <a:avLst/>
                <a:gdLst>
                  <a:gd name="T0" fmla="*/ 27 w 61"/>
                  <a:gd name="T1" fmla="*/ 36 h 36"/>
                  <a:gd name="T2" fmla="*/ 27 w 61"/>
                  <a:gd name="T3" fmla="*/ 30 h 36"/>
                  <a:gd name="T4" fmla="*/ 61 w 61"/>
                  <a:gd name="T5" fmla="*/ 0 h 36"/>
                  <a:gd name="T6" fmla="*/ 27 w 61"/>
                  <a:gd name="T7" fmla="*/ 7 h 36"/>
                  <a:gd name="T8" fmla="*/ 27 w 61"/>
                  <a:gd name="T9" fmla="*/ 1 h 36"/>
                  <a:gd name="T10" fmla="*/ 0 w 61"/>
                  <a:gd name="T11" fmla="*/ 19 h 36"/>
                  <a:gd name="T12" fmla="*/ 27 w 61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1" h="36">
                    <a:moveTo>
                      <a:pt x="27" y="36"/>
                    </a:moveTo>
                    <a:cubicBezTo>
                      <a:pt x="27" y="30"/>
                      <a:pt x="27" y="30"/>
                      <a:pt x="27" y="30"/>
                    </a:cubicBezTo>
                    <a:cubicBezTo>
                      <a:pt x="58" y="30"/>
                      <a:pt x="61" y="0"/>
                      <a:pt x="61" y="0"/>
                    </a:cubicBezTo>
                    <a:cubicBezTo>
                      <a:pt x="61" y="0"/>
                      <a:pt x="52" y="7"/>
                      <a:pt x="27" y="7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0" y="19"/>
                      <a:pt x="0" y="19"/>
                      <a:pt x="0" y="19"/>
                    </a:cubicBezTo>
                    <a:lnTo>
                      <a:pt x="27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0" name="Freeform: Shape 228">
                <a:extLst>
                  <a:ext uri="{FF2B5EF4-FFF2-40B4-BE49-F238E27FC236}">
                    <a16:creationId xmlns:a16="http://schemas.microsoft.com/office/drawing/2014/main" id="{25DA48AF-9FB4-043E-B933-348BDBB56A4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85324" y="2977050"/>
                <a:ext cx="4902" cy="8578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1" name="Freeform: Shape 229">
                <a:extLst>
                  <a:ext uri="{FF2B5EF4-FFF2-40B4-BE49-F238E27FC236}">
                    <a16:creationId xmlns:a16="http://schemas.microsoft.com/office/drawing/2014/main" id="{FE96EB1B-0D0C-EA90-8223-C4F925A270A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85324" y="2880242"/>
                <a:ext cx="26959" cy="79652"/>
              </a:xfrm>
              <a:custGeom>
                <a:avLst/>
                <a:gdLst>
                  <a:gd name="T0" fmla="*/ 6 w 6"/>
                  <a:gd name="T1" fmla="*/ 0 h 18"/>
                  <a:gd name="T2" fmla="*/ 0 w 6"/>
                  <a:gd name="T3" fmla="*/ 18 h 18"/>
                  <a:gd name="T4" fmla="*/ 2 w 6"/>
                  <a:gd name="T5" fmla="*/ 18 h 18"/>
                  <a:gd name="T6" fmla="*/ 6 w 6"/>
                  <a:gd name="T7" fmla="*/ 1 h 18"/>
                  <a:gd name="T8" fmla="*/ 6 w 6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8">
                    <a:moveTo>
                      <a:pt x="6" y="0"/>
                    </a:moveTo>
                    <a:cubicBezTo>
                      <a:pt x="3" y="5"/>
                      <a:pt x="1" y="11"/>
                      <a:pt x="0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4" y="12"/>
                      <a:pt x="5" y="7"/>
                      <a:pt x="6" y="1"/>
                    </a:cubicBezTo>
                    <a:cubicBezTo>
                      <a:pt x="6" y="1"/>
                      <a:pt x="6" y="0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2" name="Freeform: Shape 230">
                <a:extLst>
                  <a:ext uri="{FF2B5EF4-FFF2-40B4-BE49-F238E27FC236}">
                    <a16:creationId xmlns:a16="http://schemas.microsoft.com/office/drawing/2014/main" id="{19D6FCC0-3E9B-29A1-4FD6-F5B39F43948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41210" y="2848382"/>
                <a:ext cx="53918" cy="111513"/>
              </a:xfrm>
              <a:custGeom>
                <a:avLst/>
                <a:gdLst>
                  <a:gd name="T0" fmla="*/ 0 w 12"/>
                  <a:gd name="T1" fmla="*/ 0 h 25"/>
                  <a:gd name="T2" fmla="*/ 0 w 12"/>
                  <a:gd name="T3" fmla="*/ 25 h 25"/>
                  <a:gd name="T4" fmla="*/ 6 w 12"/>
                  <a:gd name="T5" fmla="*/ 25 h 25"/>
                  <a:gd name="T6" fmla="*/ 12 w 12"/>
                  <a:gd name="T7" fmla="*/ 4 h 25"/>
                  <a:gd name="T8" fmla="*/ 0 w 12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5">
                    <a:moveTo>
                      <a:pt x="0" y="0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17"/>
                      <a:pt x="9" y="10"/>
                      <a:pt x="12" y="4"/>
                    </a:cubicBezTo>
                    <a:cubicBezTo>
                      <a:pt x="9" y="2"/>
                      <a:pt x="4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3" name="Freeform: Shape 231">
                <a:extLst>
                  <a:ext uri="{FF2B5EF4-FFF2-40B4-BE49-F238E27FC236}">
                    <a16:creationId xmlns:a16="http://schemas.microsoft.com/office/drawing/2014/main" id="{E9F5CB18-586A-59DA-2F1F-B8FC3265108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66459" y="2977050"/>
                <a:ext cx="52693" cy="110287"/>
              </a:xfrm>
              <a:custGeom>
                <a:avLst/>
                <a:gdLst>
                  <a:gd name="T0" fmla="*/ 12 w 12"/>
                  <a:gd name="T1" fmla="*/ 25 h 25"/>
                  <a:gd name="T2" fmla="*/ 12 w 12"/>
                  <a:gd name="T3" fmla="*/ 0 h 25"/>
                  <a:gd name="T4" fmla="*/ 6 w 12"/>
                  <a:gd name="T5" fmla="*/ 0 h 25"/>
                  <a:gd name="T6" fmla="*/ 0 w 12"/>
                  <a:gd name="T7" fmla="*/ 21 h 25"/>
                  <a:gd name="T8" fmla="*/ 12 w 12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5">
                    <a:moveTo>
                      <a:pt x="12" y="25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9"/>
                      <a:pt x="3" y="16"/>
                      <a:pt x="0" y="21"/>
                    </a:cubicBezTo>
                    <a:cubicBezTo>
                      <a:pt x="3" y="23"/>
                      <a:pt x="8" y="25"/>
                      <a:pt x="12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4" name="Freeform: Shape 232">
                <a:extLst>
                  <a:ext uri="{FF2B5EF4-FFF2-40B4-BE49-F238E27FC236}">
                    <a16:creationId xmlns:a16="http://schemas.microsoft.com/office/drawing/2014/main" id="{5EBB8579-6EDB-9BF5-2360-95A3B75A405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66459" y="2848382"/>
                <a:ext cx="52693" cy="111513"/>
              </a:xfrm>
              <a:custGeom>
                <a:avLst/>
                <a:gdLst>
                  <a:gd name="T0" fmla="*/ 6 w 12"/>
                  <a:gd name="T1" fmla="*/ 25 h 25"/>
                  <a:gd name="T2" fmla="*/ 12 w 12"/>
                  <a:gd name="T3" fmla="*/ 25 h 25"/>
                  <a:gd name="T4" fmla="*/ 12 w 12"/>
                  <a:gd name="T5" fmla="*/ 0 h 25"/>
                  <a:gd name="T6" fmla="*/ 0 w 12"/>
                  <a:gd name="T7" fmla="*/ 5 h 25"/>
                  <a:gd name="T8" fmla="*/ 6 w 12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5">
                    <a:moveTo>
                      <a:pt x="6" y="25"/>
                    </a:move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8" y="1"/>
                      <a:pt x="3" y="2"/>
                      <a:pt x="0" y="5"/>
                    </a:cubicBezTo>
                    <a:cubicBezTo>
                      <a:pt x="3" y="10"/>
                      <a:pt x="6" y="17"/>
                      <a:pt x="6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5" name="Freeform: Shape 233">
                <a:extLst>
                  <a:ext uri="{FF2B5EF4-FFF2-40B4-BE49-F238E27FC236}">
                    <a16:creationId xmlns:a16="http://schemas.microsoft.com/office/drawing/2014/main" id="{79F25D87-CE50-947B-F052-2B35D2F6EBE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13767" y="2977050"/>
                <a:ext cx="61271" cy="79652"/>
              </a:xfrm>
              <a:custGeom>
                <a:avLst/>
                <a:gdLst>
                  <a:gd name="T0" fmla="*/ 8 w 14"/>
                  <a:gd name="T1" fmla="*/ 18 h 18"/>
                  <a:gd name="T2" fmla="*/ 14 w 14"/>
                  <a:gd name="T3" fmla="*/ 0 h 18"/>
                  <a:gd name="T4" fmla="*/ 0 w 14"/>
                  <a:gd name="T5" fmla="*/ 0 h 18"/>
                  <a:gd name="T6" fmla="*/ 8 w 14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8">
                    <a:moveTo>
                      <a:pt x="8" y="18"/>
                    </a:moveTo>
                    <a:cubicBezTo>
                      <a:pt x="11" y="14"/>
                      <a:pt x="13" y="7"/>
                      <a:pt x="1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3" y="13"/>
                      <a:pt x="8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6" name="Freeform: Shape 234">
                <a:extLst>
                  <a:ext uri="{FF2B5EF4-FFF2-40B4-BE49-F238E27FC236}">
                    <a16:creationId xmlns:a16="http://schemas.microsoft.com/office/drawing/2014/main" id="{84166D4D-44D2-72CB-40BA-BF280689AA9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13767" y="2880242"/>
                <a:ext cx="61271" cy="79652"/>
              </a:xfrm>
              <a:custGeom>
                <a:avLst/>
                <a:gdLst>
                  <a:gd name="T0" fmla="*/ 8 w 14"/>
                  <a:gd name="T1" fmla="*/ 0 h 18"/>
                  <a:gd name="T2" fmla="*/ 0 w 14"/>
                  <a:gd name="T3" fmla="*/ 18 h 18"/>
                  <a:gd name="T4" fmla="*/ 14 w 14"/>
                  <a:gd name="T5" fmla="*/ 18 h 18"/>
                  <a:gd name="T6" fmla="*/ 8 w 14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8">
                    <a:moveTo>
                      <a:pt x="8" y="0"/>
                    </a:moveTo>
                    <a:cubicBezTo>
                      <a:pt x="3" y="5"/>
                      <a:pt x="0" y="11"/>
                      <a:pt x="0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1"/>
                      <a:pt x="11" y="5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7" name="Freeform: Shape 235">
                <a:extLst>
                  <a:ext uri="{FF2B5EF4-FFF2-40B4-BE49-F238E27FC236}">
                    <a16:creationId xmlns:a16="http://schemas.microsoft.com/office/drawing/2014/main" id="{72009C34-1B8C-5BF0-0F07-F8A198D84DC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41210" y="2977050"/>
                <a:ext cx="35537" cy="110287"/>
              </a:xfrm>
              <a:custGeom>
                <a:avLst/>
                <a:gdLst>
                  <a:gd name="T0" fmla="*/ 0 w 8"/>
                  <a:gd name="T1" fmla="*/ 25 h 25"/>
                  <a:gd name="T2" fmla="*/ 3 w 8"/>
                  <a:gd name="T3" fmla="*/ 25 h 25"/>
                  <a:gd name="T4" fmla="*/ 8 w 8"/>
                  <a:gd name="T5" fmla="*/ 11 h 25"/>
                  <a:gd name="T6" fmla="*/ 6 w 8"/>
                  <a:gd name="T7" fmla="*/ 0 h 25"/>
                  <a:gd name="T8" fmla="*/ 0 w 8"/>
                  <a:gd name="T9" fmla="*/ 0 h 25"/>
                  <a:gd name="T10" fmla="*/ 0 w 8"/>
                  <a:gd name="T11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25">
                    <a:moveTo>
                      <a:pt x="0" y="25"/>
                    </a:moveTo>
                    <a:cubicBezTo>
                      <a:pt x="1" y="25"/>
                      <a:pt x="2" y="25"/>
                      <a:pt x="3" y="25"/>
                    </a:cubicBezTo>
                    <a:cubicBezTo>
                      <a:pt x="5" y="20"/>
                      <a:pt x="6" y="16"/>
                      <a:pt x="8" y="11"/>
                    </a:cubicBezTo>
                    <a:cubicBezTo>
                      <a:pt x="7" y="8"/>
                      <a:pt x="6" y="4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8" name="Oval 236">
                <a:extLst>
                  <a:ext uri="{FF2B5EF4-FFF2-40B4-BE49-F238E27FC236}">
                    <a16:creationId xmlns:a16="http://schemas.microsoft.com/office/drawing/2014/main" id="{F13ACBD4-6BF2-87D0-A500-73DB926EE8E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746916" y="3312813"/>
                <a:ext cx="61271" cy="61271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9" name="Freeform: Shape 237">
                <a:extLst>
                  <a:ext uri="{FF2B5EF4-FFF2-40B4-BE49-F238E27FC236}">
                    <a16:creationId xmlns:a16="http://schemas.microsoft.com/office/drawing/2014/main" id="{86F982FD-66EA-8ECE-89D3-05CB5AE2188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507961" y="3494174"/>
                <a:ext cx="132345" cy="132345"/>
              </a:xfrm>
              <a:custGeom>
                <a:avLst/>
                <a:gdLst>
                  <a:gd name="T0" fmla="*/ 15 w 30"/>
                  <a:gd name="T1" fmla="*/ 30 h 30"/>
                  <a:gd name="T2" fmla="*/ 30 w 30"/>
                  <a:gd name="T3" fmla="*/ 15 h 30"/>
                  <a:gd name="T4" fmla="*/ 15 w 30"/>
                  <a:gd name="T5" fmla="*/ 0 h 30"/>
                  <a:gd name="T6" fmla="*/ 15 w 30"/>
                  <a:gd name="T7" fmla="*/ 7 h 30"/>
                  <a:gd name="T8" fmla="*/ 23 w 30"/>
                  <a:gd name="T9" fmla="*/ 15 h 30"/>
                  <a:gd name="T10" fmla="*/ 15 w 30"/>
                  <a:gd name="T11" fmla="*/ 23 h 30"/>
                  <a:gd name="T12" fmla="*/ 15 w 30"/>
                  <a:gd name="T13" fmla="*/ 30 h 30"/>
                  <a:gd name="T14" fmla="*/ 15 w 30"/>
                  <a:gd name="T15" fmla="*/ 0 h 30"/>
                  <a:gd name="T16" fmla="*/ 0 w 30"/>
                  <a:gd name="T17" fmla="*/ 15 h 30"/>
                  <a:gd name="T18" fmla="*/ 15 w 30"/>
                  <a:gd name="T19" fmla="*/ 30 h 30"/>
                  <a:gd name="T20" fmla="*/ 15 w 30"/>
                  <a:gd name="T21" fmla="*/ 30 h 30"/>
                  <a:gd name="T22" fmla="*/ 15 w 30"/>
                  <a:gd name="T23" fmla="*/ 23 h 30"/>
                  <a:gd name="T24" fmla="*/ 15 w 30"/>
                  <a:gd name="T25" fmla="*/ 23 h 30"/>
                  <a:gd name="T26" fmla="*/ 15 w 30"/>
                  <a:gd name="T27" fmla="*/ 23 h 30"/>
                  <a:gd name="T28" fmla="*/ 7 w 30"/>
                  <a:gd name="T29" fmla="*/ 15 h 30"/>
                  <a:gd name="T30" fmla="*/ 15 w 30"/>
                  <a:gd name="T31" fmla="*/ 7 h 30"/>
                  <a:gd name="T32" fmla="*/ 15 w 30"/>
                  <a:gd name="T33" fmla="*/ 7 h 30"/>
                  <a:gd name="T34" fmla="*/ 15 w 30"/>
                  <a:gd name="T3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cubicBezTo>
                      <a:pt x="23" y="30"/>
                      <a:pt x="30" y="23"/>
                      <a:pt x="30" y="15"/>
                    </a:cubicBezTo>
                    <a:cubicBezTo>
                      <a:pt x="30" y="7"/>
                      <a:pt x="23" y="0"/>
                      <a:pt x="15" y="0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9" y="7"/>
                      <a:pt x="23" y="10"/>
                      <a:pt x="23" y="15"/>
                    </a:cubicBezTo>
                    <a:cubicBezTo>
                      <a:pt x="23" y="20"/>
                      <a:pt x="19" y="23"/>
                      <a:pt x="15" y="23"/>
                    </a:cubicBezTo>
                    <a:lnTo>
                      <a:pt x="15" y="30"/>
                    </a:lnTo>
                    <a:close/>
                    <a:moveTo>
                      <a:pt x="15" y="0"/>
                    </a:moveTo>
                    <a:cubicBezTo>
                      <a:pt x="7" y="0"/>
                      <a:pt x="0" y="7"/>
                      <a:pt x="0" y="15"/>
                    </a:cubicBezTo>
                    <a:cubicBezTo>
                      <a:pt x="0" y="23"/>
                      <a:pt x="7" y="30"/>
                      <a:pt x="15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0" y="23"/>
                      <a:pt x="7" y="20"/>
                      <a:pt x="7" y="15"/>
                    </a:cubicBezTo>
                    <a:cubicBezTo>
                      <a:pt x="7" y="10"/>
                      <a:pt x="10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0"/>
                      <a:pt x="15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0" name="Freeform: Shape 238">
                <a:extLst>
                  <a:ext uri="{FF2B5EF4-FFF2-40B4-BE49-F238E27FC236}">
                    <a16:creationId xmlns:a16="http://schemas.microsoft.com/office/drawing/2014/main" id="{3AFFE6EF-E190-2B50-A915-975998EA73A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494481" y="3462313"/>
                <a:ext cx="159304" cy="57594"/>
              </a:xfrm>
              <a:custGeom>
                <a:avLst/>
                <a:gdLst>
                  <a:gd name="T0" fmla="*/ 3 w 36"/>
                  <a:gd name="T1" fmla="*/ 13 h 13"/>
                  <a:gd name="T2" fmla="*/ 5 w 36"/>
                  <a:gd name="T3" fmla="*/ 12 h 13"/>
                  <a:gd name="T4" fmla="*/ 18 w 36"/>
                  <a:gd name="T5" fmla="*/ 4 h 13"/>
                  <a:gd name="T6" fmla="*/ 31 w 36"/>
                  <a:gd name="T7" fmla="*/ 12 h 13"/>
                  <a:gd name="T8" fmla="*/ 35 w 36"/>
                  <a:gd name="T9" fmla="*/ 12 h 13"/>
                  <a:gd name="T10" fmla="*/ 35 w 36"/>
                  <a:gd name="T11" fmla="*/ 9 h 13"/>
                  <a:gd name="T12" fmla="*/ 18 w 36"/>
                  <a:gd name="T13" fmla="*/ 0 h 13"/>
                  <a:gd name="T14" fmla="*/ 1 w 36"/>
                  <a:gd name="T15" fmla="*/ 9 h 13"/>
                  <a:gd name="T16" fmla="*/ 1 w 36"/>
                  <a:gd name="T17" fmla="*/ 12 h 13"/>
                  <a:gd name="T18" fmla="*/ 3 w 36"/>
                  <a:gd name="T1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13">
                    <a:moveTo>
                      <a:pt x="3" y="13"/>
                    </a:moveTo>
                    <a:cubicBezTo>
                      <a:pt x="3" y="13"/>
                      <a:pt x="4" y="12"/>
                      <a:pt x="5" y="12"/>
                    </a:cubicBezTo>
                    <a:cubicBezTo>
                      <a:pt x="8" y="7"/>
                      <a:pt x="13" y="4"/>
                      <a:pt x="18" y="4"/>
                    </a:cubicBezTo>
                    <a:cubicBezTo>
                      <a:pt x="23" y="4"/>
                      <a:pt x="28" y="7"/>
                      <a:pt x="31" y="12"/>
                    </a:cubicBezTo>
                    <a:cubicBezTo>
                      <a:pt x="32" y="13"/>
                      <a:pt x="34" y="13"/>
                      <a:pt x="35" y="12"/>
                    </a:cubicBezTo>
                    <a:cubicBezTo>
                      <a:pt x="36" y="11"/>
                      <a:pt x="36" y="10"/>
                      <a:pt x="35" y="9"/>
                    </a:cubicBezTo>
                    <a:cubicBezTo>
                      <a:pt x="31" y="3"/>
                      <a:pt x="25" y="0"/>
                      <a:pt x="18" y="0"/>
                    </a:cubicBezTo>
                    <a:cubicBezTo>
                      <a:pt x="11" y="0"/>
                      <a:pt x="5" y="3"/>
                      <a:pt x="1" y="9"/>
                    </a:cubicBezTo>
                    <a:cubicBezTo>
                      <a:pt x="0" y="10"/>
                      <a:pt x="0" y="11"/>
                      <a:pt x="1" y="12"/>
                    </a:cubicBezTo>
                    <a:cubicBezTo>
                      <a:pt x="2" y="12"/>
                      <a:pt x="2" y="13"/>
                      <a:pt x="3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1" name="Freeform: Shape 239">
                <a:extLst>
                  <a:ext uri="{FF2B5EF4-FFF2-40B4-BE49-F238E27FC236}">
                    <a16:creationId xmlns:a16="http://schemas.microsoft.com/office/drawing/2014/main" id="{39C0049F-4505-A938-4BAC-F65693DAA4D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750592" y="3494174"/>
                <a:ext cx="132345" cy="132345"/>
              </a:xfrm>
              <a:custGeom>
                <a:avLst/>
                <a:gdLst>
                  <a:gd name="T0" fmla="*/ 15 w 30"/>
                  <a:gd name="T1" fmla="*/ 0 h 30"/>
                  <a:gd name="T2" fmla="*/ 15 w 30"/>
                  <a:gd name="T3" fmla="*/ 0 h 30"/>
                  <a:gd name="T4" fmla="*/ 15 w 30"/>
                  <a:gd name="T5" fmla="*/ 7 h 30"/>
                  <a:gd name="T6" fmla="*/ 15 w 30"/>
                  <a:gd name="T7" fmla="*/ 7 h 30"/>
                  <a:gd name="T8" fmla="*/ 23 w 30"/>
                  <a:gd name="T9" fmla="*/ 15 h 30"/>
                  <a:gd name="T10" fmla="*/ 15 w 30"/>
                  <a:gd name="T11" fmla="*/ 23 h 30"/>
                  <a:gd name="T12" fmla="*/ 15 w 30"/>
                  <a:gd name="T13" fmla="*/ 23 h 30"/>
                  <a:gd name="T14" fmla="*/ 15 w 30"/>
                  <a:gd name="T15" fmla="*/ 23 h 30"/>
                  <a:gd name="T16" fmla="*/ 15 w 30"/>
                  <a:gd name="T17" fmla="*/ 30 h 30"/>
                  <a:gd name="T18" fmla="*/ 15 w 30"/>
                  <a:gd name="T19" fmla="*/ 30 h 30"/>
                  <a:gd name="T20" fmla="*/ 30 w 30"/>
                  <a:gd name="T21" fmla="*/ 15 h 30"/>
                  <a:gd name="T22" fmla="*/ 15 w 30"/>
                  <a:gd name="T23" fmla="*/ 0 h 30"/>
                  <a:gd name="T24" fmla="*/ 15 w 30"/>
                  <a:gd name="T25" fmla="*/ 0 h 30"/>
                  <a:gd name="T26" fmla="*/ 0 w 30"/>
                  <a:gd name="T27" fmla="*/ 15 h 30"/>
                  <a:gd name="T28" fmla="*/ 15 w 30"/>
                  <a:gd name="T29" fmla="*/ 30 h 30"/>
                  <a:gd name="T30" fmla="*/ 15 w 30"/>
                  <a:gd name="T31" fmla="*/ 23 h 30"/>
                  <a:gd name="T32" fmla="*/ 7 w 30"/>
                  <a:gd name="T33" fmla="*/ 15 h 30"/>
                  <a:gd name="T34" fmla="*/ 15 w 30"/>
                  <a:gd name="T35" fmla="*/ 7 h 30"/>
                  <a:gd name="T36" fmla="*/ 15 w 30"/>
                  <a:gd name="T3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0" h="30">
                    <a:moveTo>
                      <a:pt x="15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9" y="7"/>
                      <a:pt x="23" y="10"/>
                      <a:pt x="23" y="15"/>
                    </a:cubicBezTo>
                    <a:cubicBezTo>
                      <a:pt x="23" y="20"/>
                      <a:pt x="19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23" y="30"/>
                      <a:pt x="30" y="23"/>
                      <a:pt x="30" y="15"/>
                    </a:cubicBezTo>
                    <a:cubicBezTo>
                      <a:pt x="30" y="7"/>
                      <a:pt x="23" y="0"/>
                      <a:pt x="15" y="0"/>
                    </a:cubicBezTo>
                    <a:close/>
                    <a:moveTo>
                      <a:pt x="15" y="0"/>
                    </a:moveTo>
                    <a:cubicBezTo>
                      <a:pt x="6" y="0"/>
                      <a:pt x="0" y="7"/>
                      <a:pt x="0" y="15"/>
                    </a:cubicBezTo>
                    <a:cubicBezTo>
                      <a:pt x="0" y="23"/>
                      <a:pt x="6" y="30"/>
                      <a:pt x="15" y="30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0" y="23"/>
                      <a:pt x="7" y="20"/>
                      <a:pt x="7" y="15"/>
                    </a:cubicBezTo>
                    <a:cubicBezTo>
                      <a:pt x="7" y="10"/>
                      <a:pt x="10" y="7"/>
                      <a:pt x="15" y="7"/>
                    </a:cubicBezTo>
                    <a:lnTo>
                      <a:pt x="1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2" name="Freeform: Shape 240">
                <a:extLst>
                  <a:ext uri="{FF2B5EF4-FFF2-40B4-BE49-F238E27FC236}">
                    <a16:creationId xmlns:a16="http://schemas.microsoft.com/office/drawing/2014/main" id="{45937095-F1C6-BBD7-4CDA-1F46F5945DE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737113" y="3462313"/>
                <a:ext cx="159304" cy="57594"/>
              </a:xfrm>
              <a:custGeom>
                <a:avLst/>
                <a:gdLst>
                  <a:gd name="T0" fmla="*/ 18 w 36"/>
                  <a:gd name="T1" fmla="*/ 0 h 13"/>
                  <a:gd name="T2" fmla="*/ 1 w 36"/>
                  <a:gd name="T3" fmla="*/ 9 h 13"/>
                  <a:gd name="T4" fmla="*/ 1 w 36"/>
                  <a:gd name="T5" fmla="*/ 12 h 13"/>
                  <a:gd name="T6" fmla="*/ 3 w 36"/>
                  <a:gd name="T7" fmla="*/ 13 h 13"/>
                  <a:gd name="T8" fmla="*/ 4 w 36"/>
                  <a:gd name="T9" fmla="*/ 12 h 13"/>
                  <a:gd name="T10" fmla="*/ 18 w 36"/>
                  <a:gd name="T11" fmla="*/ 4 h 13"/>
                  <a:gd name="T12" fmla="*/ 31 w 36"/>
                  <a:gd name="T13" fmla="*/ 12 h 13"/>
                  <a:gd name="T14" fmla="*/ 35 w 36"/>
                  <a:gd name="T15" fmla="*/ 12 h 13"/>
                  <a:gd name="T16" fmla="*/ 35 w 36"/>
                  <a:gd name="T17" fmla="*/ 9 h 13"/>
                  <a:gd name="T18" fmla="*/ 18 w 36"/>
                  <a:gd name="T1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13">
                    <a:moveTo>
                      <a:pt x="18" y="0"/>
                    </a:moveTo>
                    <a:cubicBezTo>
                      <a:pt x="11" y="0"/>
                      <a:pt x="4" y="3"/>
                      <a:pt x="1" y="9"/>
                    </a:cubicBezTo>
                    <a:cubicBezTo>
                      <a:pt x="0" y="10"/>
                      <a:pt x="0" y="11"/>
                      <a:pt x="1" y="12"/>
                    </a:cubicBezTo>
                    <a:cubicBezTo>
                      <a:pt x="2" y="12"/>
                      <a:pt x="2" y="13"/>
                      <a:pt x="3" y="13"/>
                    </a:cubicBezTo>
                    <a:cubicBezTo>
                      <a:pt x="3" y="13"/>
                      <a:pt x="4" y="12"/>
                      <a:pt x="4" y="12"/>
                    </a:cubicBezTo>
                    <a:cubicBezTo>
                      <a:pt x="7" y="7"/>
                      <a:pt x="12" y="4"/>
                      <a:pt x="18" y="4"/>
                    </a:cubicBezTo>
                    <a:cubicBezTo>
                      <a:pt x="23" y="4"/>
                      <a:pt x="28" y="7"/>
                      <a:pt x="31" y="12"/>
                    </a:cubicBezTo>
                    <a:cubicBezTo>
                      <a:pt x="32" y="13"/>
                      <a:pt x="33" y="13"/>
                      <a:pt x="35" y="12"/>
                    </a:cubicBezTo>
                    <a:cubicBezTo>
                      <a:pt x="36" y="11"/>
                      <a:pt x="36" y="10"/>
                      <a:pt x="35" y="9"/>
                    </a:cubicBezTo>
                    <a:cubicBezTo>
                      <a:pt x="31" y="3"/>
                      <a:pt x="25" y="0"/>
                      <a:pt x="1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3" name="Freeform: Shape 241">
                <a:extLst>
                  <a:ext uri="{FF2B5EF4-FFF2-40B4-BE49-F238E27FC236}">
                    <a16:creationId xmlns:a16="http://schemas.microsoft.com/office/drawing/2014/main" id="{846B0B2A-CE99-67A1-B32B-69F00CE90FA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618248" y="3348350"/>
                <a:ext cx="234054" cy="273267"/>
              </a:xfrm>
              <a:custGeom>
                <a:avLst/>
                <a:gdLst>
                  <a:gd name="T0" fmla="*/ 36 w 53"/>
                  <a:gd name="T1" fmla="*/ 22 h 62"/>
                  <a:gd name="T2" fmla="*/ 37 w 53"/>
                  <a:gd name="T3" fmla="*/ 23 h 62"/>
                  <a:gd name="T4" fmla="*/ 51 w 53"/>
                  <a:gd name="T5" fmla="*/ 17 h 62"/>
                  <a:gd name="T6" fmla="*/ 53 w 53"/>
                  <a:gd name="T7" fmla="*/ 12 h 62"/>
                  <a:gd name="T8" fmla="*/ 48 w 53"/>
                  <a:gd name="T9" fmla="*/ 11 h 62"/>
                  <a:gd name="T10" fmla="*/ 39 w 53"/>
                  <a:gd name="T11" fmla="*/ 15 h 62"/>
                  <a:gd name="T12" fmla="*/ 38 w 53"/>
                  <a:gd name="T13" fmla="*/ 15 h 62"/>
                  <a:gd name="T14" fmla="*/ 23 w 53"/>
                  <a:gd name="T15" fmla="*/ 0 h 62"/>
                  <a:gd name="T16" fmla="*/ 21 w 53"/>
                  <a:gd name="T17" fmla="*/ 0 h 62"/>
                  <a:gd name="T18" fmla="*/ 0 w 53"/>
                  <a:gd name="T19" fmla="*/ 21 h 62"/>
                  <a:gd name="T20" fmla="*/ 0 w 53"/>
                  <a:gd name="T21" fmla="*/ 22 h 62"/>
                  <a:gd name="T22" fmla="*/ 15 w 53"/>
                  <a:gd name="T23" fmla="*/ 35 h 62"/>
                  <a:gd name="T24" fmla="*/ 15 w 53"/>
                  <a:gd name="T25" fmla="*/ 36 h 62"/>
                  <a:gd name="T26" fmla="*/ 8 w 53"/>
                  <a:gd name="T27" fmla="*/ 52 h 62"/>
                  <a:gd name="T28" fmla="*/ 8 w 53"/>
                  <a:gd name="T29" fmla="*/ 54 h 62"/>
                  <a:gd name="T30" fmla="*/ 13 w 53"/>
                  <a:gd name="T31" fmla="*/ 60 h 62"/>
                  <a:gd name="T32" fmla="*/ 16 w 53"/>
                  <a:gd name="T33" fmla="*/ 62 h 62"/>
                  <a:gd name="T34" fmla="*/ 19 w 53"/>
                  <a:gd name="T35" fmla="*/ 61 h 62"/>
                  <a:gd name="T36" fmla="*/ 20 w 53"/>
                  <a:gd name="T37" fmla="*/ 55 h 62"/>
                  <a:gd name="T38" fmla="*/ 18 w 53"/>
                  <a:gd name="T39" fmla="*/ 53 h 62"/>
                  <a:gd name="T40" fmla="*/ 18 w 53"/>
                  <a:gd name="T41" fmla="*/ 51 h 62"/>
                  <a:gd name="T42" fmla="*/ 25 w 53"/>
                  <a:gd name="T43" fmla="*/ 34 h 62"/>
                  <a:gd name="T44" fmla="*/ 25 w 53"/>
                  <a:gd name="T45" fmla="*/ 32 h 62"/>
                  <a:gd name="T46" fmla="*/ 17 w 53"/>
                  <a:gd name="T47" fmla="*/ 25 h 62"/>
                  <a:gd name="T48" fmla="*/ 17 w 53"/>
                  <a:gd name="T49" fmla="*/ 23 h 62"/>
                  <a:gd name="T50" fmla="*/ 26 w 53"/>
                  <a:gd name="T51" fmla="*/ 14 h 62"/>
                  <a:gd name="T52" fmla="*/ 27 w 53"/>
                  <a:gd name="T53" fmla="*/ 15 h 62"/>
                  <a:gd name="T54" fmla="*/ 36 w 53"/>
                  <a:gd name="T55" fmla="*/ 2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3" h="62">
                    <a:moveTo>
                      <a:pt x="36" y="22"/>
                    </a:moveTo>
                    <a:cubicBezTo>
                      <a:pt x="36" y="23"/>
                      <a:pt x="37" y="23"/>
                      <a:pt x="37" y="23"/>
                    </a:cubicBezTo>
                    <a:cubicBezTo>
                      <a:pt x="51" y="17"/>
                      <a:pt x="51" y="17"/>
                      <a:pt x="51" y="17"/>
                    </a:cubicBezTo>
                    <a:cubicBezTo>
                      <a:pt x="53" y="16"/>
                      <a:pt x="53" y="14"/>
                      <a:pt x="53" y="12"/>
                    </a:cubicBezTo>
                    <a:cubicBezTo>
                      <a:pt x="52" y="11"/>
                      <a:pt x="50" y="10"/>
                      <a:pt x="48" y="11"/>
                    </a:cubicBezTo>
                    <a:cubicBezTo>
                      <a:pt x="39" y="15"/>
                      <a:pt x="39" y="15"/>
                      <a:pt x="39" y="15"/>
                    </a:cubicBezTo>
                    <a:cubicBezTo>
                      <a:pt x="39" y="15"/>
                      <a:pt x="38" y="15"/>
                      <a:pt x="38" y="15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2" y="0"/>
                      <a:pt x="22" y="0"/>
                      <a:pt x="21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2"/>
                      <a:pt x="0" y="22"/>
                    </a:cubicBezTo>
                    <a:cubicBezTo>
                      <a:pt x="3" y="25"/>
                      <a:pt x="12" y="32"/>
                      <a:pt x="15" y="35"/>
                    </a:cubicBezTo>
                    <a:cubicBezTo>
                      <a:pt x="15" y="35"/>
                      <a:pt x="15" y="36"/>
                      <a:pt x="15" y="36"/>
                    </a:cubicBezTo>
                    <a:cubicBezTo>
                      <a:pt x="8" y="52"/>
                      <a:pt x="8" y="52"/>
                      <a:pt x="8" y="52"/>
                    </a:cubicBezTo>
                    <a:cubicBezTo>
                      <a:pt x="8" y="52"/>
                      <a:pt x="8" y="53"/>
                      <a:pt x="8" y="54"/>
                    </a:cubicBezTo>
                    <a:cubicBezTo>
                      <a:pt x="13" y="60"/>
                      <a:pt x="13" y="60"/>
                      <a:pt x="13" y="60"/>
                    </a:cubicBezTo>
                    <a:cubicBezTo>
                      <a:pt x="14" y="61"/>
                      <a:pt x="15" y="62"/>
                      <a:pt x="16" y="62"/>
                    </a:cubicBezTo>
                    <a:cubicBezTo>
                      <a:pt x="17" y="62"/>
                      <a:pt x="18" y="62"/>
                      <a:pt x="19" y="61"/>
                    </a:cubicBezTo>
                    <a:cubicBezTo>
                      <a:pt x="21" y="60"/>
                      <a:pt x="21" y="57"/>
                      <a:pt x="20" y="55"/>
                    </a:cubicBezTo>
                    <a:cubicBezTo>
                      <a:pt x="18" y="53"/>
                      <a:pt x="18" y="53"/>
                      <a:pt x="18" y="53"/>
                    </a:cubicBezTo>
                    <a:cubicBezTo>
                      <a:pt x="18" y="52"/>
                      <a:pt x="18" y="51"/>
                      <a:pt x="18" y="51"/>
                    </a:cubicBezTo>
                    <a:cubicBezTo>
                      <a:pt x="25" y="34"/>
                      <a:pt x="25" y="34"/>
                      <a:pt x="25" y="34"/>
                    </a:cubicBezTo>
                    <a:cubicBezTo>
                      <a:pt x="25" y="33"/>
                      <a:pt x="25" y="33"/>
                      <a:pt x="25" y="32"/>
                    </a:cubicBezTo>
                    <a:cubicBezTo>
                      <a:pt x="23" y="31"/>
                      <a:pt x="19" y="27"/>
                      <a:pt x="17" y="25"/>
                    </a:cubicBezTo>
                    <a:cubicBezTo>
                      <a:pt x="17" y="24"/>
                      <a:pt x="17" y="24"/>
                      <a:pt x="17" y="23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6" y="14"/>
                      <a:pt x="27" y="14"/>
                      <a:pt x="27" y="15"/>
                    </a:cubicBezTo>
                    <a:lnTo>
                      <a:pt x="36" y="2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4" name="Freeform: Shape 242">
                <a:extLst>
                  <a:ext uri="{FF2B5EF4-FFF2-40B4-BE49-F238E27FC236}">
                    <a16:creationId xmlns:a16="http://schemas.microsoft.com/office/drawing/2014/main" id="{2B6D5FB5-7BCD-431D-C64D-4AFBDEE2E7B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514151" y="1696494"/>
                <a:ext cx="26959" cy="30635"/>
              </a:xfrm>
              <a:custGeom>
                <a:avLst/>
                <a:gdLst>
                  <a:gd name="T0" fmla="*/ 0 w 6"/>
                  <a:gd name="T1" fmla="*/ 7 h 7"/>
                  <a:gd name="T2" fmla="*/ 6 w 6"/>
                  <a:gd name="T3" fmla="*/ 7 h 7"/>
                  <a:gd name="T4" fmla="*/ 6 w 6"/>
                  <a:gd name="T5" fmla="*/ 0 h 7"/>
                  <a:gd name="T6" fmla="*/ 0 w 6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7">
                    <a:moveTo>
                      <a:pt x="0" y="7"/>
                    </a:moveTo>
                    <a:cubicBezTo>
                      <a:pt x="6" y="7"/>
                      <a:pt x="6" y="7"/>
                      <a:pt x="6" y="7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3"/>
                      <a:pt x="2" y="5"/>
                      <a:pt x="0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5" name="Freeform: Shape 243">
                <a:extLst>
                  <a:ext uri="{FF2B5EF4-FFF2-40B4-BE49-F238E27FC236}">
                    <a16:creationId xmlns:a16="http://schemas.microsoft.com/office/drawing/2014/main" id="{28AFF2BC-CBAD-275D-C9E3-B1198229CE6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097447" y="3582404"/>
                <a:ext cx="145824" cy="145824"/>
              </a:xfrm>
              <a:custGeom>
                <a:avLst/>
                <a:gdLst>
                  <a:gd name="T0" fmla="*/ 8 w 33"/>
                  <a:gd name="T1" fmla="*/ 30 h 33"/>
                  <a:gd name="T2" fmla="*/ 17 w 33"/>
                  <a:gd name="T3" fmla="*/ 33 h 33"/>
                  <a:gd name="T4" fmla="*/ 33 w 33"/>
                  <a:gd name="T5" fmla="*/ 17 h 33"/>
                  <a:gd name="T6" fmla="*/ 17 w 33"/>
                  <a:gd name="T7" fmla="*/ 0 h 33"/>
                  <a:gd name="T8" fmla="*/ 0 w 33"/>
                  <a:gd name="T9" fmla="*/ 14 h 33"/>
                  <a:gd name="T10" fmla="*/ 17 w 33"/>
                  <a:gd name="T11" fmla="*/ 14 h 33"/>
                  <a:gd name="T12" fmla="*/ 22 w 33"/>
                  <a:gd name="T13" fmla="*/ 14 h 33"/>
                  <a:gd name="T14" fmla="*/ 18 w 33"/>
                  <a:gd name="T15" fmla="*/ 18 h 33"/>
                  <a:gd name="T16" fmla="*/ 8 w 33"/>
                  <a:gd name="T17" fmla="*/ 3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" h="33">
                    <a:moveTo>
                      <a:pt x="8" y="30"/>
                    </a:moveTo>
                    <a:cubicBezTo>
                      <a:pt x="10" y="32"/>
                      <a:pt x="13" y="33"/>
                      <a:pt x="17" y="33"/>
                    </a:cubicBezTo>
                    <a:cubicBezTo>
                      <a:pt x="26" y="33"/>
                      <a:pt x="33" y="26"/>
                      <a:pt x="33" y="17"/>
                    </a:cubicBezTo>
                    <a:cubicBezTo>
                      <a:pt x="33" y="7"/>
                      <a:pt x="26" y="0"/>
                      <a:pt x="17" y="0"/>
                    </a:cubicBezTo>
                    <a:cubicBezTo>
                      <a:pt x="8" y="0"/>
                      <a:pt x="1" y="6"/>
                      <a:pt x="0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18" y="18"/>
                      <a:pt x="18" y="18"/>
                      <a:pt x="18" y="18"/>
                    </a:cubicBezTo>
                    <a:lnTo>
                      <a:pt x="8" y="3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6" name="Freeform: Shape 244">
                <a:extLst>
                  <a:ext uri="{FF2B5EF4-FFF2-40B4-BE49-F238E27FC236}">
                    <a16:creationId xmlns:a16="http://schemas.microsoft.com/office/drawing/2014/main" id="{8BB257F8-9CF5-0BFE-0E74-DD0BDC4DD1C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71972" y="3657154"/>
                <a:ext cx="300226" cy="211996"/>
              </a:xfrm>
              <a:custGeom>
                <a:avLst/>
                <a:gdLst>
                  <a:gd name="T0" fmla="*/ 30 w 68"/>
                  <a:gd name="T1" fmla="*/ 34 h 48"/>
                  <a:gd name="T2" fmla="*/ 30 w 68"/>
                  <a:gd name="T3" fmla="*/ 35 h 48"/>
                  <a:gd name="T4" fmla="*/ 30 w 68"/>
                  <a:gd name="T5" fmla="*/ 37 h 48"/>
                  <a:gd name="T6" fmla="*/ 30 w 68"/>
                  <a:gd name="T7" fmla="*/ 44 h 48"/>
                  <a:gd name="T8" fmla="*/ 37 w 68"/>
                  <a:gd name="T9" fmla="*/ 48 h 48"/>
                  <a:gd name="T10" fmla="*/ 37 w 68"/>
                  <a:gd name="T11" fmla="*/ 37 h 48"/>
                  <a:gd name="T12" fmla="*/ 37 w 68"/>
                  <a:gd name="T13" fmla="*/ 35 h 48"/>
                  <a:gd name="T14" fmla="*/ 37 w 68"/>
                  <a:gd name="T15" fmla="*/ 34 h 48"/>
                  <a:gd name="T16" fmla="*/ 57 w 68"/>
                  <a:gd name="T17" fmla="*/ 12 h 48"/>
                  <a:gd name="T18" fmla="*/ 68 w 68"/>
                  <a:gd name="T19" fmla="*/ 0 h 48"/>
                  <a:gd name="T20" fmla="*/ 51 w 68"/>
                  <a:gd name="T21" fmla="*/ 0 h 48"/>
                  <a:gd name="T22" fmla="*/ 0 w 68"/>
                  <a:gd name="T23" fmla="*/ 0 h 48"/>
                  <a:gd name="T24" fmla="*/ 30 w 68"/>
                  <a:gd name="T25" fmla="*/ 3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8" h="48">
                    <a:moveTo>
                      <a:pt x="30" y="34"/>
                    </a:moveTo>
                    <a:cubicBezTo>
                      <a:pt x="30" y="35"/>
                      <a:pt x="30" y="35"/>
                      <a:pt x="30" y="35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33" y="45"/>
                      <a:pt x="35" y="47"/>
                      <a:pt x="37" y="48"/>
                    </a:cubicBezTo>
                    <a:cubicBezTo>
                      <a:pt x="37" y="37"/>
                      <a:pt x="37" y="37"/>
                      <a:pt x="37" y="37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7" y="34"/>
                      <a:pt x="37" y="34"/>
                      <a:pt x="37" y="34"/>
                    </a:cubicBezTo>
                    <a:cubicBezTo>
                      <a:pt x="57" y="12"/>
                      <a:pt x="57" y="12"/>
                      <a:pt x="57" y="12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0" y="3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7" name="Freeform: Shape 245">
                <a:extLst>
                  <a:ext uri="{FF2B5EF4-FFF2-40B4-BE49-F238E27FC236}">
                    <a16:creationId xmlns:a16="http://schemas.microsoft.com/office/drawing/2014/main" id="{AF5B0A24-6265-19BE-E950-F27B8421EAB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266618" y="1903588"/>
                <a:ext cx="238955" cy="269591"/>
              </a:xfrm>
              <a:custGeom>
                <a:avLst/>
                <a:gdLst>
                  <a:gd name="T0" fmla="*/ 0 w 54"/>
                  <a:gd name="T1" fmla="*/ 61 h 61"/>
                  <a:gd name="T2" fmla="*/ 11 w 54"/>
                  <a:gd name="T3" fmla="*/ 50 h 61"/>
                  <a:gd name="T4" fmla="*/ 11 w 54"/>
                  <a:gd name="T5" fmla="*/ 50 h 61"/>
                  <a:gd name="T6" fmla="*/ 11 w 54"/>
                  <a:gd name="T7" fmla="*/ 32 h 61"/>
                  <a:gd name="T8" fmla="*/ 0 w 54"/>
                  <a:gd name="T9" fmla="*/ 61 h 61"/>
                  <a:gd name="T10" fmla="*/ 0 w 54"/>
                  <a:gd name="T11" fmla="*/ 61 h 61"/>
                  <a:gd name="T12" fmla="*/ 20 w 54"/>
                  <a:gd name="T13" fmla="*/ 14 h 61"/>
                  <a:gd name="T14" fmla="*/ 47 w 54"/>
                  <a:gd name="T15" fmla="*/ 14 h 61"/>
                  <a:gd name="T16" fmla="*/ 47 w 54"/>
                  <a:gd name="T17" fmla="*/ 40 h 61"/>
                  <a:gd name="T18" fmla="*/ 43 w 54"/>
                  <a:gd name="T19" fmla="*/ 39 h 61"/>
                  <a:gd name="T20" fmla="*/ 32 w 54"/>
                  <a:gd name="T21" fmla="*/ 50 h 61"/>
                  <a:gd name="T22" fmla="*/ 43 w 54"/>
                  <a:gd name="T23" fmla="*/ 61 h 61"/>
                  <a:gd name="T24" fmla="*/ 54 w 54"/>
                  <a:gd name="T25" fmla="*/ 50 h 61"/>
                  <a:gd name="T26" fmla="*/ 54 w 54"/>
                  <a:gd name="T27" fmla="*/ 50 h 61"/>
                  <a:gd name="T28" fmla="*/ 54 w 54"/>
                  <a:gd name="T29" fmla="*/ 50 h 61"/>
                  <a:gd name="T30" fmla="*/ 54 w 54"/>
                  <a:gd name="T31" fmla="*/ 14 h 61"/>
                  <a:gd name="T32" fmla="*/ 54 w 54"/>
                  <a:gd name="T33" fmla="*/ 0 h 61"/>
                  <a:gd name="T34" fmla="*/ 47 w 54"/>
                  <a:gd name="T35" fmla="*/ 0 h 61"/>
                  <a:gd name="T36" fmla="*/ 28 w 54"/>
                  <a:gd name="T37" fmla="*/ 0 h 61"/>
                  <a:gd name="T38" fmla="*/ 20 w 54"/>
                  <a:gd name="T39" fmla="*/ 1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4" h="61">
                    <a:moveTo>
                      <a:pt x="0" y="61"/>
                    </a:moveTo>
                    <a:cubicBezTo>
                      <a:pt x="6" y="61"/>
                      <a:pt x="11" y="56"/>
                      <a:pt x="11" y="50"/>
                    </a:cubicBezTo>
                    <a:cubicBezTo>
                      <a:pt x="11" y="50"/>
                      <a:pt x="11" y="50"/>
                      <a:pt x="11" y="50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7" y="42"/>
                      <a:pt x="3" y="51"/>
                      <a:pt x="0" y="61"/>
                    </a:cubicBezTo>
                    <a:cubicBezTo>
                      <a:pt x="0" y="61"/>
                      <a:pt x="0" y="61"/>
                      <a:pt x="0" y="61"/>
                    </a:cubicBezTo>
                    <a:close/>
                    <a:moveTo>
                      <a:pt x="20" y="14"/>
                    </a:moveTo>
                    <a:cubicBezTo>
                      <a:pt x="47" y="14"/>
                      <a:pt x="47" y="14"/>
                      <a:pt x="47" y="14"/>
                    </a:cubicBezTo>
                    <a:cubicBezTo>
                      <a:pt x="47" y="40"/>
                      <a:pt x="47" y="40"/>
                      <a:pt x="47" y="40"/>
                    </a:cubicBezTo>
                    <a:cubicBezTo>
                      <a:pt x="46" y="39"/>
                      <a:pt x="44" y="39"/>
                      <a:pt x="43" y="39"/>
                    </a:cubicBezTo>
                    <a:cubicBezTo>
                      <a:pt x="37" y="39"/>
                      <a:pt x="32" y="44"/>
                      <a:pt x="32" y="50"/>
                    </a:cubicBezTo>
                    <a:cubicBezTo>
                      <a:pt x="32" y="56"/>
                      <a:pt x="37" y="61"/>
                      <a:pt x="43" y="61"/>
                    </a:cubicBezTo>
                    <a:cubicBezTo>
                      <a:pt x="49" y="61"/>
                      <a:pt x="54" y="56"/>
                      <a:pt x="54" y="50"/>
                    </a:cubicBezTo>
                    <a:cubicBezTo>
                      <a:pt x="54" y="50"/>
                      <a:pt x="54" y="50"/>
                      <a:pt x="54" y="50"/>
                    </a:cubicBezTo>
                    <a:cubicBezTo>
                      <a:pt x="54" y="50"/>
                      <a:pt x="54" y="50"/>
                      <a:pt x="54" y="50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5" y="5"/>
                      <a:pt x="22" y="9"/>
                      <a:pt x="20" y="1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8" name="Freeform: Shape 246">
                <a:extLst>
                  <a:ext uri="{FF2B5EF4-FFF2-40B4-BE49-F238E27FC236}">
                    <a16:creationId xmlns:a16="http://schemas.microsoft.com/office/drawing/2014/main" id="{0A461AB9-3EBD-D8E8-A389-3A4BE3BC2E3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838822" y="1276177"/>
                <a:ext cx="340665" cy="274492"/>
              </a:xfrm>
              <a:custGeom>
                <a:avLst/>
                <a:gdLst>
                  <a:gd name="T0" fmla="*/ 11 w 77"/>
                  <a:gd name="T1" fmla="*/ 48 h 62"/>
                  <a:gd name="T2" fmla="*/ 32 w 77"/>
                  <a:gd name="T3" fmla="*/ 37 h 62"/>
                  <a:gd name="T4" fmla="*/ 36 w 77"/>
                  <a:gd name="T5" fmla="*/ 37 h 62"/>
                  <a:gd name="T6" fmla="*/ 36 w 77"/>
                  <a:gd name="T7" fmla="*/ 41 h 62"/>
                  <a:gd name="T8" fmla="*/ 36 w 77"/>
                  <a:gd name="T9" fmla="*/ 50 h 62"/>
                  <a:gd name="T10" fmla="*/ 35 w 77"/>
                  <a:gd name="T11" fmla="*/ 62 h 62"/>
                  <a:gd name="T12" fmla="*/ 42 w 77"/>
                  <a:gd name="T13" fmla="*/ 62 h 62"/>
                  <a:gd name="T14" fmla="*/ 41 w 77"/>
                  <a:gd name="T15" fmla="*/ 50 h 62"/>
                  <a:gd name="T16" fmla="*/ 41 w 77"/>
                  <a:gd name="T17" fmla="*/ 41 h 62"/>
                  <a:gd name="T18" fmla="*/ 41 w 77"/>
                  <a:gd name="T19" fmla="*/ 37 h 62"/>
                  <a:gd name="T20" fmla="*/ 45 w 77"/>
                  <a:gd name="T21" fmla="*/ 37 h 62"/>
                  <a:gd name="T22" fmla="*/ 66 w 77"/>
                  <a:gd name="T23" fmla="*/ 48 h 62"/>
                  <a:gd name="T24" fmla="*/ 74 w 77"/>
                  <a:gd name="T25" fmla="*/ 40 h 62"/>
                  <a:gd name="T26" fmla="*/ 74 w 77"/>
                  <a:gd name="T27" fmla="*/ 20 h 62"/>
                  <a:gd name="T28" fmla="*/ 60 w 77"/>
                  <a:gd name="T29" fmla="*/ 14 h 62"/>
                  <a:gd name="T30" fmla="*/ 43 w 77"/>
                  <a:gd name="T31" fmla="*/ 30 h 62"/>
                  <a:gd name="T32" fmla="*/ 42 w 77"/>
                  <a:gd name="T33" fmla="*/ 28 h 62"/>
                  <a:gd name="T34" fmla="*/ 46 w 77"/>
                  <a:gd name="T35" fmla="*/ 19 h 62"/>
                  <a:gd name="T36" fmla="*/ 52 w 77"/>
                  <a:gd name="T37" fmla="*/ 11 h 62"/>
                  <a:gd name="T38" fmla="*/ 22 w 77"/>
                  <a:gd name="T39" fmla="*/ 0 h 62"/>
                  <a:gd name="T40" fmla="*/ 30 w 77"/>
                  <a:gd name="T41" fmla="*/ 19 h 62"/>
                  <a:gd name="T42" fmla="*/ 35 w 77"/>
                  <a:gd name="T43" fmla="*/ 28 h 62"/>
                  <a:gd name="T44" fmla="*/ 34 w 77"/>
                  <a:gd name="T45" fmla="*/ 30 h 62"/>
                  <a:gd name="T46" fmla="*/ 8 w 77"/>
                  <a:gd name="T47" fmla="*/ 13 h 62"/>
                  <a:gd name="T48" fmla="*/ 2 w 77"/>
                  <a:gd name="T49" fmla="*/ 40 h 62"/>
                  <a:gd name="T50" fmla="*/ 11 w 77"/>
                  <a:gd name="T51" fmla="*/ 4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7" h="62">
                    <a:moveTo>
                      <a:pt x="11" y="48"/>
                    </a:moveTo>
                    <a:cubicBezTo>
                      <a:pt x="19" y="49"/>
                      <a:pt x="25" y="41"/>
                      <a:pt x="32" y="37"/>
                    </a:cubicBezTo>
                    <a:cubicBezTo>
                      <a:pt x="33" y="37"/>
                      <a:pt x="35" y="35"/>
                      <a:pt x="36" y="37"/>
                    </a:cubicBezTo>
                    <a:cubicBezTo>
                      <a:pt x="36" y="38"/>
                      <a:pt x="36" y="40"/>
                      <a:pt x="36" y="41"/>
                    </a:cubicBezTo>
                    <a:cubicBezTo>
                      <a:pt x="36" y="44"/>
                      <a:pt x="36" y="47"/>
                      <a:pt x="36" y="50"/>
                    </a:cubicBezTo>
                    <a:cubicBezTo>
                      <a:pt x="36" y="53"/>
                      <a:pt x="35" y="59"/>
                      <a:pt x="35" y="62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1" y="59"/>
                      <a:pt x="41" y="53"/>
                      <a:pt x="41" y="50"/>
                    </a:cubicBezTo>
                    <a:cubicBezTo>
                      <a:pt x="41" y="47"/>
                      <a:pt x="41" y="44"/>
                      <a:pt x="41" y="41"/>
                    </a:cubicBezTo>
                    <a:cubicBezTo>
                      <a:pt x="41" y="40"/>
                      <a:pt x="40" y="38"/>
                      <a:pt x="41" y="37"/>
                    </a:cubicBezTo>
                    <a:cubicBezTo>
                      <a:pt x="42" y="35"/>
                      <a:pt x="44" y="37"/>
                      <a:pt x="45" y="37"/>
                    </a:cubicBezTo>
                    <a:cubicBezTo>
                      <a:pt x="51" y="41"/>
                      <a:pt x="58" y="49"/>
                      <a:pt x="66" y="48"/>
                    </a:cubicBezTo>
                    <a:cubicBezTo>
                      <a:pt x="70" y="48"/>
                      <a:pt x="73" y="44"/>
                      <a:pt x="74" y="40"/>
                    </a:cubicBezTo>
                    <a:cubicBezTo>
                      <a:pt x="76" y="35"/>
                      <a:pt x="77" y="26"/>
                      <a:pt x="74" y="20"/>
                    </a:cubicBezTo>
                    <a:cubicBezTo>
                      <a:pt x="70" y="18"/>
                      <a:pt x="65" y="16"/>
                      <a:pt x="60" y="14"/>
                    </a:cubicBezTo>
                    <a:cubicBezTo>
                      <a:pt x="54" y="18"/>
                      <a:pt x="50" y="29"/>
                      <a:pt x="43" y="30"/>
                    </a:cubicBezTo>
                    <a:cubicBezTo>
                      <a:pt x="41" y="30"/>
                      <a:pt x="41" y="29"/>
                      <a:pt x="42" y="28"/>
                    </a:cubicBezTo>
                    <a:cubicBezTo>
                      <a:pt x="43" y="24"/>
                      <a:pt x="44" y="21"/>
                      <a:pt x="46" y="19"/>
                    </a:cubicBezTo>
                    <a:cubicBezTo>
                      <a:pt x="48" y="16"/>
                      <a:pt x="50" y="14"/>
                      <a:pt x="52" y="11"/>
                    </a:cubicBezTo>
                    <a:cubicBezTo>
                      <a:pt x="42" y="7"/>
                      <a:pt x="32" y="3"/>
                      <a:pt x="22" y="0"/>
                    </a:cubicBezTo>
                    <a:cubicBezTo>
                      <a:pt x="21" y="7"/>
                      <a:pt x="27" y="14"/>
                      <a:pt x="30" y="19"/>
                    </a:cubicBezTo>
                    <a:cubicBezTo>
                      <a:pt x="32" y="21"/>
                      <a:pt x="34" y="24"/>
                      <a:pt x="35" y="28"/>
                    </a:cubicBezTo>
                    <a:cubicBezTo>
                      <a:pt x="36" y="29"/>
                      <a:pt x="36" y="30"/>
                      <a:pt x="34" y="30"/>
                    </a:cubicBezTo>
                    <a:cubicBezTo>
                      <a:pt x="24" y="29"/>
                      <a:pt x="20" y="6"/>
                      <a:pt x="8" y="13"/>
                    </a:cubicBezTo>
                    <a:cubicBezTo>
                      <a:pt x="0" y="18"/>
                      <a:pt x="0" y="32"/>
                      <a:pt x="2" y="40"/>
                    </a:cubicBezTo>
                    <a:cubicBezTo>
                      <a:pt x="4" y="44"/>
                      <a:pt x="6" y="48"/>
                      <a:pt x="11" y="4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9" name="Freeform: Shape 247">
                <a:extLst>
                  <a:ext uri="{FF2B5EF4-FFF2-40B4-BE49-F238E27FC236}">
                    <a16:creationId xmlns:a16="http://schemas.microsoft.com/office/drawing/2014/main" id="{399E70F5-EC90-E142-B624-77DF2E616B0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32632" y="2464827"/>
                <a:ext cx="101709" cy="101709"/>
              </a:xfrm>
              <a:custGeom>
                <a:avLst/>
                <a:gdLst>
                  <a:gd name="T0" fmla="*/ 11 w 23"/>
                  <a:gd name="T1" fmla="*/ 23 h 23"/>
                  <a:gd name="T2" fmla="*/ 11 w 23"/>
                  <a:gd name="T3" fmla="*/ 23 h 23"/>
                  <a:gd name="T4" fmla="*/ 23 w 23"/>
                  <a:gd name="T5" fmla="*/ 11 h 23"/>
                  <a:gd name="T6" fmla="*/ 11 w 23"/>
                  <a:gd name="T7" fmla="*/ 0 h 23"/>
                  <a:gd name="T8" fmla="*/ 0 w 23"/>
                  <a:gd name="T9" fmla="*/ 11 h 23"/>
                  <a:gd name="T10" fmla="*/ 6 w 23"/>
                  <a:gd name="T11" fmla="*/ 15 h 23"/>
                  <a:gd name="T12" fmla="*/ 11 w 23"/>
                  <a:gd name="T1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23">
                    <a:moveTo>
                      <a:pt x="11" y="23"/>
                    </a:moveTo>
                    <a:cubicBezTo>
                      <a:pt x="11" y="23"/>
                      <a:pt x="11" y="23"/>
                      <a:pt x="11" y="23"/>
                    </a:cubicBezTo>
                    <a:cubicBezTo>
                      <a:pt x="18" y="23"/>
                      <a:pt x="23" y="17"/>
                      <a:pt x="23" y="11"/>
                    </a:cubicBezTo>
                    <a:cubicBezTo>
                      <a:pt x="23" y="5"/>
                      <a:pt x="18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2" y="12"/>
                      <a:pt x="4" y="13"/>
                      <a:pt x="6" y="15"/>
                    </a:cubicBezTo>
                    <a:cubicBezTo>
                      <a:pt x="8" y="17"/>
                      <a:pt x="10" y="20"/>
                      <a:pt x="11" y="2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0" name="Freeform: Shape 248">
                <a:extLst>
                  <a:ext uri="{FF2B5EF4-FFF2-40B4-BE49-F238E27FC236}">
                    <a16:creationId xmlns:a16="http://schemas.microsoft.com/office/drawing/2014/main" id="{3A89C50E-3BEE-0D4B-D65E-85743132A54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68169" y="2434192"/>
                <a:ext cx="26959" cy="22057"/>
              </a:xfrm>
              <a:custGeom>
                <a:avLst/>
                <a:gdLst>
                  <a:gd name="T0" fmla="*/ 22 w 22"/>
                  <a:gd name="T1" fmla="*/ 18 h 18"/>
                  <a:gd name="T2" fmla="*/ 11 w 22"/>
                  <a:gd name="T3" fmla="*/ 0 h 18"/>
                  <a:gd name="T4" fmla="*/ 0 w 22"/>
                  <a:gd name="T5" fmla="*/ 18 h 18"/>
                  <a:gd name="T6" fmla="*/ 22 w 22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18">
                    <a:moveTo>
                      <a:pt x="22" y="18"/>
                    </a:moveTo>
                    <a:lnTo>
                      <a:pt x="11" y="0"/>
                    </a:lnTo>
                    <a:lnTo>
                      <a:pt x="0" y="18"/>
                    </a:lnTo>
                    <a:lnTo>
                      <a:pt x="22" y="1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1" name="Freeform: Shape 249">
                <a:extLst>
                  <a:ext uri="{FF2B5EF4-FFF2-40B4-BE49-F238E27FC236}">
                    <a16:creationId xmlns:a16="http://schemas.microsoft.com/office/drawing/2014/main" id="{4A374025-BA72-B919-786F-6E8383AA440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939243" y="2500364"/>
                <a:ext cx="3676" cy="25734"/>
              </a:xfrm>
              <a:custGeom>
                <a:avLst/>
                <a:gdLst>
                  <a:gd name="T0" fmla="*/ 0 w 1"/>
                  <a:gd name="T1" fmla="*/ 6 h 6"/>
                  <a:gd name="T2" fmla="*/ 1 w 1"/>
                  <a:gd name="T3" fmla="*/ 6 h 6"/>
                  <a:gd name="T4" fmla="*/ 0 w 1"/>
                  <a:gd name="T5" fmla="*/ 0 h 6"/>
                  <a:gd name="T6" fmla="*/ 0 w 1"/>
                  <a:gd name="T7" fmla="*/ 0 h 6"/>
                  <a:gd name="T8" fmla="*/ 0 w 1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6">
                    <a:moveTo>
                      <a:pt x="0" y="6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4"/>
                      <a:pt x="1" y="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2" name="Freeform: Shape 250">
                <a:extLst>
                  <a:ext uri="{FF2B5EF4-FFF2-40B4-BE49-F238E27FC236}">
                    <a16:creationId xmlns:a16="http://schemas.microsoft.com/office/drawing/2014/main" id="{3124D470-B84F-E549-86F2-FF7B4E91F76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10574" y="2500364"/>
                <a:ext cx="13480" cy="8578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2"/>
                      <a:pt x="3" y="2"/>
                    </a:cubicBez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3" name="Freeform: Shape 251">
                <a:extLst>
                  <a:ext uri="{FF2B5EF4-FFF2-40B4-BE49-F238E27FC236}">
                    <a16:creationId xmlns:a16="http://schemas.microsoft.com/office/drawing/2014/main" id="{7BE3B7F7-F83A-66FD-BFAE-3F2646CA5F8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912283" y="2456249"/>
                <a:ext cx="26959" cy="25734"/>
              </a:xfrm>
              <a:custGeom>
                <a:avLst/>
                <a:gdLst>
                  <a:gd name="T0" fmla="*/ 0 w 6"/>
                  <a:gd name="T1" fmla="*/ 2 h 6"/>
                  <a:gd name="T2" fmla="*/ 5 w 6"/>
                  <a:gd name="T3" fmla="*/ 6 h 6"/>
                  <a:gd name="T4" fmla="*/ 6 w 6"/>
                  <a:gd name="T5" fmla="*/ 2 h 6"/>
                  <a:gd name="T6" fmla="*/ 6 w 6"/>
                  <a:gd name="T7" fmla="*/ 0 h 6"/>
                  <a:gd name="T8" fmla="*/ 0 w 6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2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1"/>
                      <a:pt x="6" y="0"/>
                    </a:cubicBez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4" name="Freeform: Shape 252">
                <a:extLst>
                  <a:ext uri="{FF2B5EF4-FFF2-40B4-BE49-F238E27FC236}">
                    <a16:creationId xmlns:a16="http://schemas.microsoft.com/office/drawing/2014/main" id="{71E0266F-6603-C29D-DE8B-4BE05404202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912283" y="2544479"/>
                <a:ext cx="26959" cy="25734"/>
              </a:xfrm>
              <a:custGeom>
                <a:avLst/>
                <a:gdLst>
                  <a:gd name="T0" fmla="*/ 18 w 22"/>
                  <a:gd name="T1" fmla="*/ 0 h 21"/>
                  <a:gd name="T2" fmla="*/ 0 w 22"/>
                  <a:gd name="T3" fmla="*/ 18 h 21"/>
                  <a:gd name="T4" fmla="*/ 22 w 22"/>
                  <a:gd name="T5" fmla="*/ 21 h 21"/>
                  <a:gd name="T6" fmla="*/ 18 w 22"/>
                  <a:gd name="T7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1">
                    <a:moveTo>
                      <a:pt x="18" y="0"/>
                    </a:moveTo>
                    <a:lnTo>
                      <a:pt x="0" y="18"/>
                    </a:lnTo>
                    <a:lnTo>
                      <a:pt x="22" y="21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5" name="Freeform: Shape 253">
                <a:extLst>
                  <a:ext uri="{FF2B5EF4-FFF2-40B4-BE49-F238E27FC236}">
                    <a16:creationId xmlns:a16="http://schemas.microsoft.com/office/drawing/2014/main" id="{739748B6-BFCE-DAD5-72A0-F1CE1EC1250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24054" y="2456249"/>
                <a:ext cx="26959" cy="25734"/>
              </a:xfrm>
              <a:custGeom>
                <a:avLst/>
                <a:gdLst>
                  <a:gd name="T0" fmla="*/ 7 w 22"/>
                  <a:gd name="T1" fmla="*/ 21 h 21"/>
                  <a:gd name="T2" fmla="*/ 22 w 22"/>
                  <a:gd name="T3" fmla="*/ 7 h 21"/>
                  <a:gd name="T4" fmla="*/ 0 w 22"/>
                  <a:gd name="T5" fmla="*/ 0 h 21"/>
                  <a:gd name="T6" fmla="*/ 7 w 22"/>
                  <a:gd name="T7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1">
                    <a:moveTo>
                      <a:pt x="7" y="21"/>
                    </a:moveTo>
                    <a:lnTo>
                      <a:pt x="22" y="7"/>
                    </a:lnTo>
                    <a:lnTo>
                      <a:pt x="0" y="0"/>
                    </a:lnTo>
                    <a:lnTo>
                      <a:pt x="7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6" name="Freeform: Shape 254">
                <a:extLst>
                  <a:ext uri="{FF2B5EF4-FFF2-40B4-BE49-F238E27FC236}">
                    <a16:creationId xmlns:a16="http://schemas.microsoft.com/office/drawing/2014/main" id="{70D88F11-A42E-C0B3-37A5-8DBA12A8CE5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17443" y="2513844"/>
                <a:ext cx="221800" cy="136021"/>
              </a:xfrm>
              <a:custGeom>
                <a:avLst/>
                <a:gdLst>
                  <a:gd name="T0" fmla="*/ 41 w 50"/>
                  <a:gd name="T1" fmla="*/ 13 h 31"/>
                  <a:gd name="T2" fmla="*/ 40 w 50"/>
                  <a:gd name="T3" fmla="*/ 14 h 31"/>
                  <a:gd name="T4" fmla="*/ 36 w 50"/>
                  <a:gd name="T5" fmla="*/ 16 h 31"/>
                  <a:gd name="T6" fmla="*/ 35 w 50"/>
                  <a:gd name="T7" fmla="*/ 13 h 31"/>
                  <a:gd name="T8" fmla="*/ 35 w 50"/>
                  <a:gd name="T9" fmla="*/ 11 h 31"/>
                  <a:gd name="T10" fmla="*/ 26 w 50"/>
                  <a:gd name="T11" fmla="*/ 1 h 31"/>
                  <a:gd name="T12" fmla="*/ 24 w 50"/>
                  <a:gd name="T13" fmla="*/ 1 h 31"/>
                  <a:gd name="T14" fmla="*/ 20 w 50"/>
                  <a:gd name="T15" fmla="*/ 0 h 31"/>
                  <a:gd name="T16" fmla="*/ 19 w 50"/>
                  <a:gd name="T17" fmla="*/ 0 h 31"/>
                  <a:gd name="T18" fmla="*/ 5 w 50"/>
                  <a:gd name="T19" fmla="*/ 16 h 31"/>
                  <a:gd name="T20" fmla="*/ 5 w 50"/>
                  <a:gd name="T21" fmla="*/ 20 h 31"/>
                  <a:gd name="T22" fmla="*/ 0 w 50"/>
                  <a:gd name="T23" fmla="*/ 26 h 31"/>
                  <a:gd name="T24" fmla="*/ 5 w 50"/>
                  <a:gd name="T25" fmla="*/ 31 h 31"/>
                  <a:gd name="T26" fmla="*/ 20 w 50"/>
                  <a:gd name="T27" fmla="*/ 31 h 31"/>
                  <a:gd name="T28" fmla="*/ 21 w 50"/>
                  <a:gd name="T29" fmla="*/ 31 h 31"/>
                  <a:gd name="T30" fmla="*/ 41 w 50"/>
                  <a:gd name="T31" fmla="*/ 31 h 31"/>
                  <a:gd name="T32" fmla="*/ 50 w 50"/>
                  <a:gd name="T33" fmla="*/ 22 h 31"/>
                  <a:gd name="T34" fmla="*/ 41 w 50"/>
                  <a:gd name="T35" fmla="*/ 1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0" h="31">
                    <a:moveTo>
                      <a:pt x="41" y="13"/>
                    </a:moveTo>
                    <a:cubicBezTo>
                      <a:pt x="41" y="13"/>
                      <a:pt x="41" y="14"/>
                      <a:pt x="40" y="14"/>
                    </a:cubicBezTo>
                    <a:cubicBezTo>
                      <a:pt x="38" y="14"/>
                      <a:pt x="37" y="15"/>
                      <a:pt x="36" y="16"/>
                    </a:cubicBezTo>
                    <a:cubicBezTo>
                      <a:pt x="36" y="15"/>
                      <a:pt x="36" y="14"/>
                      <a:pt x="35" y="13"/>
                    </a:cubicBezTo>
                    <a:cubicBezTo>
                      <a:pt x="35" y="13"/>
                      <a:pt x="35" y="12"/>
                      <a:pt x="35" y="11"/>
                    </a:cubicBezTo>
                    <a:cubicBezTo>
                      <a:pt x="34" y="7"/>
                      <a:pt x="30" y="3"/>
                      <a:pt x="26" y="1"/>
                    </a:cubicBezTo>
                    <a:cubicBezTo>
                      <a:pt x="25" y="1"/>
                      <a:pt x="25" y="1"/>
                      <a:pt x="24" y="1"/>
                    </a:cubicBezTo>
                    <a:cubicBezTo>
                      <a:pt x="23" y="1"/>
                      <a:pt x="21" y="0"/>
                      <a:pt x="20" y="0"/>
                    </a:cubicBezTo>
                    <a:cubicBezTo>
                      <a:pt x="20" y="0"/>
                      <a:pt x="20" y="0"/>
                      <a:pt x="19" y="0"/>
                    </a:cubicBezTo>
                    <a:cubicBezTo>
                      <a:pt x="11" y="1"/>
                      <a:pt x="5" y="8"/>
                      <a:pt x="5" y="16"/>
                    </a:cubicBezTo>
                    <a:cubicBezTo>
                      <a:pt x="5" y="17"/>
                      <a:pt x="5" y="19"/>
                      <a:pt x="5" y="20"/>
                    </a:cubicBezTo>
                    <a:cubicBezTo>
                      <a:pt x="2" y="21"/>
                      <a:pt x="0" y="23"/>
                      <a:pt x="0" y="26"/>
                    </a:cubicBezTo>
                    <a:cubicBezTo>
                      <a:pt x="0" y="29"/>
                      <a:pt x="2" y="31"/>
                      <a:pt x="5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1" y="31"/>
                      <a:pt x="21" y="31"/>
                      <a:pt x="21" y="31"/>
                    </a:cubicBezTo>
                    <a:cubicBezTo>
                      <a:pt x="41" y="31"/>
                      <a:pt x="41" y="31"/>
                      <a:pt x="41" y="31"/>
                    </a:cubicBezTo>
                    <a:cubicBezTo>
                      <a:pt x="46" y="31"/>
                      <a:pt x="50" y="27"/>
                      <a:pt x="50" y="22"/>
                    </a:cubicBezTo>
                    <a:cubicBezTo>
                      <a:pt x="50" y="18"/>
                      <a:pt x="46" y="13"/>
                      <a:pt x="41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7" name="Freeform: Shape 255">
                <a:extLst>
                  <a:ext uri="{FF2B5EF4-FFF2-40B4-BE49-F238E27FC236}">
                    <a16:creationId xmlns:a16="http://schemas.microsoft.com/office/drawing/2014/main" id="{34046033-DA9F-E739-BB5C-358BB16E0B8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456557" y="3361830"/>
                <a:ext cx="150726" cy="215673"/>
              </a:xfrm>
              <a:custGeom>
                <a:avLst/>
                <a:gdLst>
                  <a:gd name="T0" fmla="*/ 34 w 34"/>
                  <a:gd name="T1" fmla="*/ 49 h 49"/>
                  <a:gd name="T2" fmla="*/ 34 w 34"/>
                  <a:gd name="T3" fmla="*/ 21 h 49"/>
                  <a:gd name="T4" fmla="*/ 33 w 34"/>
                  <a:gd name="T5" fmla="*/ 13 h 49"/>
                  <a:gd name="T6" fmla="*/ 28 w 34"/>
                  <a:gd name="T7" fmla="*/ 7 h 49"/>
                  <a:gd name="T8" fmla="*/ 28 w 34"/>
                  <a:gd name="T9" fmla="*/ 2 h 49"/>
                  <a:gd name="T10" fmla="*/ 28 w 34"/>
                  <a:gd name="T11" fmla="*/ 0 h 49"/>
                  <a:gd name="T12" fmla="*/ 26 w 34"/>
                  <a:gd name="T13" fmla="*/ 0 h 49"/>
                  <a:gd name="T14" fmla="*/ 5 w 34"/>
                  <a:gd name="T15" fmla="*/ 0 h 49"/>
                  <a:gd name="T16" fmla="*/ 3 w 34"/>
                  <a:gd name="T17" fmla="*/ 0 h 49"/>
                  <a:gd name="T18" fmla="*/ 3 w 34"/>
                  <a:gd name="T19" fmla="*/ 2 h 49"/>
                  <a:gd name="T20" fmla="*/ 3 w 34"/>
                  <a:gd name="T21" fmla="*/ 7 h 49"/>
                  <a:gd name="T22" fmla="*/ 0 w 34"/>
                  <a:gd name="T23" fmla="*/ 9 h 49"/>
                  <a:gd name="T24" fmla="*/ 5 w 34"/>
                  <a:gd name="T25" fmla="*/ 17 h 49"/>
                  <a:gd name="T26" fmla="*/ 5 w 34"/>
                  <a:gd name="T27" fmla="*/ 6 h 49"/>
                  <a:gd name="T28" fmla="*/ 5 w 34"/>
                  <a:gd name="T29" fmla="*/ 6 h 49"/>
                  <a:gd name="T30" fmla="*/ 5 w 34"/>
                  <a:gd name="T31" fmla="*/ 6 h 49"/>
                  <a:gd name="T32" fmla="*/ 5 w 34"/>
                  <a:gd name="T33" fmla="*/ 2 h 49"/>
                  <a:gd name="T34" fmla="*/ 26 w 34"/>
                  <a:gd name="T35" fmla="*/ 2 h 49"/>
                  <a:gd name="T36" fmla="*/ 26 w 34"/>
                  <a:gd name="T37" fmla="*/ 6 h 49"/>
                  <a:gd name="T38" fmla="*/ 26 w 34"/>
                  <a:gd name="T39" fmla="*/ 34 h 49"/>
                  <a:gd name="T40" fmla="*/ 16 w 34"/>
                  <a:gd name="T41" fmla="*/ 24 h 49"/>
                  <a:gd name="T42" fmla="*/ 13 w 34"/>
                  <a:gd name="T43" fmla="*/ 26 h 49"/>
                  <a:gd name="T44" fmla="*/ 34 w 34"/>
                  <a:gd name="T45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4" h="49">
                    <a:moveTo>
                      <a:pt x="34" y="49"/>
                    </a:moveTo>
                    <a:cubicBezTo>
                      <a:pt x="34" y="38"/>
                      <a:pt x="34" y="27"/>
                      <a:pt x="34" y="21"/>
                    </a:cubicBezTo>
                    <a:cubicBezTo>
                      <a:pt x="34" y="19"/>
                      <a:pt x="34" y="15"/>
                      <a:pt x="33" y="13"/>
                    </a:cubicBezTo>
                    <a:cubicBezTo>
                      <a:pt x="32" y="10"/>
                      <a:pt x="30" y="8"/>
                      <a:pt x="28" y="7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1" y="8"/>
                      <a:pt x="0" y="9"/>
                    </a:cubicBezTo>
                    <a:cubicBezTo>
                      <a:pt x="2" y="12"/>
                      <a:pt x="3" y="14"/>
                      <a:pt x="5" y="1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20" y="34"/>
                      <a:pt x="26" y="42"/>
                      <a:pt x="34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8" name="Freeform: Shape 256">
                <a:extLst>
                  <a:ext uri="{FF2B5EF4-FFF2-40B4-BE49-F238E27FC236}">
                    <a16:creationId xmlns:a16="http://schemas.microsoft.com/office/drawing/2014/main" id="{336F54A4-DFD0-8A8C-9A7A-1202BB97F37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615860" y="3383887"/>
                <a:ext cx="162980" cy="339439"/>
              </a:xfrm>
              <a:custGeom>
                <a:avLst/>
                <a:gdLst>
                  <a:gd name="T0" fmla="*/ 22 w 37"/>
                  <a:gd name="T1" fmla="*/ 66 h 77"/>
                  <a:gd name="T2" fmla="*/ 36 w 37"/>
                  <a:gd name="T3" fmla="*/ 74 h 77"/>
                  <a:gd name="T4" fmla="*/ 37 w 37"/>
                  <a:gd name="T5" fmla="*/ 74 h 77"/>
                  <a:gd name="T6" fmla="*/ 37 w 37"/>
                  <a:gd name="T7" fmla="*/ 16 h 77"/>
                  <a:gd name="T8" fmla="*/ 36 w 37"/>
                  <a:gd name="T9" fmla="*/ 8 h 77"/>
                  <a:gd name="T10" fmla="*/ 18 w 37"/>
                  <a:gd name="T11" fmla="*/ 0 h 77"/>
                  <a:gd name="T12" fmla="*/ 1 w 37"/>
                  <a:gd name="T13" fmla="*/ 8 h 77"/>
                  <a:gd name="T14" fmla="*/ 0 w 37"/>
                  <a:gd name="T15" fmla="*/ 16 h 77"/>
                  <a:gd name="T16" fmla="*/ 0 w 37"/>
                  <a:gd name="T17" fmla="*/ 46 h 77"/>
                  <a:gd name="T18" fmla="*/ 22 w 37"/>
                  <a:gd name="T19" fmla="*/ 6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77">
                    <a:moveTo>
                      <a:pt x="22" y="66"/>
                    </a:moveTo>
                    <a:cubicBezTo>
                      <a:pt x="29" y="66"/>
                      <a:pt x="34" y="69"/>
                      <a:pt x="36" y="74"/>
                    </a:cubicBezTo>
                    <a:cubicBezTo>
                      <a:pt x="37" y="77"/>
                      <a:pt x="37" y="77"/>
                      <a:pt x="37" y="74"/>
                    </a:cubicBezTo>
                    <a:cubicBezTo>
                      <a:pt x="37" y="62"/>
                      <a:pt x="37" y="28"/>
                      <a:pt x="37" y="16"/>
                    </a:cubicBezTo>
                    <a:cubicBezTo>
                      <a:pt x="37" y="14"/>
                      <a:pt x="37" y="10"/>
                      <a:pt x="36" y="8"/>
                    </a:cubicBezTo>
                    <a:cubicBezTo>
                      <a:pt x="34" y="1"/>
                      <a:pt x="27" y="0"/>
                      <a:pt x="18" y="0"/>
                    </a:cubicBezTo>
                    <a:cubicBezTo>
                      <a:pt x="10" y="0"/>
                      <a:pt x="3" y="1"/>
                      <a:pt x="1" y="8"/>
                    </a:cubicBezTo>
                    <a:cubicBezTo>
                      <a:pt x="0" y="10"/>
                      <a:pt x="0" y="14"/>
                      <a:pt x="0" y="16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7" y="53"/>
                      <a:pt x="15" y="60"/>
                      <a:pt x="22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9" name="Freeform: Shape 257">
                <a:extLst>
                  <a:ext uri="{FF2B5EF4-FFF2-40B4-BE49-F238E27FC236}">
                    <a16:creationId xmlns:a16="http://schemas.microsoft.com/office/drawing/2014/main" id="{203A4B60-6EC5-01BE-0FB9-3FEF6CC3153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550787" y="3472117"/>
                <a:ext cx="25734" cy="91906"/>
              </a:xfrm>
              <a:custGeom>
                <a:avLst/>
                <a:gdLst>
                  <a:gd name="T0" fmla="*/ 6 w 6"/>
                  <a:gd name="T1" fmla="*/ 1 h 21"/>
                  <a:gd name="T2" fmla="*/ 3 w 6"/>
                  <a:gd name="T3" fmla="*/ 0 h 21"/>
                  <a:gd name="T4" fmla="*/ 3 w 6"/>
                  <a:gd name="T5" fmla="*/ 0 h 21"/>
                  <a:gd name="T6" fmla="*/ 0 w 6"/>
                  <a:gd name="T7" fmla="*/ 1 h 21"/>
                  <a:gd name="T8" fmla="*/ 0 w 6"/>
                  <a:gd name="T9" fmla="*/ 21 h 21"/>
                  <a:gd name="T10" fmla="*/ 6 w 6"/>
                  <a:gd name="T11" fmla="*/ 15 h 21"/>
                  <a:gd name="T12" fmla="*/ 6 w 6"/>
                  <a:gd name="T1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1">
                    <a:moveTo>
                      <a:pt x="6" y="1"/>
                    </a:moveTo>
                    <a:cubicBezTo>
                      <a:pt x="5" y="1"/>
                      <a:pt x="4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1"/>
                      <a:pt x="0" y="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2" y="19"/>
                      <a:pt x="4" y="17"/>
                      <a:pt x="6" y="15"/>
                    </a:cubicBezTo>
                    <a:lnTo>
                      <a:pt x="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0" name="Freeform: Shape 258">
                <a:extLst>
                  <a:ext uri="{FF2B5EF4-FFF2-40B4-BE49-F238E27FC236}">
                    <a16:creationId xmlns:a16="http://schemas.microsoft.com/office/drawing/2014/main" id="{E72F476A-834E-D2AB-1326-752C00869BF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550787" y="3290756"/>
                <a:ext cx="25734" cy="17156"/>
              </a:xfrm>
              <a:custGeom>
                <a:avLst/>
                <a:gdLst>
                  <a:gd name="T0" fmla="*/ 4 w 6"/>
                  <a:gd name="T1" fmla="*/ 4 h 4"/>
                  <a:gd name="T2" fmla="*/ 4 w 6"/>
                  <a:gd name="T3" fmla="*/ 4 h 4"/>
                  <a:gd name="T4" fmla="*/ 6 w 6"/>
                  <a:gd name="T5" fmla="*/ 4 h 4"/>
                  <a:gd name="T6" fmla="*/ 6 w 6"/>
                  <a:gd name="T7" fmla="*/ 0 h 4"/>
                  <a:gd name="T8" fmla="*/ 0 w 6"/>
                  <a:gd name="T9" fmla="*/ 0 h 4"/>
                  <a:gd name="T10" fmla="*/ 0 w 6"/>
                  <a:gd name="T11" fmla="*/ 4 h 4"/>
                  <a:gd name="T12" fmla="*/ 4 w 6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">
                    <a:moveTo>
                      <a:pt x="4" y="4"/>
                    </a:move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2" y="4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1" name="Freeform: Shape 259">
                <a:extLst>
                  <a:ext uri="{FF2B5EF4-FFF2-40B4-BE49-F238E27FC236}">
                    <a16:creationId xmlns:a16="http://schemas.microsoft.com/office/drawing/2014/main" id="{1F668FAE-51CC-4EAB-00BB-04AE3E4F1FE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439274" y="3316489"/>
                <a:ext cx="243857" cy="177685"/>
              </a:xfrm>
              <a:custGeom>
                <a:avLst/>
                <a:gdLst>
                  <a:gd name="T0" fmla="*/ 31 w 55"/>
                  <a:gd name="T1" fmla="*/ 0 h 40"/>
                  <a:gd name="T2" fmla="*/ 29 w 55"/>
                  <a:gd name="T3" fmla="*/ 0 h 40"/>
                  <a:gd name="T4" fmla="*/ 29 w 55"/>
                  <a:gd name="T5" fmla="*/ 0 h 40"/>
                  <a:gd name="T6" fmla="*/ 25 w 55"/>
                  <a:gd name="T7" fmla="*/ 0 h 40"/>
                  <a:gd name="T8" fmla="*/ 0 w 55"/>
                  <a:gd name="T9" fmla="*/ 27 h 40"/>
                  <a:gd name="T10" fmla="*/ 2 w 55"/>
                  <a:gd name="T11" fmla="*/ 38 h 40"/>
                  <a:gd name="T12" fmla="*/ 3 w 55"/>
                  <a:gd name="T13" fmla="*/ 39 h 40"/>
                  <a:gd name="T14" fmla="*/ 5 w 55"/>
                  <a:gd name="T15" fmla="*/ 37 h 40"/>
                  <a:gd name="T16" fmla="*/ 12 w 55"/>
                  <a:gd name="T17" fmla="*/ 33 h 40"/>
                  <a:gd name="T18" fmla="*/ 12 w 55"/>
                  <a:gd name="T19" fmla="*/ 33 h 40"/>
                  <a:gd name="T20" fmla="*/ 19 w 55"/>
                  <a:gd name="T21" fmla="*/ 38 h 40"/>
                  <a:gd name="T22" fmla="*/ 20 w 55"/>
                  <a:gd name="T23" fmla="*/ 39 h 40"/>
                  <a:gd name="T24" fmla="*/ 21 w 55"/>
                  <a:gd name="T25" fmla="*/ 38 h 40"/>
                  <a:gd name="T26" fmla="*/ 25 w 55"/>
                  <a:gd name="T27" fmla="*/ 34 h 40"/>
                  <a:gd name="T28" fmla="*/ 28 w 55"/>
                  <a:gd name="T29" fmla="*/ 33 h 40"/>
                  <a:gd name="T30" fmla="*/ 28 w 55"/>
                  <a:gd name="T31" fmla="*/ 33 h 40"/>
                  <a:gd name="T32" fmla="*/ 31 w 55"/>
                  <a:gd name="T33" fmla="*/ 34 h 40"/>
                  <a:gd name="T34" fmla="*/ 36 w 55"/>
                  <a:gd name="T35" fmla="*/ 38 h 40"/>
                  <a:gd name="T36" fmla="*/ 36 w 55"/>
                  <a:gd name="T37" fmla="*/ 40 h 40"/>
                  <a:gd name="T38" fmla="*/ 37 w 55"/>
                  <a:gd name="T39" fmla="*/ 38 h 40"/>
                  <a:gd name="T40" fmla="*/ 44 w 55"/>
                  <a:gd name="T41" fmla="*/ 34 h 40"/>
                  <a:gd name="T42" fmla="*/ 44 w 55"/>
                  <a:gd name="T43" fmla="*/ 34 h 40"/>
                  <a:gd name="T44" fmla="*/ 45 w 55"/>
                  <a:gd name="T45" fmla="*/ 34 h 40"/>
                  <a:gd name="T46" fmla="*/ 55 w 55"/>
                  <a:gd name="T47" fmla="*/ 20 h 40"/>
                  <a:gd name="T48" fmla="*/ 31 w 55"/>
                  <a:gd name="T49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5" h="40">
                    <a:moveTo>
                      <a:pt x="31" y="0"/>
                    </a:moveTo>
                    <a:cubicBezTo>
                      <a:pt x="30" y="0"/>
                      <a:pt x="30" y="0"/>
                      <a:pt x="2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7" y="0"/>
                      <a:pt x="26" y="0"/>
                      <a:pt x="25" y="0"/>
                    </a:cubicBezTo>
                    <a:cubicBezTo>
                      <a:pt x="11" y="2"/>
                      <a:pt x="1" y="13"/>
                      <a:pt x="0" y="27"/>
                    </a:cubicBezTo>
                    <a:cubicBezTo>
                      <a:pt x="0" y="31"/>
                      <a:pt x="1" y="34"/>
                      <a:pt x="2" y="38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4" y="39"/>
                      <a:pt x="4" y="38"/>
                      <a:pt x="5" y="37"/>
                    </a:cubicBezTo>
                    <a:cubicBezTo>
                      <a:pt x="6" y="35"/>
                      <a:pt x="9" y="33"/>
                      <a:pt x="12" y="33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5" y="33"/>
                      <a:pt x="18" y="35"/>
                      <a:pt x="19" y="38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39"/>
                      <a:pt x="20" y="39"/>
                      <a:pt x="21" y="38"/>
                    </a:cubicBezTo>
                    <a:cubicBezTo>
                      <a:pt x="22" y="36"/>
                      <a:pt x="23" y="35"/>
                      <a:pt x="25" y="34"/>
                    </a:cubicBezTo>
                    <a:cubicBezTo>
                      <a:pt x="26" y="34"/>
                      <a:pt x="27" y="33"/>
                      <a:pt x="28" y="33"/>
                    </a:cubicBezTo>
                    <a:cubicBezTo>
                      <a:pt x="28" y="33"/>
                      <a:pt x="28" y="33"/>
                      <a:pt x="28" y="33"/>
                    </a:cubicBezTo>
                    <a:cubicBezTo>
                      <a:pt x="29" y="33"/>
                      <a:pt x="30" y="34"/>
                      <a:pt x="31" y="34"/>
                    </a:cubicBezTo>
                    <a:cubicBezTo>
                      <a:pt x="33" y="35"/>
                      <a:pt x="35" y="36"/>
                      <a:pt x="36" y="38"/>
                    </a:cubicBezTo>
                    <a:cubicBezTo>
                      <a:pt x="36" y="39"/>
                      <a:pt x="36" y="40"/>
                      <a:pt x="36" y="40"/>
                    </a:cubicBezTo>
                    <a:cubicBezTo>
                      <a:pt x="37" y="40"/>
                      <a:pt x="37" y="39"/>
                      <a:pt x="37" y="38"/>
                    </a:cubicBezTo>
                    <a:cubicBezTo>
                      <a:pt x="39" y="36"/>
                      <a:pt x="41" y="34"/>
                      <a:pt x="44" y="34"/>
                    </a:cubicBezTo>
                    <a:cubicBezTo>
                      <a:pt x="44" y="34"/>
                      <a:pt x="44" y="34"/>
                      <a:pt x="44" y="34"/>
                    </a:cubicBezTo>
                    <a:cubicBezTo>
                      <a:pt x="45" y="34"/>
                      <a:pt x="45" y="34"/>
                      <a:pt x="45" y="34"/>
                    </a:cubicBezTo>
                    <a:cubicBezTo>
                      <a:pt x="48" y="29"/>
                      <a:pt x="52" y="25"/>
                      <a:pt x="55" y="20"/>
                    </a:cubicBezTo>
                    <a:cubicBezTo>
                      <a:pt x="52" y="9"/>
                      <a:pt x="43" y="1"/>
                      <a:pt x="3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2" name="Freeform: Shape 260">
                <a:extLst>
                  <a:ext uri="{FF2B5EF4-FFF2-40B4-BE49-F238E27FC236}">
                    <a16:creationId xmlns:a16="http://schemas.microsoft.com/office/drawing/2014/main" id="{A9CD3BAB-03BA-A7AA-E573-0CDC4AF3D98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295964" y="1228386"/>
                <a:ext cx="322284" cy="256111"/>
              </a:xfrm>
              <a:custGeom>
                <a:avLst/>
                <a:gdLst>
                  <a:gd name="T0" fmla="*/ 71 w 73"/>
                  <a:gd name="T1" fmla="*/ 14 h 58"/>
                  <a:gd name="T2" fmla="*/ 57 w 73"/>
                  <a:gd name="T3" fmla="*/ 20 h 58"/>
                  <a:gd name="T4" fmla="*/ 51 w 73"/>
                  <a:gd name="T5" fmla="*/ 20 h 58"/>
                  <a:gd name="T6" fmla="*/ 48 w 73"/>
                  <a:gd name="T7" fmla="*/ 13 h 58"/>
                  <a:gd name="T8" fmla="*/ 52 w 73"/>
                  <a:gd name="T9" fmla="*/ 9 h 58"/>
                  <a:gd name="T10" fmla="*/ 67 w 73"/>
                  <a:gd name="T11" fmla="*/ 3 h 58"/>
                  <a:gd name="T12" fmla="*/ 51 w 73"/>
                  <a:gd name="T13" fmla="*/ 1 h 58"/>
                  <a:gd name="T14" fmla="*/ 50 w 73"/>
                  <a:gd name="T15" fmla="*/ 3 h 58"/>
                  <a:gd name="T16" fmla="*/ 43 w 73"/>
                  <a:gd name="T17" fmla="*/ 13 h 58"/>
                  <a:gd name="T18" fmla="*/ 44 w 73"/>
                  <a:gd name="T19" fmla="*/ 2 h 58"/>
                  <a:gd name="T20" fmla="*/ 38 w 73"/>
                  <a:gd name="T21" fmla="*/ 1 h 58"/>
                  <a:gd name="T22" fmla="*/ 34 w 73"/>
                  <a:gd name="T23" fmla="*/ 7 h 58"/>
                  <a:gd name="T24" fmla="*/ 27 w 73"/>
                  <a:gd name="T25" fmla="*/ 10 h 58"/>
                  <a:gd name="T26" fmla="*/ 23 w 73"/>
                  <a:gd name="T27" fmla="*/ 3 h 58"/>
                  <a:gd name="T28" fmla="*/ 22 w 73"/>
                  <a:gd name="T29" fmla="*/ 3 h 58"/>
                  <a:gd name="T30" fmla="*/ 19 w 73"/>
                  <a:gd name="T31" fmla="*/ 7 h 58"/>
                  <a:gd name="T32" fmla="*/ 17 w 73"/>
                  <a:gd name="T33" fmla="*/ 13 h 58"/>
                  <a:gd name="T34" fmla="*/ 25 w 73"/>
                  <a:gd name="T35" fmla="*/ 20 h 58"/>
                  <a:gd name="T36" fmla="*/ 14 w 73"/>
                  <a:gd name="T37" fmla="*/ 18 h 58"/>
                  <a:gd name="T38" fmla="*/ 4 w 73"/>
                  <a:gd name="T39" fmla="*/ 11 h 58"/>
                  <a:gd name="T40" fmla="*/ 0 w 73"/>
                  <a:gd name="T41" fmla="*/ 20 h 58"/>
                  <a:gd name="T42" fmla="*/ 1 w 73"/>
                  <a:gd name="T43" fmla="*/ 30 h 58"/>
                  <a:gd name="T44" fmla="*/ 16 w 73"/>
                  <a:gd name="T45" fmla="*/ 24 h 58"/>
                  <a:gd name="T46" fmla="*/ 22 w 73"/>
                  <a:gd name="T47" fmla="*/ 24 h 58"/>
                  <a:gd name="T48" fmla="*/ 24 w 73"/>
                  <a:gd name="T49" fmla="*/ 31 h 58"/>
                  <a:gd name="T50" fmla="*/ 20 w 73"/>
                  <a:gd name="T51" fmla="*/ 35 h 58"/>
                  <a:gd name="T52" fmla="*/ 6 w 73"/>
                  <a:gd name="T53" fmla="*/ 41 h 58"/>
                  <a:gd name="T54" fmla="*/ 12 w 73"/>
                  <a:gd name="T55" fmla="*/ 49 h 58"/>
                  <a:gd name="T56" fmla="*/ 22 w 73"/>
                  <a:gd name="T57" fmla="*/ 53 h 58"/>
                  <a:gd name="T58" fmla="*/ 23 w 73"/>
                  <a:gd name="T59" fmla="*/ 41 h 58"/>
                  <a:gd name="T60" fmla="*/ 30 w 73"/>
                  <a:gd name="T61" fmla="*/ 31 h 58"/>
                  <a:gd name="T62" fmla="*/ 29 w 73"/>
                  <a:gd name="T63" fmla="*/ 42 h 58"/>
                  <a:gd name="T64" fmla="*/ 34 w 73"/>
                  <a:gd name="T65" fmla="*/ 45 h 58"/>
                  <a:gd name="T66" fmla="*/ 34 w 73"/>
                  <a:gd name="T67" fmla="*/ 51 h 58"/>
                  <a:gd name="T68" fmla="*/ 38 w 73"/>
                  <a:gd name="T69" fmla="*/ 51 h 58"/>
                  <a:gd name="T70" fmla="*/ 38 w 73"/>
                  <a:gd name="T71" fmla="*/ 45 h 58"/>
                  <a:gd name="T72" fmla="*/ 44 w 73"/>
                  <a:gd name="T73" fmla="*/ 42 h 58"/>
                  <a:gd name="T74" fmla="*/ 43 w 73"/>
                  <a:gd name="T75" fmla="*/ 31 h 58"/>
                  <a:gd name="T76" fmla="*/ 50 w 73"/>
                  <a:gd name="T77" fmla="*/ 41 h 58"/>
                  <a:gd name="T78" fmla="*/ 51 w 73"/>
                  <a:gd name="T79" fmla="*/ 53 h 58"/>
                  <a:gd name="T80" fmla="*/ 61 w 73"/>
                  <a:gd name="T81" fmla="*/ 49 h 58"/>
                  <a:gd name="T82" fmla="*/ 67 w 73"/>
                  <a:gd name="T83" fmla="*/ 41 h 58"/>
                  <a:gd name="T84" fmla="*/ 52 w 73"/>
                  <a:gd name="T85" fmla="*/ 35 h 58"/>
                  <a:gd name="T86" fmla="*/ 48 w 73"/>
                  <a:gd name="T87" fmla="*/ 31 h 58"/>
                  <a:gd name="T88" fmla="*/ 51 w 73"/>
                  <a:gd name="T89" fmla="*/ 24 h 58"/>
                  <a:gd name="T90" fmla="*/ 57 w 73"/>
                  <a:gd name="T91" fmla="*/ 24 h 58"/>
                  <a:gd name="T92" fmla="*/ 71 w 73"/>
                  <a:gd name="T93" fmla="*/ 30 h 58"/>
                  <a:gd name="T94" fmla="*/ 73 w 73"/>
                  <a:gd name="T95" fmla="*/ 2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3" h="58">
                    <a:moveTo>
                      <a:pt x="73" y="20"/>
                    </a:moveTo>
                    <a:cubicBezTo>
                      <a:pt x="65" y="20"/>
                      <a:pt x="65" y="20"/>
                      <a:pt x="65" y="20"/>
                    </a:cubicBezTo>
                    <a:cubicBezTo>
                      <a:pt x="71" y="14"/>
                      <a:pt x="71" y="14"/>
                      <a:pt x="71" y="14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59" y="20"/>
                      <a:pt x="59" y="20"/>
                      <a:pt x="59" y="20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9" y="18"/>
                      <a:pt x="59" y="18"/>
                      <a:pt x="59" y="18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1" y="20"/>
                      <a:pt x="51" y="20"/>
                      <a:pt x="51" y="20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47" y="18"/>
                      <a:pt x="46" y="17"/>
                      <a:pt x="46" y="16"/>
                    </a:cubicBezTo>
                    <a:cubicBezTo>
                      <a:pt x="48" y="13"/>
                      <a:pt x="48" y="13"/>
                      <a:pt x="48" y="13"/>
                    </a:cubicBezTo>
                    <a:cubicBezTo>
                      <a:pt x="56" y="13"/>
                      <a:pt x="56" y="13"/>
                      <a:pt x="56" y="13"/>
                    </a:cubicBezTo>
                    <a:cubicBezTo>
                      <a:pt x="56" y="9"/>
                      <a:pt x="56" y="9"/>
                      <a:pt x="56" y="9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4" y="7"/>
                      <a:pt x="54" y="7"/>
                      <a:pt x="54" y="7"/>
                    </a:cubicBezTo>
                    <a:cubicBezTo>
                      <a:pt x="67" y="7"/>
                      <a:pt x="67" y="7"/>
                      <a:pt x="67" y="7"/>
                    </a:cubicBezTo>
                    <a:cubicBezTo>
                      <a:pt x="67" y="3"/>
                      <a:pt x="67" y="3"/>
                      <a:pt x="67" y="3"/>
                    </a:cubicBezTo>
                    <a:cubicBezTo>
                      <a:pt x="58" y="3"/>
                      <a:pt x="58" y="3"/>
                      <a:pt x="58" y="3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58" y="0"/>
                      <a:pt x="54" y="0"/>
                      <a:pt x="51" y="1"/>
                    </a:cubicBezTo>
                    <a:cubicBezTo>
                      <a:pt x="51" y="4"/>
                      <a:pt x="51" y="4"/>
                      <a:pt x="51" y="4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46" y="3"/>
                      <a:pt x="46" y="3"/>
                      <a:pt x="46" y="3"/>
                    </a:cubicBezTo>
                    <a:cubicBezTo>
                      <a:pt x="46" y="10"/>
                      <a:pt x="46" y="10"/>
                      <a:pt x="46" y="10"/>
                    </a:cubicBezTo>
                    <a:cubicBezTo>
                      <a:pt x="43" y="13"/>
                      <a:pt x="43" y="13"/>
                      <a:pt x="43" y="13"/>
                    </a:cubicBezTo>
                    <a:cubicBezTo>
                      <a:pt x="41" y="12"/>
                      <a:pt x="40" y="11"/>
                      <a:pt x="38" y="11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44" y="2"/>
                      <a:pt x="44" y="2"/>
                      <a:pt x="44" y="2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1" y="1"/>
                      <a:pt x="40" y="1"/>
                      <a:pt x="39" y="1"/>
                    </a:cubicBezTo>
                    <a:cubicBezTo>
                      <a:pt x="38" y="1"/>
                      <a:pt x="38" y="1"/>
                      <a:pt x="38" y="1"/>
                    </a:cubicBezTo>
                    <a:cubicBezTo>
                      <a:pt x="38" y="1"/>
                      <a:pt x="38" y="1"/>
                      <a:pt x="38" y="1"/>
                    </a:cubicBezTo>
                    <a:cubicBezTo>
                      <a:pt x="35" y="2"/>
                      <a:pt x="32" y="2"/>
                      <a:pt x="29" y="2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3" y="11"/>
                      <a:pt x="31" y="12"/>
                      <a:pt x="30" y="13"/>
                    </a:cubicBezTo>
                    <a:cubicBezTo>
                      <a:pt x="27" y="10"/>
                      <a:pt x="27" y="10"/>
                      <a:pt x="27" y="10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3" y="3"/>
                      <a:pt x="23" y="3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16" y="4"/>
                      <a:pt x="11" y="5"/>
                      <a:pt x="6" y="6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6" y="17"/>
                      <a:pt x="26" y="18"/>
                      <a:pt x="25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6" y="26"/>
                      <a:pt x="26" y="27"/>
                      <a:pt x="27" y="28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20" y="35"/>
                      <a:pt x="20" y="35"/>
                      <a:pt x="20" y="35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6" y="41"/>
                      <a:pt x="6" y="41"/>
                      <a:pt x="6" y="41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18" y="44"/>
                      <a:pt x="18" y="44"/>
                      <a:pt x="18" y="44"/>
                    </a:cubicBezTo>
                    <a:cubicBezTo>
                      <a:pt x="18" y="53"/>
                      <a:pt x="18" y="53"/>
                      <a:pt x="18" y="53"/>
                    </a:cubicBezTo>
                    <a:cubicBezTo>
                      <a:pt x="22" y="53"/>
                      <a:pt x="22" y="53"/>
                      <a:pt x="22" y="53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3" y="41"/>
                      <a:pt x="23" y="41"/>
                      <a:pt x="23" y="41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30" y="31"/>
                      <a:pt x="30" y="31"/>
                      <a:pt x="30" y="31"/>
                    </a:cubicBezTo>
                    <a:cubicBezTo>
                      <a:pt x="31" y="32"/>
                      <a:pt x="33" y="33"/>
                      <a:pt x="34" y="33"/>
                    </a:cubicBezTo>
                    <a:cubicBezTo>
                      <a:pt x="34" y="37"/>
                      <a:pt x="34" y="37"/>
                      <a:pt x="34" y="37"/>
                    </a:cubicBezTo>
                    <a:cubicBezTo>
                      <a:pt x="29" y="42"/>
                      <a:pt x="29" y="42"/>
                      <a:pt x="29" y="42"/>
                    </a:cubicBezTo>
                    <a:cubicBezTo>
                      <a:pt x="32" y="45"/>
                      <a:pt x="32" y="45"/>
                      <a:pt x="32" y="45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4" y="45"/>
                      <a:pt x="34" y="45"/>
                      <a:pt x="34" y="45"/>
                    </a:cubicBezTo>
                    <a:cubicBezTo>
                      <a:pt x="25" y="54"/>
                      <a:pt x="25" y="54"/>
                      <a:pt x="25" y="54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34" y="51"/>
                      <a:pt x="34" y="51"/>
                      <a:pt x="34" y="51"/>
                    </a:cubicBezTo>
                    <a:cubicBezTo>
                      <a:pt x="34" y="58"/>
                      <a:pt x="34" y="58"/>
                      <a:pt x="34" y="58"/>
                    </a:cubicBezTo>
                    <a:cubicBezTo>
                      <a:pt x="38" y="58"/>
                      <a:pt x="38" y="58"/>
                      <a:pt x="38" y="58"/>
                    </a:cubicBezTo>
                    <a:cubicBezTo>
                      <a:pt x="38" y="51"/>
                      <a:pt x="38" y="51"/>
                      <a:pt x="38" y="51"/>
                    </a:cubicBezTo>
                    <a:cubicBezTo>
                      <a:pt x="45" y="57"/>
                      <a:pt x="45" y="57"/>
                      <a:pt x="45" y="57"/>
                    </a:cubicBezTo>
                    <a:cubicBezTo>
                      <a:pt x="48" y="54"/>
                      <a:pt x="48" y="54"/>
                      <a:pt x="48" y="54"/>
                    </a:cubicBezTo>
                    <a:cubicBezTo>
                      <a:pt x="38" y="45"/>
                      <a:pt x="38" y="45"/>
                      <a:pt x="38" y="45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41" y="45"/>
                      <a:pt x="41" y="45"/>
                      <a:pt x="41" y="45"/>
                    </a:cubicBezTo>
                    <a:cubicBezTo>
                      <a:pt x="44" y="42"/>
                      <a:pt x="44" y="42"/>
                      <a:pt x="44" y="42"/>
                    </a:cubicBezTo>
                    <a:cubicBezTo>
                      <a:pt x="38" y="37"/>
                      <a:pt x="38" y="37"/>
                      <a:pt x="38" y="37"/>
                    </a:cubicBezTo>
                    <a:cubicBezTo>
                      <a:pt x="38" y="33"/>
                      <a:pt x="38" y="33"/>
                      <a:pt x="38" y="33"/>
                    </a:cubicBezTo>
                    <a:cubicBezTo>
                      <a:pt x="40" y="33"/>
                      <a:pt x="41" y="32"/>
                      <a:pt x="43" y="31"/>
                    </a:cubicBezTo>
                    <a:cubicBezTo>
                      <a:pt x="46" y="34"/>
                      <a:pt x="46" y="34"/>
                      <a:pt x="46" y="34"/>
                    </a:cubicBezTo>
                    <a:cubicBezTo>
                      <a:pt x="46" y="41"/>
                      <a:pt x="46" y="41"/>
                      <a:pt x="46" y="41"/>
                    </a:cubicBezTo>
                    <a:cubicBezTo>
                      <a:pt x="50" y="41"/>
                      <a:pt x="50" y="41"/>
                      <a:pt x="50" y="41"/>
                    </a:cubicBezTo>
                    <a:cubicBezTo>
                      <a:pt x="50" y="38"/>
                      <a:pt x="50" y="38"/>
                      <a:pt x="50" y="38"/>
                    </a:cubicBezTo>
                    <a:cubicBezTo>
                      <a:pt x="51" y="40"/>
                      <a:pt x="51" y="40"/>
                      <a:pt x="51" y="40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55" y="53"/>
                      <a:pt x="55" y="53"/>
                      <a:pt x="55" y="53"/>
                    </a:cubicBezTo>
                    <a:cubicBezTo>
                      <a:pt x="55" y="44"/>
                      <a:pt x="55" y="44"/>
                      <a:pt x="55" y="44"/>
                    </a:cubicBezTo>
                    <a:cubicBezTo>
                      <a:pt x="61" y="49"/>
                      <a:pt x="61" y="49"/>
                      <a:pt x="61" y="49"/>
                    </a:cubicBezTo>
                    <a:cubicBezTo>
                      <a:pt x="63" y="46"/>
                      <a:pt x="63" y="46"/>
                      <a:pt x="63" y="46"/>
                    </a:cubicBezTo>
                    <a:cubicBezTo>
                      <a:pt x="58" y="41"/>
                      <a:pt x="58" y="41"/>
                      <a:pt x="58" y="41"/>
                    </a:cubicBezTo>
                    <a:cubicBezTo>
                      <a:pt x="67" y="41"/>
                      <a:pt x="67" y="41"/>
                      <a:pt x="67" y="41"/>
                    </a:cubicBezTo>
                    <a:cubicBezTo>
                      <a:pt x="67" y="37"/>
                      <a:pt x="67" y="37"/>
                      <a:pt x="67" y="37"/>
                    </a:cubicBezTo>
                    <a:cubicBezTo>
                      <a:pt x="54" y="37"/>
                      <a:pt x="54" y="37"/>
                      <a:pt x="54" y="37"/>
                    </a:cubicBezTo>
                    <a:cubicBezTo>
                      <a:pt x="52" y="35"/>
                      <a:pt x="52" y="35"/>
                      <a:pt x="52" y="35"/>
                    </a:cubicBezTo>
                    <a:cubicBezTo>
                      <a:pt x="56" y="35"/>
                      <a:pt x="56" y="35"/>
                      <a:pt x="56" y="35"/>
                    </a:cubicBezTo>
                    <a:cubicBezTo>
                      <a:pt x="56" y="31"/>
                      <a:pt x="56" y="31"/>
                      <a:pt x="56" y="31"/>
                    </a:cubicBezTo>
                    <a:cubicBezTo>
                      <a:pt x="48" y="31"/>
                      <a:pt x="48" y="31"/>
                      <a:pt x="48" y="31"/>
                    </a:cubicBezTo>
                    <a:cubicBezTo>
                      <a:pt x="46" y="28"/>
                      <a:pt x="46" y="28"/>
                      <a:pt x="46" y="28"/>
                    </a:cubicBezTo>
                    <a:cubicBezTo>
                      <a:pt x="46" y="27"/>
                      <a:pt x="47" y="26"/>
                      <a:pt x="47" y="24"/>
                    </a:cubicBezTo>
                    <a:cubicBezTo>
                      <a:pt x="51" y="24"/>
                      <a:pt x="51" y="24"/>
                      <a:pt x="51" y="24"/>
                    </a:cubicBezTo>
                    <a:cubicBezTo>
                      <a:pt x="56" y="29"/>
                      <a:pt x="56" y="29"/>
                      <a:pt x="56" y="29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57" y="24"/>
                      <a:pt x="57" y="24"/>
                      <a:pt x="57" y="24"/>
                    </a:cubicBezTo>
                    <a:cubicBezTo>
                      <a:pt x="59" y="24"/>
                      <a:pt x="59" y="24"/>
                      <a:pt x="59" y="24"/>
                    </a:cubicBezTo>
                    <a:cubicBezTo>
                      <a:pt x="69" y="33"/>
                      <a:pt x="69" y="33"/>
                      <a:pt x="69" y="33"/>
                    </a:cubicBezTo>
                    <a:cubicBezTo>
                      <a:pt x="71" y="30"/>
                      <a:pt x="71" y="30"/>
                      <a:pt x="71" y="30"/>
                    </a:cubicBezTo>
                    <a:cubicBezTo>
                      <a:pt x="65" y="24"/>
                      <a:pt x="65" y="24"/>
                      <a:pt x="65" y="24"/>
                    </a:cubicBezTo>
                    <a:cubicBezTo>
                      <a:pt x="73" y="24"/>
                      <a:pt x="73" y="24"/>
                      <a:pt x="73" y="24"/>
                    </a:cubicBezTo>
                    <a:lnTo>
                      <a:pt x="73" y="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3" name="Freeform: Shape 261">
                <a:extLst>
                  <a:ext uri="{FF2B5EF4-FFF2-40B4-BE49-F238E27FC236}">
                    <a16:creationId xmlns:a16="http://schemas.microsoft.com/office/drawing/2014/main" id="{CA961D97-EFBD-F862-986D-23FB34873A6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320536" y="2283466"/>
                <a:ext cx="259787" cy="256111"/>
              </a:xfrm>
              <a:custGeom>
                <a:avLst/>
                <a:gdLst>
                  <a:gd name="T0" fmla="*/ 52 w 59"/>
                  <a:gd name="T1" fmla="*/ 41 h 58"/>
                  <a:gd name="T2" fmla="*/ 55 w 59"/>
                  <a:gd name="T3" fmla="*/ 44 h 58"/>
                  <a:gd name="T4" fmla="*/ 48 w 59"/>
                  <a:gd name="T5" fmla="*/ 52 h 58"/>
                  <a:gd name="T6" fmla="*/ 45 w 59"/>
                  <a:gd name="T7" fmla="*/ 49 h 58"/>
                  <a:gd name="T8" fmla="*/ 37 w 59"/>
                  <a:gd name="T9" fmla="*/ 53 h 58"/>
                  <a:gd name="T10" fmla="*/ 37 w 59"/>
                  <a:gd name="T11" fmla="*/ 58 h 58"/>
                  <a:gd name="T12" fmla="*/ 29 w 59"/>
                  <a:gd name="T13" fmla="*/ 58 h 58"/>
                  <a:gd name="T14" fmla="*/ 29 w 59"/>
                  <a:gd name="T15" fmla="*/ 46 h 58"/>
                  <a:gd name="T16" fmla="*/ 42 w 59"/>
                  <a:gd name="T17" fmla="*/ 40 h 58"/>
                  <a:gd name="T18" fmla="*/ 40 w 59"/>
                  <a:gd name="T19" fmla="*/ 16 h 58"/>
                  <a:gd name="T20" fmla="*/ 40 w 59"/>
                  <a:gd name="T21" fmla="*/ 16 h 58"/>
                  <a:gd name="T22" fmla="*/ 34 w 59"/>
                  <a:gd name="T23" fmla="*/ 13 h 58"/>
                  <a:gd name="T24" fmla="*/ 29 w 59"/>
                  <a:gd name="T25" fmla="*/ 12 h 58"/>
                  <a:gd name="T26" fmla="*/ 29 w 59"/>
                  <a:gd name="T27" fmla="*/ 0 h 58"/>
                  <a:gd name="T28" fmla="*/ 32 w 59"/>
                  <a:gd name="T29" fmla="*/ 0 h 58"/>
                  <a:gd name="T30" fmla="*/ 33 w 59"/>
                  <a:gd name="T31" fmla="*/ 4 h 58"/>
                  <a:gd name="T32" fmla="*/ 41 w 59"/>
                  <a:gd name="T33" fmla="*/ 7 h 58"/>
                  <a:gd name="T34" fmla="*/ 44 w 59"/>
                  <a:gd name="T35" fmla="*/ 3 h 58"/>
                  <a:gd name="T36" fmla="*/ 52 w 59"/>
                  <a:gd name="T37" fmla="*/ 10 h 58"/>
                  <a:gd name="T38" fmla="*/ 49 w 59"/>
                  <a:gd name="T39" fmla="*/ 14 h 58"/>
                  <a:gd name="T40" fmla="*/ 53 w 59"/>
                  <a:gd name="T41" fmla="*/ 22 h 58"/>
                  <a:gd name="T42" fmla="*/ 58 w 59"/>
                  <a:gd name="T43" fmla="*/ 21 h 58"/>
                  <a:gd name="T44" fmla="*/ 59 w 59"/>
                  <a:gd name="T45" fmla="*/ 32 h 58"/>
                  <a:gd name="T46" fmla="*/ 54 w 59"/>
                  <a:gd name="T47" fmla="*/ 32 h 58"/>
                  <a:gd name="T48" fmla="*/ 52 w 59"/>
                  <a:gd name="T49" fmla="*/ 41 h 58"/>
                  <a:gd name="T50" fmla="*/ 29 w 59"/>
                  <a:gd name="T51" fmla="*/ 58 h 58"/>
                  <a:gd name="T52" fmla="*/ 26 w 59"/>
                  <a:gd name="T53" fmla="*/ 58 h 58"/>
                  <a:gd name="T54" fmla="*/ 26 w 59"/>
                  <a:gd name="T55" fmla="*/ 54 h 58"/>
                  <a:gd name="T56" fmla="*/ 18 w 59"/>
                  <a:gd name="T57" fmla="*/ 51 h 58"/>
                  <a:gd name="T58" fmla="*/ 15 w 59"/>
                  <a:gd name="T59" fmla="*/ 55 h 58"/>
                  <a:gd name="T60" fmla="*/ 7 w 59"/>
                  <a:gd name="T61" fmla="*/ 48 h 58"/>
                  <a:gd name="T62" fmla="*/ 9 w 59"/>
                  <a:gd name="T63" fmla="*/ 45 h 58"/>
                  <a:gd name="T64" fmla="*/ 5 w 59"/>
                  <a:gd name="T65" fmla="*/ 37 h 58"/>
                  <a:gd name="T66" fmla="*/ 1 w 59"/>
                  <a:gd name="T67" fmla="*/ 37 h 58"/>
                  <a:gd name="T68" fmla="*/ 0 w 59"/>
                  <a:gd name="T69" fmla="*/ 26 h 58"/>
                  <a:gd name="T70" fmla="*/ 4 w 59"/>
                  <a:gd name="T71" fmla="*/ 26 h 58"/>
                  <a:gd name="T72" fmla="*/ 7 w 59"/>
                  <a:gd name="T73" fmla="*/ 17 h 58"/>
                  <a:gd name="T74" fmla="*/ 4 w 59"/>
                  <a:gd name="T75" fmla="*/ 15 h 58"/>
                  <a:gd name="T76" fmla="*/ 11 w 59"/>
                  <a:gd name="T77" fmla="*/ 6 h 58"/>
                  <a:gd name="T78" fmla="*/ 14 w 59"/>
                  <a:gd name="T79" fmla="*/ 9 h 58"/>
                  <a:gd name="T80" fmla="*/ 22 w 59"/>
                  <a:gd name="T81" fmla="*/ 5 h 58"/>
                  <a:gd name="T82" fmla="*/ 21 w 59"/>
                  <a:gd name="T83" fmla="*/ 1 h 58"/>
                  <a:gd name="T84" fmla="*/ 29 w 59"/>
                  <a:gd name="T85" fmla="*/ 0 h 58"/>
                  <a:gd name="T86" fmla="*/ 29 w 59"/>
                  <a:gd name="T87" fmla="*/ 12 h 58"/>
                  <a:gd name="T88" fmla="*/ 16 w 59"/>
                  <a:gd name="T89" fmla="*/ 18 h 58"/>
                  <a:gd name="T90" fmla="*/ 18 w 59"/>
                  <a:gd name="T91" fmla="*/ 42 h 58"/>
                  <a:gd name="T92" fmla="*/ 24 w 59"/>
                  <a:gd name="T93" fmla="*/ 45 h 58"/>
                  <a:gd name="T94" fmla="*/ 29 w 59"/>
                  <a:gd name="T95" fmla="*/ 46 h 58"/>
                  <a:gd name="T96" fmla="*/ 29 w 59"/>
                  <a:gd name="T97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9" h="58">
                    <a:moveTo>
                      <a:pt x="52" y="41"/>
                    </a:moveTo>
                    <a:cubicBezTo>
                      <a:pt x="55" y="44"/>
                      <a:pt x="55" y="44"/>
                      <a:pt x="55" y="44"/>
                    </a:cubicBezTo>
                    <a:cubicBezTo>
                      <a:pt x="48" y="52"/>
                      <a:pt x="48" y="52"/>
                      <a:pt x="48" y="52"/>
                    </a:cubicBezTo>
                    <a:cubicBezTo>
                      <a:pt x="45" y="49"/>
                      <a:pt x="45" y="49"/>
                      <a:pt x="45" y="49"/>
                    </a:cubicBezTo>
                    <a:cubicBezTo>
                      <a:pt x="42" y="51"/>
                      <a:pt x="40" y="52"/>
                      <a:pt x="37" y="53"/>
                    </a:cubicBezTo>
                    <a:cubicBezTo>
                      <a:pt x="37" y="58"/>
                      <a:pt x="37" y="58"/>
                      <a:pt x="37" y="58"/>
                    </a:cubicBezTo>
                    <a:cubicBezTo>
                      <a:pt x="29" y="58"/>
                      <a:pt x="29" y="58"/>
                      <a:pt x="29" y="58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34" y="46"/>
                      <a:pt x="39" y="44"/>
                      <a:pt x="42" y="40"/>
                    </a:cubicBezTo>
                    <a:cubicBezTo>
                      <a:pt x="48" y="33"/>
                      <a:pt x="47" y="22"/>
                      <a:pt x="40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38" y="15"/>
                      <a:pt x="36" y="14"/>
                      <a:pt x="34" y="13"/>
                    </a:cubicBezTo>
                    <a:cubicBezTo>
                      <a:pt x="33" y="12"/>
                      <a:pt x="31" y="12"/>
                      <a:pt x="29" y="12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6" y="4"/>
                      <a:pt x="38" y="5"/>
                      <a:pt x="41" y="7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49" y="14"/>
                      <a:pt x="49" y="14"/>
                      <a:pt x="49" y="14"/>
                    </a:cubicBezTo>
                    <a:cubicBezTo>
                      <a:pt x="51" y="16"/>
                      <a:pt x="53" y="19"/>
                      <a:pt x="53" y="22"/>
                    </a:cubicBezTo>
                    <a:cubicBezTo>
                      <a:pt x="58" y="21"/>
                      <a:pt x="58" y="21"/>
                      <a:pt x="58" y="21"/>
                    </a:cubicBezTo>
                    <a:cubicBezTo>
                      <a:pt x="59" y="32"/>
                      <a:pt x="59" y="32"/>
                      <a:pt x="59" y="32"/>
                    </a:cubicBezTo>
                    <a:cubicBezTo>
                      <a:pt x="54" y="32"/>
                      <a:pt x="54" y="32"/>
                      <a:pt x="54" y="32"/>
                    </a:cubicBezTo>
                    <a:cubicBezTo>
                      <a:pt x="54" y="35"/>
                      <a:pt x="53" y="38"/>
                      <a:pt x="52" y="41"/>
                    </a:cubicBezTo>
                    <a:close/>
                    <a:moveTo>
                      <a:pt x="29" y="58"/>
                    </a:moveTo>
                    <a:cubicBezTo>
                      <a:pt x="26" y="58"/>
                      <a:pt x="26" y="58"/>
                      <a:pt x="26" y="58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3" y="54"/>
                      <a:pt x="20" y="53"/>
                      <a:pt x="18" y="51"/>
                    </a:cubicBezTo>
                    <a:cubicBezTo>
                      <a:pt x="15" y="55"/>
                      <a:pt x="15" y="55"/>
                      <a:pt x="15" y="55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8" y="42"/>
                      <a:pt x="6" y="40"/>
                      <a:pt x="5" y="37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5" y="23"/>
                      <a:pt x="6" y="20"/>
                      <a:pt x="7" y="17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6" y="7"/>
                      <a:pt x="19" y="6"/>
                      <a:pt x="22" y="5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4" y="12"/>
                      <a:pt x="20" y="14"/>
                      <a:pt x="16" y="18"/>
                    </a:cubicBezTo>
                    <a:cubicBezTo>
                      <a:pt x="10" y="25"/>
                      <a:pt x="11" y="36"/>
                      <a:pt x="18" y="42"/>
                    </a:cubicBezTo>
                    <a:cubicBezTo>
                      <a:pt x="20" y="44"/>
                      <a:pt x="22" y="45"/>
                      <a:pt x="24" y="45"/>
                    </a:cubicBezTo>
                    <a:cubicBezTo>
                      <a:pt x="26" y="46"/>
                      <a:pt x="28" y="46"/>
                      <a:pt x="29" y="46"/>
                    </a:cubicBezTo>
                    <a:lnTo>
                      <a:pt x="29" y="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4" name="Freeform: Shape 262">
                <a:extLst>
                  <a:ext uri="{FF2B5EF4-FFF2-40B4-BE49-F238E27FC236}">
                    <a16:creationId xmlns:a16="http://schemas.microsoft.com/office/drawing/2014/main" id="{3FAA784E-FB3E-DD7D-B340-1988FA78947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205347" y="2729517"/>
                <a:ext cx="13480" cy="22057"/>
              </a:xfrm>
              <a:custGeom>
                <a:avLst/>
                <a:gdLst>
                  <a:gd name="T0" fmla="*/ 0 w 3"/>
                  <a:gd name="T1" fmla="*/ 5 h 5"/>
                  <a:gd name="T2" fmla="*/ 3 w 3"/>
                  <a:gd name="T3" fmla="*/ 1 h 5"/>
                  <a:gd name="T4" fmla="*/ 0 w 3"/>
                  <a:gd name="T5" fmla="*/ 0 h 5"/>
                  <a:gd name="T6" fmla="*/ 0 w 3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5">
                    <a:moveTo>
                      <a:pt x="0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1" y="1"/>
                      <a:pt x="0" y="0"/>
                    </a:cubicBezTo>
                    <a:cubicBezTo>
                      <a:pt x="0" y="2"/>
                      <a:pt x="0" y="3"/>
                      <a:pt x="0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5" name="Freeform: Shape 263">
                <a:extLst>
                  <a:ext uri="{FF2B5EF4-FFF2-40B4-BE49-F238E27FC236}">
                    <a16:creationId xmlns:a16="http://schemas.microsoft.com/office/drawing/2014/main" id="{5AE218CA-50DC-53ED-2DC8-6EF2B1F57CA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200445" y="2671922"/>
                <a:ext cx="49017" cy="53918"/>
              </a:xfrm>
              <a:custGeom>
                <a:avLst/>
                <a:gdLst>
                  <a:gd name="T0" fmla="*/ 5 w 11"/>
                  <a:gd name="T1" fmla="*/ 12 h 12"/>
                  <a:gd name="T2" fmla="*/ 6 w 11"/>
                  <a:gd name="T3" fmla="*/ 12 h 12"/>
                  <a:gd name="T4" fmla="*/ 6 w 11"/>
                  <a:gd name="T5" fmla="*/ 12 h 12"/>
                  <a:gd name="T6" fmla="*/ 11 w 11"/>
                  <a:gd name="T7" fmla="*/ 6 h 12"/>
                  <a:gd name="T8" fmla="*/ 11 w 11"/>
                  <a:gd name="T9" fmla="*/ 6 h 12"/>
                  <a:gd name="T10" fmla="*/ 11 w 11"/>
                  <a:gd name="T11" fmla="*/ 5 h 12"/>
                  <a:gd name="T12" fmla="*/ 5 w 11"/>
                  <a:gd name="T13" fmla="*/ 0 h 12"/>
                  <a:gd name="T14" fmla="*/ 4 w 11"/>
                  <a:gd name="T15" fmla="*/ 0 h 12"/>
                  <a:gd name="T16" fmla="*/ 0 w 11"/>
                  <a:gd name="T17" fmla="*/ 3 h 12"/>
                  <a:gd name="T18" fmla="*/ 1 w 11"/>
                  <a:gd name="T19" fmla="*/ 9 h 12"/>
                  <a:gd name="T20" fmla="*/ 5 w 11"/>
                  <a:gd name="T2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" h="12">
                    <a:moveTo>
                      <a:pt x="5" y="12"/>
                    </a:moveTo>
                    <a:cubicBezTo>
                      <a:pt x="5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9" y="11"/>
                      <a:pt x="11" y="8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2"/>
                      <a:pt x="8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2" y="1"/>
                      <a:pt x="1" y="2"/>
                      <a:pt x="0" y="3"/>
                    </a:cubicBezTo>
                    <a:cubicBezTo>
                      <a:pt x="0" y="5"/>
                      <a:pt x="0" y="7"/>
                      <a:pt x="1" y="9"/>
                    </a:cubicBezTo>
                    <a:cubicBezTo>
                      <a:pt x="2" y="11"/>
                      <a:pt x="3" y="12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6" name="Freeform: Shape 264">
                <a:extLst>
                  <a:ext uri="{FF2B5EF4-FFF2-40B4-BE49-F238E27FC236}">
                    <a16:creationId xmlns:a16="http://schemas.microsoft.com/office/drawing/2014/main" id="{8D5684AC-B0DA-F08B-6A0F-EE838FEA215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293577" y="2712361"/>
                <a:ext cx="96808" cy="91906"/>
              </a:xfrm>
              <a:custGeom>
                <a:avLst/>
                <a:gdLst>
                  <a:gd name="T0" fmla="*/ 12 w 22"/>
                  <a:gd name="T1" fmla="*/ 21 h 21"/>
                  <a:gd name="T2" fmla="*/ 22 w 22"/>
                  <a:gd name="T3" fmla="*/ 21 h 21"/>
                  <a:gd name="T4" fmla="*/ 6 w 22"/>
                  <a:gd name="T5" fmla="*/ 0 h 21"/>
                  <a:gd name="T6" fmla="*/ 0 w 22"/>
                  <a:gd name="T7" fmla="*/ 5 h 21"/>
                  <a:gd name="T8" fmla="*/ 12 w 22"/>
                  <a:gd name="T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1">
                    <a:moveTo>
                      <a:pt x="12" y="21"/>
                    </a:moveTo>
                    <a:cubicBezTo>
                      <a:pt x="22" y="21"/>
                      <a:pt x="22" y="21"/>
                      <a:pt x="22" y="2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3"/>
                      <a:pt x="2" y="5"/>
                      <a:pt x="0" y="5"/>
                    </a:cubicBezTo>
                    <a:lnTo>
                      <a:pt x="12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7" name="Freeform: Shape 265">
                <a:extLst>
                  <a:ext uri="{FF2B5EF4-FFF2-40B4-BE49-F238E27FC236}">
                    <a16:creationId xmlns:a16="http://schemas.microsoft.com/office/drawing/2014/main" id="{09B4EAFC-528A-80C4-019A-7A92C9BF25A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258040" y="2671922"/>
                <a:ext cx="52693" cy="53918"/>
              </a:xfrm>
              <a:custGeom>
                <a:avLst/>
                <a:gdLst>
                  <a:gd name="T0" fmla="*/ 8 w 12"/>
                  <a:gd name="T1" fmla="*/ 0 h 12"/>
                  <a:gd name="T2" fmla="*/ 6 w 12"/>
                  <a:gd name="T3" fmla="*/ 0 h 12"/>
                  <a:gd name="T4" fmla="*/ 1 w 12"/>
                  <a:gd name="T5" fmla="*/ 5 h 12"/>
                  <a:gd name="T6" fmla="*/ 1 w 12"/>
                  <a:gd name="T7" fmla="*/ 6 h 12"/>
                  <a:gd name="T8" fmla="*/ 1 w 12"/>
                  <a:gd name="T9" fmla="*/ 6 h 12"/>
                  <a:gd name="T10" fmla="*/ 5 w 12"/>
                  <a:gd name="T11" fmla="*/ 12 h 12"/>
                  <a:gd name="T12" fmla="*/ 6 w 12"/>
                  <a:gd name="T13" fmla="*/ 12 h 12"/>
                  <a:gd name="T14" fmla="*/ 6 w 12"/>
                  <a:gd name="T15" fmla="*/ 12 h 12"/>
                  <a:gd name="T16" fmla="*/ 12 w 12"/>
                  <a:gd name="T17" fmla="*/ 7 h 12"/>
                  <a:gd name="T18" fmla="*/ 12 w 12"/>
                  <a:gd name="T19" fmla="*/ 7 h 12"/>
                  <a:gd name="T20" fmla="*/ 8 w 12"/>
                  <a:gd name="T2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12">
                    <a:moveTo>
                      <a:pt x="8" y="0"/>
                    </a:moveTo>
                    <a:cubicBezTo>
                      <a:pt x="7" y="0"/>
                      <a:pt x="7" y="0"/>
                      <a:pt x="6" y="0"/>
                    </a:cubicBezTo>
                    <a:cubicBezTo>
                      <a:pt x="4" y="0"/>
                      <a:pt x="1" y="2"/>
                      <a:pt x="1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8"/>
                      <a:pt x="2" y="11"/>
                      <a:pt x="5" y="12"/>
                    </a:cubicBezTo>
                    <a:cubicBezTo>
                      <a:pt x="5" y="12"/>
                      <a:pt x="5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9" y="12"/>
                      <a:pt x="11" y="10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4"/>
                      <a:pt x="11" y="1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8" name="Freeform: Shape 266">
                <a:extLst>
                  <a:ext uri="{FF2B5EF4-FFF2-40B4-BE49-F238E27FC236}">
                    <a16:creationId xmlns:a16="http://schemas.microsoft.com/office/drawing/2014/main" id="{CED25A59-E94B-3556-CFEA-7FB41538A61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213925" y="2814070"/>
                <a:ext cx="220574" cy="180136"/>
              </a:xfrm>
              <a:custGeom>
                <a:avLst/>
                <a:gdLst>
                  <a:gd name="T0" fmla="*/ 9 w 50"/>
                  <a:gd name="T1" fmla="*/ 41 h 41"/>
                  <a:gd name="T2" fmla="*/ 39 w 50"/>
                  <a:gd name="T3" fmla="*/ 41 h 41"/>
                  <a:gd name="T4" fmla="*/ 50 w 50"/>
                  <a:gd name="T5" fmla="*/ 0 h 41"/>
                  <a:gd name="T6" fmla="*/ 41 w 50"/>
                  <a:gd name="T7" fmla="*/ 0 h 41"/>
                  <a:gd name="T8" fmla="*/ 31 w 50"/>
                  <a:gd name="T9" fmla="*/ 0 h 41"/>
                  <a:gd name="T10" fmla="*/ 0 w 50"/>
                  <a:gd name="T11" fmla="*/ 0 h 41"/>
                  <a:gd name="T12" fmla="*/ 9 w 50"/>
                  <a:gd name="T13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41">
                    <a:moveTo>
                      <a:pt x="9" y="41"/>
                    </a:moveTo>
                    <a:cubicBezTo>
                      <a:pt x="39" y="41"/>
                      <a:pt x="39" y="41"/>
                      <a:pt x="39" y="41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14"/>
                      <a:pt x="5" y="28"/>
                      <a:pt x="9" y="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9" name="Freeform: Shape 267">
                <a:extLst>
                  <a:ext uri="{FF2B5EF4-FFF2-40B4-BE49-F238E27FC236}">
                    <a16:creationId xmlns:a16="http://schemas.microsoft.com/office/drawing/2014/main" id="{FCDA62FF-2141-F078-5576-236D48B1D22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35824" y="2010199"/>
                <a:ext cx="88230" cy="88230"/>
              </a:xfrm>
              <a:custGeom>
                <a:avLst/>
                <a:gdLst>
                  <a:gd name="T0" fmla="*/ 17 w 20"/>
                  <a:gd name="T1" fmla="*/ 0 h 20"/>
                  <a:gd name="T2" fmla="*/ 9 w 20"/>
                  <a:gd name="T3" fmla="*/ 0 h 20"/>
                  <a:gd name="T4" fmla="*/ 0 w 20"/>
                  <a:gd name="T5" fmla="*/ 9 h 20"/>
                  <a:gd name="T6" fmla="*/ 0 w 20"/>
                  <a:gd name="T7" fmla="*/ 20 h 20"/>
                  <a:gd name="T8" fmla="*/ 7 w 20"/>
                  <a:gd name="T9" fmla="*/ 20 h 20"/>
                  <a:gd name="T10" fmla="*/ 7 w 20"/>
                  <a:gd name="T11" fmla="*/ 9 h 20"/>
                  <a:gd name="T12" fmla="*/ 9 w 20"/>
                  <a:gd name="T13" fmla="*/ 7 h 20"/>
                  <a:gd name="T14" fmla="*/ 20 w 20"/>
                  <a:gd name="T15" fmla="*/ 7 h 20"/>
                  <a:gd name="T16" fmla="*/ 17 w 20"/>
                  <a:gd name="T1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20">
                    <a:moveTo>
                      <a:pt x="17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8"/>
                      <a:pt x="8" y="7"/>
                      <a:pt x="9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19" y="4"/>
                      <a:pt x="18" y="2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0" name="Freeform: Shape 268">
                <a:extLst>
                  <a:ext uri="{FF2B5EF4-FFF2-40B4-BE49-F238E27FC236}">
                    <a16:creationId xmlns:a16="http://schemas.microsoft.com/office/drawing/2014/main" id="{DA7B0BFC-B180-796B-215C-9F8A1FB8051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08865" y="2142544"/>
                <a:ext cx="198517" cy="149500"/>
              </a:xfrm>
              <a:custGeom>
                <a:avLst/>
                <a:gdLst>
                  <a:gd name="T0" fmla="*/ 35 w 45"/>
                  <a:gd name="T1" fmla="*/ 0 h 34"/>
                  <a:gd name="T2" fmla="*/ 29 w 45"/>
                  <a:gd name="T3" fmla="*/ 0 h 34"/>
                  <a:gd name="T4" fmla="*/ 29 w 45"/>
                  <a:gd name="T5" fmla="*/ 9 h 34"/>
                  <a:gd name="T6" fmla="*/ 34 w 45"/>
                  <a:gd name="T7" fmla="*/ 15 h 34"/>
                  <a:gd name="T8" fmla="*/ 31 w 45"/>
                  <a:gd name="T9" fmla="*/ 19 h 34"/>
                  <a:gd name="T10" fmla="*/ 31 w 45"/>
                  <a:gd name="T11" fmla="*/ 19 h 34"/>
                  <a:gd name="T12" fmla="*/ 31 w 45"/>
                  <a:gd name="T13" fmla="*/ 27 h 34"/>
                  <a:gd name="T14" fmla="*/ 29 w 45"/>
                  <a:gd name="T15" fmla="*/ 27 h 34"/>
                  <a:gd name="T16" fmla="*/ 29 w 45"/>
                  <a:gd name="T17" fmla="*/ 34 h 34"/>
                  <a:gd name="T18" fmla="*/ 45 w 45"/>
                  <a:gd name="T19" fmla="*/ 34 h 34"/>
                  <a:gd name="T20" fmla="*/ 35 w 45"/>
                  <a:gd name="T21" fmla="*/ 0 h 34"/>
                  <a:gd name="T22" fmla="*/ 29 w 45"/>
                  <a:gd name="T23" fmla="*/ 0 h 34"/>
                  <a:gd name="T24" fmla="*/ 0 w 45"/>
                  <a:gd name="T25" fmla="*/ 0 h 34"/>
                  <a:gd name="T26" fmla="*/ 0 w 45"/>
                  <a:gd name="T27" fmla="*/ 34 h 34"/>
                  <a:gd name="T28" fmla="*/ 29 w 45"/>
                  <a:gd name="T29" fmla="*/ 34 h 34"/>
                  <a:gd name="T30" fmla="*/ 29 w 45"/>
                  <a:gd name="T31" fmla="*/ 27 h 34"/>
                  <a:gd name="T32" fmla="*/ 27 w 45"/>
                  <a:gd name="T33" fmla="*/ 27 h 34"/>
                  <a:gd name="T34" fmla="*/ 27 w 45"/>
                  <a:gd name="T35" fmla="*/ 19 h 34"/>
                  <a:gd name="T36" fmla="*/ 24 w 45"/>
                  <a:gd name="T37" fmla="*/ 15 h 34"/>
                  <a:gd name="T38" fmla="*/ 29 w 45"/>
                  <a:gd name="T39" fmla="*/ 9 h 34"/>
                  <a:gd name="T40" fmla="*/ 29 w 45"/>
                  <a:gd name="T41" fmla="*/ 9 h 34"/>
                  <a:gd name="T42" fmla="*/ 29 w 45"/>
                  <a:gd name="T43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5" h="34">
                    <a:moveTo>
                      <a:pt x="35" y="0"/>
                    </a:moveTo>
                    <a:cubicBezTo>
                      <a:pt x="29" y="0"/>
                      <a:pt x="29" y="0"/>
                      <a:pt x="29" y="0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32" y="9"/>
                      <a:pt x="34" y="12"/>
                      <a:pt x="34" y="15"/>
                    </a:cubicBezTo>
                    <a:cubicBezTo>
                      <a:pt x="34" y="17"/>
                      <a:pt x="33" y="19"/>
                      <a:pt x="31" y="19"/>
                    </a:cubicBezTo>
                    <a:cubicBezTo>
                      <a:pt x="31" y="19"/>
                      <a:pt x="31" y="19"/>
                      <a:pt x="31" y="19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45" y="34"/>
                      <a:pt x="45" y="34"/>
                      <a:pt x="45" y="34"/>
                    </a:cubicBezTo>
                    <a:cubicBezTo>
                      <a:pt x="42" y="22"/>
                      <a:pt x="39" y="11"/>
                      <a:pt x="35" y="0"/>
                    </a:cubicBezTo>
                    <a:close/>
                    <a:moveTo>
                      <a:pt x="2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5" y="19"/>
                      <a:pt x="24" y="17"/>
                      <a:pt x="24" y="15"/>
                    </a:cubicBezTo>
                    <a:cubicBezTo>
                      <a:pt x="24" y="12"/>
                      <a:pt x="26" y="9"/>
                      <a:pt x="29" y="9"/>
                    </a:cubicBezTo>
                    <a:cubicBezTo>
                      <a:pt x="29" y="9"/>
                      <a:pt x="29" y="9"/>
                      <a:pt x="29" y="9"/>
                    </a:cubicBezTo>
                    <a:lnTo>
                      <a:pt x="2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1" name="Freeform: Shape 269">
                <a:extLst>
                  <a:ext uri="{FF2B5EF4-FFF2-40B4-BE49-F238E27FC236}">
                    <a16:creationId xmlns:a16="http://schemas.microsoft.com/office/drawing/2014/main" id="{C8D6EC96-ACF6-A4DB-4A13-E24B5F794CC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269005" y="1537190"/>
                <a:ext cx="155627" cy="66172"/>
              </a:xfrm>
              <a:custGeom>
                <a:avLst/>
                <a:gdLst>
                  <a:gd name="T0" fmla="*/ 0 w 127"/>
                  <a:gd name="T1" fmla="*/ 29 h 54"/>
                  <a:gd name="T2" fmla="*/ 51 w 127"/>
                  <a:gd name="T3" fmla="*/ 54 h 54"/>
                  <a:gd name="T4" fmla="*/ 127 w 127"/>
                  <a:gd name="T5" fmla="*/ 54 h 54"/>
                  <a:gd name="T6" fmla="*/ 15 w 127"/>
                  <a:gd name="T7" fmla="*/ 0 h 54"/>
                  <a:gd name="T8" fmla="*/ 0 w 127"/>
                  <a:gd name="T9" fmla="*/ 2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" h="54">
                    <a:moveTo>
                      <a:pt x="0" y="29"/>
                    </a:moveTo>
                    <a:lnTo>
                      <a:pt x="51" y="54"/>
                    </a:lnTo>
                    <a:lnTo>
                      <a:pt x="127" y="54"/>
                    </a:lnTo>
                    <a:lnTo>
                      <a:pt x="15" y="0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2" name="Freeform: Shape 270">
                <a:extLst>
                  <a:ext uri="{FF2B5EF4-FFF2-40B4-BE49-F238E27FC236}">
                    <a16:creationId xmlns:a16="http://schemas.microsoft.com/office/drawing/2014/main" id="{AA6BB5FA-8339-282E-680A-A184EDAF839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269005" y="1611940"/>
                <a:ext cx="376202" cy="189939"/>
              </a:xfrm>
              <a:custGeom>
                <a:avLst/>
                <a:gdLst>
                  <a:gd name="T0" fmla="*/ 123 w 307"/>
                  <a:gd name="T1" fmla="*/ 155 h 155"/>
                  <a:gd name="T2" fmla="*/ 245 w 307"/>
                  <a:gd name="T3" fmla="*/ 155 h 155"/>
                  <a:gd name="T4" fmla="*/ 245 w 307"/>
                  <a:gd name="T5" fmla="*/ 123 h 155"/>
                  <a:gd name="T6" fmla="*/ 307 w 307"/>
                  <a:gd name="T7" fmla="*/ 123 h 155"/>
                  <a:gd name="T8" fmla="*/ 307 w 307"/>
                  <a:gd name="T9" fmla="*/ 33 h 155"/>
                  <a:gd name="T10" fmla="*/ 245 w 307"/>
                  <a:gd name="T11" fmla="*/ 33 h 155"/>
                  <a:gd name="T12" fmla="*/ 245 w 307"/>
                  <a:gd name="T13" fmla="*/ 0 h 155"/>
                  <a:gd name="T14" fmla="*/ 145 w 307"/>
                  <a:gd name="T15" fmla="*/ 0 h 155"/>
                  <a:gd name="T16" fmla="*/ 123 w 307"/>
                  <a:gd name="T17" fmla="*/ 0 h 155"/>
                  <a:gd name="T18" fmla="*/ 123 w 307"/>
                  <a:gd name="T19" fmla="*/ 62 h 155"/>
                  <a:gd name="T20" fmla="*/ 184 w 307"/>
                  <a:gd name="T21" fmla="*/ 62 h 155"/>
                  <a:gd name="T22" fmla="*/ 184 w 307"/>
                  <a:gd name="T23" fmla="*/ 94 h 155"/>
                  <a:gd name="T24" fmla="*/ 123 w 307"/>
                  <a:gd name="T25" fmla="*/ 94 h 155"/>
                  <a:gd name="T26" fmla="*/ 123 w 307"/>
                  <a:gd name="T27" fmla="*/ 155 h 155"/>
                  <a:gd name="T28" fmla="*/ 0 w 307"/>
                  <a:gd name="T29" fmla="*/ 155 h 155"/>
                  <a:gd name="T30" fmla="*/ 123 w 307"/>
                  <a:gd name="T31" fmla="*/ 155 h 155"/>
                  <a:gd name="T32" fmla="*/ 123 w 307"/>
                  <a:gd name="T33" fmla="*/ 94 h 155"/>
                  <a:gd name="T34" fmla="*/ 62 w 307"/>
                  <a:gd name="T35" fmla="*/ 94 h 155"/>
                  <a:gd name="T36" fmla="*/ 62 w 307"/>
                  <a:gd name="T37" fmla="*/ 62 h 155"/>
                  <a:gd name="T38" fmla="*/ 62 w 307"/>
                  <a:gd name="T39" fmla="*/ 62 h 155"/>
                  <a:gd name="T40" fmla="*/ 123 w 307"/>
                  <a:gd name="T41" fmla="*/ 62 h 155"/>
                  <a:gd name="T42" fmla="*/ 123 w 307"/>
                  <a:gd name="T43" fmla="*/ 0 h 155"/>
                  <a:gd name="T44" fmla="*/ 65 w 307"/>
                  <a:gd name="T45" fmla="*/ 0 h 155"/>
                  <a:gd name="T46" fmla="*/ 0 w 307"/>
                  <a:gd name="T47" fmla="*/ 0 h 155"/>
                  <a:gd name="T48" fmla="*/ 0 w 307"/>
                  <a:gd name="T49" fmla="*/ 155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07" h="155">
                    <a:moveTo>
                      <a:pt x="123" y="155"/>
                    </a:moveTo>
                    <a:lnTo>
                      <a:pt x="245" y="155"/>
                    </a:lnTo>
                    <a:lnTo>
                      <a:pt x="245" y="123"/>
                    </a:lnTo>
                    <a:lnTo>
                      <a:pt x="307" y="123"/>
                    </a:lnTo>
                    <a:lnTo>
                      <a:pt x="307" y="33"/>
                    </a:lnTo>
                    <a:lnTo>
                      <a:pt x="245" y="33"/>
                    </a:lnTo>
                    <a:lnTo>
                      <a:pt x="245" y="0"/>
                    </a:lnTo>
                    <a:lnTo>
                      <a:pt x="145" y="0"/>
                    </a:lnTo>
                    <a:lnTo>
                      <a:pt x="123" y="0"/>
                    </a:lnTo>
                    <a:lnTo>
                      <a:pt x="123" y="62"/>
                    </a:lnTo>
                    <a:lnTo>
                      <a:pt x="184" y="62"/>
                    </a:lnTo>
                    <a:lnTo>
                      <a:pt x="184" y="94"/>
                    </a:lnTo>
                    <a:lnTo>
                      <a:pt x="123" y="94"/>
                    </a:lnTo>
                    <a:lnTo>
                      <a:pt x="123" y="155"/>
                    </a:lnTo>
                    <a:close/>
                    <a:moveTo>
                      <a:pt x="0" y="155"/>
                    </a:moveTo>
                    <a:lnTo>
                      <a:pt x="123" y="155"/>
                    </a:lnTo>
                    <a:lnTo>
                      <a:pt x="123" y="94"/>
                    </a:lnTo>
                    <a:lnTo>
                      <a:pt x="62" y="94"/>
                    </a:lnTo>
                    <a:lnTo>
                      <a:pt x="62" y="62"/>
                    </a:lnTo>
                    <a:lnTo>
                      <a:pt x="62" y="62"/>
                    </a:lnTo>
                    <a:lnTo>
                      <a:pt x="123" y="62"/>
                    </a:lnTo>
                    <a:lnTo>
                      <a:pt x="123" y="0"/>
                    </a:lnTo>
                    <a:lnTo>
                      <a:pt x="65" y="0"/>
                    </a:lnTo>
                    <a:lnTo>
                      <a:pt x="0" y="0"/>
                    </a:lnTo>
                    <a:lnTo>
                      <a:pt x="0" y="15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3" name="Freeform: Shape 271">
                <a:extLst>
                  <a:ext uri="{FF2B5EF4-FFF2-40B4-BE49-F238E27FC236}">
                    <a16:creationId xmlns:a16="http://schemas.microsoft.com/office/drawing/2014/main" id="{4E1309A6-1786-2D8F-1DBB-733B6BE54E5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637918" y="1788400"/>
                <a:ext cx="84553" cy="142148"/>
              </a:xfrm>
              <a:custGeom>
                <a:avLst/>
                <a:gdLst>
                  <a:gd name="T0" fmla="*/ 0 w 19"/>
                  <a:gd name="T1" fmla="*/ 22 h 32"/>
                  <a:gd name="T2" fmla="*/ 0 w 19"/>
                  <a:gd name="T3" fmla="*/ 27 h 32"/>
                  <a:gd name="T4" fmla="*/ 6 w 19"/>
                  <a:gd name="T5" fmla="*/ 32 h 32"/>
                  <a:gd name="T6" fmla="*/ 14 w 19"/>
                  <a:gd name="T7" fmla="*/ 32 h 32"/>
                  <a:gd name="T8" fmla="*/ 19 w 19"/>
                  <a:gd name="T9" fmla="*/ 27 h 32"/>
                  <a:gd name="T10" fmla="*/ 19 w 19"/>
                  <a:gd name="T11" fmla="*/ 22 h 32"/>
                  <a:gd name="T12" fmla="*/ 12 w 19"/>
                  <a:gd name="T13" fmla="*/ 22 h 32"/>
                  <a:gd name="T14" fmla="*/ 12 w 19"/>
                  <a:gd name="T15" fmla="*/ 18 h 32"/>
                  <a:gd name="T16" fmla="*/ 19 w 19"/>
                  <a:gd name="T17" fmla="*/ 18 h 32"/>
                  <a:gd name="T18" fmla="*/ 19 w 19"/>
                  <a:gd name="T19" fmla="*/ 12 h 32"/>
                  <a:gd name="T20" fmla="*/ 12 w 19"/>
                  <a:gd name="T21" fmla="*/ 12 h 32"/>
                  <a:gd name="T22" fmla="*/ 12 w 19"/>
                  <a:gd name="T23" fmla="*/ 8 h 32"/>
                  <a:gd name="T24" fmla="*/ 19 w 19"/>
                  <a:gd name="T25" fmla="*/ 8 h 32"/>
                  <a:gd name="T26" fmla="*/ 19 w 19"/>
                  <a:gd name="T27" fmla="*/ 6 h 32"/>
                  <a:gd name="T28" fmla="*/ 14 w 19"/>
                  <a:gd name="T29" fmla="*/ 0 h 32"/>
                  <a:gd name="T30" fmla="*/ 6 w 19"/>
                  <a:gd name="T31" fmla="*/ 0 h 32"/>
                  <a:gd name="T32" fmla="*/ 0 w 19"/>
                  <a:gd name="T33" fmla="*/ 6 h 32"/>
                  <a:gd name="T34" fmla="*/ 0 w 19"/>
                  <a:gd name="T35" fmla="*/ 8 h 32"/>
                  <a:gd name="T36" fmla="*/ 7 w 19"/>
                  <a:gd name="T37" fmla="*/ 8 h 32"/>
                  <a:gd name="T38" fmla="*/ 7 w 19"/>
                  <a:gd name="T39" fmla="*/ 12 h 32"/>
                  <a:gd name="T40" fmla="*/ 0 w 19"/>
                  <a:gd name="T41" fmla="*/ 12 h 32"/>
                  <a:gd name="T42" fmla="*/ 0 w 19"/>
                  <a:gd name="T43" fmla="*/ 18 h 32"/>
                  <a:gd name="T44" fmla="*/ 7 w 19"/>
                  <a:gd name="T45" fmla="*/ 18 h 32"/>
                  <a:gd name="T46" fmla="*/ 7 w 19"/>
                  <a:gd name="T47" fmla="*/ 22 h 32"/>
                  <a:gd name="T48" fmla="*/ 0 w 19"/>
                  <a:gd name="T49" fmla="*/ 2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9" h="32">
                    <a:moveTo>
                      <a:pt x="0" y="22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30"/>
                      <a:pt x="3" y="32"/>
                      <a:pt x="6" y="32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7" y="32"/>
                      <a:pt x="19" y="30"/>
                      <a:pt x="19" y="27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3"/>
                      <a:pt x="17" y="0"/>
                      <a:pt x="14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22"/>
                      <a:pt x="7" y="22"/>
                      <a:pt x="7" y="22"/>
                    </a:cubicBezTo>
                    <a:lnTo>
                      <a:pt x="0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4" name="Freeform: Shape 272">
                <a:extLst>
                  <a:ext uri="{FF2B5EF4-FFF2-40B4-BE49-F238E27FC236}">
                    <a16:creationId xmlns:a16="http://schemas.microsoft.com/office/drawing/2014/main" id="{50A7ADB4-BCD0-0CED-DBBA-91BDDB42A09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615860" y="1917068"/>
                <a:ext cx="132345" cy="83328"/>
              </a:xfrm>
              <a:custGeom>
                <a:avLst/>
                <a:gdLst>
                  <a:gd name="T0" fmla="*/ 0 w 30"/>
                  <a:gd name="T1" fmla="*/ 0 h 19"/>
                  <a:gd name="T2" fmla="*/ 10 w 30"/>
                  <a:gd name="T3" fmla="*/ 9 h 19"/>
                  <a:gd name="T4" fmla="*/ 13 w 30"/>
                  <a:gd name="T5" fmla="*/ 9 h 19"/>
                  <a:gd name="T6" fmla="*/ 13 w 30"/>
                  <a:gd name="T7" fmla="*/ 15 h 19"/>
                  <a:gd name="T8" fmla="*/ 9 w 30"/>
                  <a:gd name="T9" fmla="*/ 15 h 19"/>
                  <a:gd name="T10" fmla="*/ 9 w 30"/>
                  <a:gd name="T11" fmla="*/ 19 h 19"/>
                  <a:gd name="T12" fmla="*/ 21 w 30"/>
                  <a:gd name="T13" fmla="*/ 19 h 19"/>
                  <a:gd name="T14" fmla="*/ 21 w 30"/>
                  <a:gd name="T15" fmla="*/ 15 h 19"/>
                  <a:gd name="T16" fmla="*/ 17 w 30"/>
                  <a:gd name="T17" fmla="*/ 15 h 19"/>
                  <a:gd name="T18" fmla="*/ 17 w 30"/>
                  <a:gd name="T19" fmla="*/ 9 h 19"/>
                  <a:gd name="T20" fmla="*/ 20 w 30"/>
                  <a:gd name="T21" fmla="*/ 9 h 19"/>
                  <a:gd name="T22" fmla="*/ 30 w 30"/>
                  <a:gd name="T23" fmla="*/ 0 h 19"/>
                  <a:gd name="T24" fmla="*/ 26 w 30"/>
                  <a:gd name="T25" fmla="*/ 0 h 19"/>
                  <a:gd name="T26" fmla="*/ 20 w 30"/>
                  <a:gd name="T27" fmla="*/ 5 h 19"/>
                  <a:gd name="T28" fmla="*/ 10 w 30"/>
                  <a:gd name="T29" fmla="*/ 5 h 19"/>
                  <a:gd name="T30" fmla="*/ 4 w 30"/>
                  <a:gd name="T31" fmla="*/ 0 h 19"/>
                  <a:gd name="T32" fmla="*/ 0 w 30"/>
                  <a:gd name="T3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0" h="19">
                    <a:moveTo>
                      <a:pt x="0" y="0"/>
                    </a:moveTo>
                    <a:cubicBezTo>
                      <a:pt x="1" y="5"/>
                      <a:pt x="5" y="9"/>
                      <a:pt x="10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5" y="9"/>
                      <a:pt x="29" y="5"/>
                      <a:pt x="30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5" y="2"/>
                      <a:pt x="23" y="5"/>
                      <a:pt x="2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7" y="5"/>
                      <a:pt x="4" y="2"/>
                      <a:pt x="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5" name="Freeform: Shape 273">
                <a:extLst>
                  <a:ext uri="{FF2B5EF4-FFF2-40B4-BE49-F238E27FC236}">
                    <a16:creationId xmlns:a16="http://schemas.microsoft.com/office/drawing/2014/main" id="{F7AD4E71-7699-DCF8-1893-9FC408C0363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369426" y="2200138"/>
                <a:ext cx="269591" cy="136021"/>
              </a:xfrm>
              <a:custGeom>
                <a:avLst/>
                <a:gdLst>
                  <a:gd name="T0" fmla="*/ 53 w 61"/>
                  <a:gd name="T1" fmla="*/ 22 h 31"/>
                  <a:gd name="T2" fmla="*/ 61 w 61"/>
                  <a:gd name="T3" fmla="*/ 11 h 31"/>
                  <a:gd name="T4" fmla="*/ 53 w 61"/>
                  <a:gd name="T5" fmla="*/ 1 h 31"/>
                  <a:gd name="T6" fmla="*/ 53 w 61"/>
                  <a:gd name="T7" fmla="*/ 5 h 31"/>
                  <a:gd name="T8" fmla="*/ 57 w 61"/>
                  <a:gd name="T9" fmla="*/ 11 h 31"/>
                  <a:gd name="T10" fmla="*/ 53 w 61"/>
                  <a:gd name="T11" fmla="*/ 17 h 31"/>
                  <a:gd name="T12" fmla="*/ 53 w 61"/>
                  <a:gd name="T13" fmla="*/ 22 h 31"/>
                  <a:gd name="T14" fmla="*/ 26 w 61"/>
                  <a:gd name="T15" fmla="*/ 31 h 31"/>
                  <a:gd name="T16" fmla="*/ 46 w 61"/>
                  <a:gd name="T17" fmla="*/ 21 h 31"/>
                  <a:gd name="T18" fmla="*/ 51 w 61"/>
                  <a:gd name="T19" fmla="*/ 22 h 31"/>
                  <a:gd name="T20" fmla="*/ 53 w 61"/>
                  <a:gd name="T21" fmla="*/ 22 h 31"/>
                  <a:gd name="T22" fmla="*/ 53 w 61"/>
                  <a:gd name="T23" fmla="*/ 17 h 31"/>
                  <a:gd name="T24" fmla="*/ 51 w 61"/>
                  <a:gd name="T25" fmla="*/ 17 h 31"/>
                  <a:gd name="T26" fmla="*/ 49 w 61"/>
                  <a:gd name="T27" fmla="*/ 17 h 31"/>
                  <a:gd name="T28" fmla="*/ 52 w 61"/>
                  <a:gd name="T29" fmla="*/ 5 h 31"/>
                  <a:gd name="T30" fmla="*/ 52 w 61"/>
                  <a:gd name="T31" fmla="*/ 5 h 31"/>
                  <a:gd name="T32" fmla="*/ 52 w 61"/>
                  <a:gd name="T33" fmla="*/ 5 h 31"/>
                  <a:gd name="T34" fmla="*/ 53 w 61"/>
                  <a:gd name="T35" fmla="*/ 5 h 31"/>
                  <a:gd name="T36" fmla="*/ 53 w 61"/>
                  <a:gd name="T37" fmla="*/ 1 h 31"/>
                  <a:gd name="T38" fmla="*/ 51 w 61"/>
                  <a:gd name="T39" fmla="*/ 0 h 31"/>
                  <a:gd name="T40" fmla="*/ 51 w 61"/>
                  <a:gd name="T41" fmla="*/ 0 h 31"/>
                  <a:gd name="T42" fmla="*/ 1 w 61"/>
                  <a:gd name="T43" fmla="*/ 0 h 31"/>
                  <a:gd name="T44" fmla="*/ 0 w 61"/>
                  <a:gd name="T45" fmla="*/ 5 h 31"/>
                  <a:gd name="T46" fmla="*/ 26 w 61"/>
                  <a:gd name="T47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1" h="31">
                    <a:moveTo>
                      <a:pt x="53" y="22"/>
                    </a:moveTo>
                    <a:cubicBezTo>
                      <a:pt x="58" y="21"/>
                      <a:pt x="61" y="16"/>
                      <a:pt x="61" y="11"/>
                    </a:cubicBezTo>
                    <a:cubicBezTo>
                      <a:pt x="61" y="6"/>
                      <a:pt x="58" y="1"/>
                      <a:pt x="53" y="1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5" y="6"/>
                      <a:pt x="57" y="8"/>
                      <a:pt x="57" y="11"/>
                    </a:cubicBezTo>
                    <a:cubicBezTo>
                      <a:pt x="57" y="14"/>
                      <a:pt x="55" y="16"/>
                      <a:pt x="53" y="17"/>
                    </a:cubicBezTo>
                    <a:lnTo>
                      <a:pt x="53" y="22"/>
                    </a:lnTo>
                    <a:close/>
                    <a:moveTo>
                      <a:pt x="26" y="31"/>
                    </a:moveTo>
                    <a:cubicBezTo>
                      <a:pt x="34" y="31"/>
                      <a:pt x="41" y="27"/>
                      <a:pt x="46" y="21"/>
                    </a:cubicBezTo>
                    <a:cubicBezTo>
                      <a:pt x="47" y="22"/>
                      <a:pt x="49" y="22"/>
                      <a:pt x="51" y="22"/>
                    </a:cubicBezTo>
                    <a:cubicBezTo>
                      <a:pt x="51" y="22"/>
                      <a:pt x="52" y="22"/>
                      <a:pt x="53" y="22"/>
                    </a:cubicBezTo>
                    <a:cubicBezTo>
                      <a:pt x="53" y="17"/>
                      <a:pt x="53" y="17"/>
                      <a:pt x="53" y="17"/>
                    </a:cubicBezTo>
                    <a:cubicBezTo>
                      <a:pt x="52" y="17"/>
                      <a:pt x="51" y="17"/>
                      <a:pt x="51" y="17"/>
                    </a:cubicBezTo>
                    <a:cubicBezTo>
                      <a:pt x="50" y="17"/>
                      <a:pt x="49" y="17"/>
                      <a:pt x="49" y="17"/>
                    </a:cubicBezTo>
                    <a:cubicBezTo>
                      <a:pt x="51" y="13"/>
                      <a:pt x="52" y="9"/>
                      <a:pt x="52" y="5"/>
                    </a:cubicBezTo>
                    <a:cubicBezTo>
                      <a:pt x="52" y="5"/>
                      <a:pt x="52" y="5"/>
                      <a:pt x="52" y="5"/>
                    </a:cubicBezTo>
                    <a:cubicBezTo>
                      <a:pt x="52" y="5"/>
                      <a:pt x="52" y="5"/>
                      <a:pt x="52" y="5"/>
                    </a:cubicBezTo>
                    <a:cubicBezTo>
                      <a:pt x="52" y="5"/>
                      <a:pt x="52" y="5"/>
                      <a:pt x="53" y="5"/>
                    </a:cubicBezTo>
                    <a:cubicBezTo>
                      <a:pt x="53" y="1"/>
                      <a:pt x="53" y="1"/>
                      <a:pt x="53" y="1"/>
                    </a:cubicBezTo>
                    <a:cubicBezTo>
                      <a:pt x="52" y="0"/>
                      <a:pt x="52" y="0"/>
                      <a:pt x="51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3"/>
                      <a:pt x="0" y="5"/>
                    </a:cubicBezTo>
                    <a:cubicBezTo>
                      <a:pt x="0" y="19"/>
                      <a:pt x="12" y="31"/>
                      <a:pt x="26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6" name="Rectangle 274">
                <a:extLst>
                  <a:ext uri="{FF2B5EF4-FFF2-40B4-BE49-F238E27FC236}">
                    <a16:creationId xmlns:a16="http://schemas.microsoft.com/office/drawing/2014/main" id="{C718685A-0992-B94F-3F2D-A56AE4AC60B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369426" y="2345962"/>
                <a:ext cx="247533" cy="2205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7" name="Freeform: Shape 275">
                <a:extLst>
                  <a:ext uri="{FF2B5EF4-FFF2-40B4-BE49-F238E27FC236}">
                    <a16:creationId xmlns:a16="http://schemas.microsoft.com/office/drawing/2014/main" id="{16965C40-BE65-0FF6-0131-09D5BF27AA5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427020" y="2080048"/>
                <a:ext cx="44115" cy="115189"/>
              </a:xfrm>
              <a:custGeom>
                <a:avLst/>
                <a:gdLst>
                  <a:gd name="T0" fmla="*/ 3 w 10"/>
                  <a:gd name="T1" fmla="*/ 19 h 26"/>
                  <a:gd name="T2" fmla="*/ 5 w 10"/>
                  <a:gd name="T3" fmla="*/ 25 h 26"/>
                  <a:gd name="T4" fmla="*/ 9 w 10"/>
                  <a:gd name="T5" fmla="*/ 16 h 26"/>
                  <a:gd name="T6" fmla="*/ 7 w 10"/>
                  <a:gd name="T7" fmla="*/ 11 h 26"/>
                  <a:gd name="T8" fmla="*/ 6 w 10"/>
                  <a:gd name="T9" fmla="*/ 7 h 26"/>
                  <a:gd name="T10" fmla="*/ 4 w 10"/>
                  <a:gd name="T11" fmla="*/ 2 h 26"/>
                  <a:gd name="T12" fmla="*/ 1 w 10"/>
                  <a:gd name="T13" fmla="*/ 11 h 26"/>
                  <a:gd name="T14" fmla="*/ 3 w 10"/>
                  <a:gd name="T15" fmla="*/ 19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26">
                    <a:moveTo>
                      <a:pt x="3" y="19"/>
                    </a:moveTo>
                    <a:cubicBezTo>
                      <a:pt x="0" y="21"/>
                      <a:pt x="2" y="26"/>
                      <a:pt x="5" y="25"/>
                    </a:cubicBezTo>
                    <a:cubicBezTo>
                      <a:pt x="9" y="23"/>
                      <a:pt x="10" y="19"/>
                      <a:pt x="9" y="16"/>
                    </a:cubicBezTo>
                    <a:cubicBezTo>
                      <a:pt x="9" y="14"/>
                      <a:pt x="7" y="12"/>
                      <a:pt x="7" y="11"/>
                    </a:cubicBezTo>
                    <a:cubicBezTo>
                      <a:pt x="6" y="10"/>
                      <a:pt x="5" y="7"/>
                      <a:pt x="6" y="7"/>
                    </a:cubicBezTo>
                    <a:cubicBezTo>
                      <a:pt x="9" y="5"/>
                      <a:pt x="7" y="0"/>
                      <a:pt x="4" y="2"/>
                    </a:cubicBezTo>
                    <a:cubicBezTo>
                      <a:pt x="1" y="4"/>
                      <a:pt x="0" y="8"/>
                      <a:pt x="1" y="11"/>
                    </a:cubicBezTo>
                    <a:cubicBezTo>
                      <a:pt x="1" y="12"/>
                      <a:pt x="6" y="19"/>
                      <a:pt x="3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8" name="Freeform: Shape 276">
                <a:extLst>
                  <a:ext uri="{FF2B5EF4-FFF2-40B4-BE49-F238E27FC236}">
                    <a16:creationId xmlns:a16="http://schemas.microsoft.com/office/drawing/2014/main" id="{800FC43F-3075-578B-12B1-454FD202BA9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488291" y="2080048"/>
                <a:ext cx="44115" cy="115189"/>
              </a:xfrm>
              <a:custGeom>
                <a:avLst/>
                <a:gdLst>
                  <a:gd name="T0" fmla="*/ 4 w 10"/>
                  <a:gd name="T1" fmla="*/ 19 h 26"/>
                  <a:gd name="T2" fmla="*/ 5 w 10"/>
                  <a:gd name="T3" fmla="*/ 25 h 26"/>
                  <a:gd name="T4" fmla="*/ 9 w 10"/>
                  <a:gd name="T5" fmla="*/ 16 h 26"/>
                  <a:gd name="T6" fmla="*/ 7 w 10"/>
                  <a:gd name="T7" fmla="*/ 11 h 26"/>
                  <a:gd name="T8" fmla="*/ 7 w 10"/>
                  <a:gd name="T9" fmla="*/ 7 h 26"/>
                  <a:gd name="T10" fmla="*/ 4 w 10"/>
                  <a:gd name="T11" fmla="*/ 2 h 26"/>
                  <a:gd name="T12" fmla="*/ 1 w 10"/>
                  <a:gd name="T13" fmla="*/ 11 h 26"/>
                  <a:gd name="T14" fmla="*/ 4 w 10"/>
                  <a:gd name="T15" fmla="*/ 19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26">
                    <a:moveTo>
                      <a:pt x="4" y="19"/>
                    </a:moveTo>
                    <a:cubicBezTo>
                      <a:pt x="1" y="21"/>
                      <a:pt x="2" y="26"/>
                      <a:pt x="5" y="25"/>
                    </a:cubicBezTo>
                    <a:cubicBezTo>
                      <a:pt x="9" y="23"/>
                      <a:pt x="10" y="19"/>
                      <a:pt x="9" y="16"/>
                    </a:cubicBezTo>
                    <a:cubicBezTo>
                      <a:pt x="9" y="14"/>
                      <a:pt x="8" y="12"/>
                      <a:pt x="7" y="11"/>
                    </a:cubicBezTo>
                    <a:cubicBezTo>
                      <a:pt x="6" y="10"/>
                      <a:pt x="5" y="7"/>
                      <a:pt x="7" y="7"/>
                    </a:cubicBezTo>
                    <a:cubicBezTo>
                      <a:pt x="10" y="5"/>
                      <a:pt x="7" y="0"/>
                      <a:pt x="4" y="2"/>
                    </a:cubicBezTo>
                    <a:cubicBezTo>
                      <a:pt x="1" y="4"/>
                      <a:pt x="0" y="8"/>
                      <a:pt x="1" y="11"/>
                    </a:cubicBezTo>
                    <a:cubicBezTo>
                      <a:pt x="2" y="12"/>
                      <a:pt x="6" y="19"/>
                      <a:pt x="4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9" name="Freeform: Shape 277">
                <a:extLst>
                  <a:ext uri="{FF2B5EF4-FFF2-40B4-BE49-F238E27FC236}">
                    <a16:creationId xmlns:a16="http://schemas.microsoft.com/office/drawing/2014/main" id="{985B5F83-3AF1-2FB9-78B1-4D5AD72D8DE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794707" y="1638899"/>
                <a:ext cx="220574" cy="220574"/>
              </a:xfrm>
              <a:custGeom>
                <a:avLst/>
                <a:gdLst>
                  <a:gd name="T0" fmla="*/ 25 w 50"/>
                  <a:gd name="T1" fmla="*/ 47 h 50"/>
                  <a:gd name="T2" fmla="*/ 29 w 50"/>
                  <a:gd name="T3" fmla="*/ 46 h 50"/>
                  <a:gd name="T4" fmla="*/ 30 w 50"/>
                  <a:gd name="T5" fmla="*/ 50 h 50"/>
                  <a:gd name="T6" fmla="*/ 39 w 50"/>
                  <a:gd name="T7" fmla="*/ 46 h 50"/>
                  <a:gd name="T8" fmla="*/ 38 w 50"/>
                  <a:gd name="T9" fmla="*/ 43 h 50"/>
                  <a:gd name="T10" fmla="*/ 43 w 50"/>
                  <a:gd name="T11" fmla="*/ 37 h 50"/>
                  <a:gd name="T12" fmla="*/ 46 w 50"/>
                  <a:gd name="T13" fmla="*/ 39 h 50"/>
                  <a:gd name="T14" fmla="*/ 50 w 50"/>
                  <a:gd name="T15" fmla="*/ 30 h 50"/>
                  <a:gd name="T16" fmla="*/ 46 w 50"/>
                  <a:gd name="T17" fmla="*/ 29 h 50"/>
                  <a:gd name="T18" fmla="*/ 46 w 50"/>
                  <a:gd name="T19" fmla="*/ 21 h 50"/>
                  <a:gd name="T20" fmla="*/ 50 w 50"/>
                  <a:gd name="T21" fmla="*/ 20 h 50"/>
                  <a:gd name="T22" fmla="*/ 46 w 50"/>
                  <a:gd name="T23" fmla="*/ 11 h 50"/>
                  <a:gd name="T24" fmla="*/ 43 w 50"/>
                  <a:gd name="T25" fmla="*/ 12 h 50"/>
                  <a:gd name="T26" fmla="*/ 37 w 50"/>
                  <a:gd name="T27" fmla="*/ 7 h 50"/>
                  <a:gd name="T28" fmla="*/ 39 w 50"/>
                  <a:gd name="T29" fmla="*/ 4 h 50"/>
                  <a:gd name="T30" fmla="*/ 30 w 50"/>
                  <a:gd name="T31" fmla="*/ 0 h 50"/>
                  <a:gd name="T32" fmla="*/ 29 w 50"/>
                  <a:gd name="T33" fmla="*/ 4 h 50"/>
                  <a:gd name="T34" fmla="*/ 25 w 50"/>
                  <a:gd name="T35" fmla="*/ 3 h 50"/>
                  <a:gd name="T36" fmla="*/ 25 w 50"/>
                  <a:gd name="T37" fmla="*/ 10 h 50"/>
                  <a:gd name="T38" fmla="*/ 38 w 50"/>
                  <a:gd name="T39" fmla="*/ 19 h 50"/>
                  <a:gd name="T40" fmla="*/ 31 w 50"/>
                  <a:gd name="T41" fmla="*/ 38 h 50"/>
                  <a:gd name="T42" fmla="*/ 25 w 50"/>
                  <a:gd name="T43" fmla="*/ 40 h 50"/>
                  <a:gd name="T44" fmla="*/ 25 w 50"/>
                  <a:gd name="T45" fmla="*/ 40 h 50"/>
                  <a:gd name="T46" fmla="*/ 25 w 50"/>
                  <a:gd name="T47" fmla="*/ 47 h 50"/>
                  <a:gd name="T48" fmla="*/ 4 w 50"/>
                  <a:gd name="T49" fmla="*/ 29 h 50"/>
                  <a:gd name="T50" fmla="*/ 0 w 50"/>
                  <a:gd name="T51" fmla="*/ 31 h 50"/>
                  <a:gd name="T52" fmla="*/ 4 w 50"/>
                  <a:gd name="T53" fmla="*/ 39 h 50"/>
                  <a:gd name="T54" fmla="*/ 7 w 50"/>
                  <a:gd name="T55" fmla="*/ 38 h 50"/>
                  <a:gd name="T56" fmla="*/ 13 w 50"/>
                  <a:gd name="T57" fmla="*/ 43 h 50"/>
                  <a:gd name="T58" fmla="*/ 11 w 50"/>
                  <a:gd name="T59" fmla="*/ 46 h 50"/>
                  <a:gd name="T60" fmla="*/ 20 w 50"/>
                  <a:gd name="T61" fmla="*/ 50 h 50"/>
                  <a:gd name="T62" fmla="*/ 21 w 50"/>
                  <a:gd name="T63" fmla="*/ 46 h 50"/>
                  <a:gd name="T64" fmla="*/ 25 w 50"/>
                  <a:gd name="T65" fmla="*/ 47 h 50"/>
                  <a:gd name="T66" fmla="*/ 25 w 50"/>
                  <a:gd name="T67" fmla="*/ 40 h 50"/>
                  <a:gd name="T68" fmla="*/ 12 w 50"/>
                  <a:gd name="T69" fmla="*/ 31 h 50"/>
                  <a:gd name="T70" fmla="*/ 19 w 50"/>
                  <a:gd name="T71" fmla="*/ 12 h 50"/>
                  <a:gd name="T72" fmla="*/ 19 w 50"/>
                  <a:gd name="T73" fmla="*/ 12 h 50"/>
                  <a:gd name="T74" fmla="*/ 25 w 50"/>
                  <a:gd name="T75" fmla="*/ 10 h 50"/>
                  <a:gd name="T76" fmla="*/ 25 w 50"/>
                  <a:gd name="T77" fmla="*/ 10 h 50"/>
                  <a:gd name="T78" fmla="*/ 25 w 50"/>
                  <a:gd name="T79" fmla="*/ 3 h 50"/>
                  <a:gd name="T80" fmla="*/ 21 w 50"/>
                  <a:gd name="T81" fmla="*/ 4 h 50"/>
                  <a:gd name="T82" fmla="*/ 19 w 50"/>
                  <a:gd name="T83" fmla="*/ 0 h 50"/>
                  <a:gd name="T84" fmla="*/ 11 w 50"/>
                  <a:gd name="T85" fmla="*/ 4 h 50"/>
                  <a:gd name="T86" fmla="*/ 12 w 50"/>
                  <a:gd name="T87" fmla="*/ 7 h 50"/>
                  <a:gd name="T88" fmla="*/ 7 w 50"/>
                  <a:gd name="T89" fmla="*/ 13 h 50"/>
                  <a:gd name="T90" fmla="*/ 4 w 50"/>
                  <a:gd name="T91" fmla="*/ 11 h 50"/>
                  <a:gd name="T92" fmla="*/ 0 w 50"/>
                  <a:gd name="T93" fmla="*/ 20 h 50"/>
                  <a:gd name="T94" fmla="*/ 4 w 50"/>
                  <a:gd name="T95" fmla="*/ 21 h 50"/>
                  <a:gd name="T96" fmla="*/ 4 w 50"/>
                  <a:gd name="T97" fmla="*/ 2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0" h="50">
                    <a:moveTo>
                      <a:pt x="25" y="47"/>
                    </a:moveTo>
                    <a:cubicBezTo>
                      <a:pt x="26" y="47"/>
                      <a:pt x="28" y="47"/>
                      <a:pt x="29" y="46"/>
                    </a:cubicBezTo>
                    <a:cubicBezTo>
                      <a:pt x="30" y="50"/>
                      <a:pt x="30" y="50"/>
                      <a:pt x="30" y="50"/>
                    </a:cubicBezTo>
                    <a:cubicBezTo>
                      <a:pt x="39" y="46"/>
                      <a:pt x="39" y="46"/>
                      <a:pt x="39" y="46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40" y="41"/>
                      <a:pt x="41" y="39"/>
                      <a:pt x="43" y="37"/>
                    </a:cubicBezTo>
                    <a:cubicBezTo>
                      <a:pt x="46" y="39"/>
                      <a:pt x="46" y="39"/>
                      <a:pt x="46" y="39"/>
                    </a:cubicBezTo>
                    <a:cubicBezTo>
                      <a:pt x="50" y="30"/>
                      <a:pt x="50" y="30"/>
                      <a:pt x="50" y="30"/>
                    </a:cubicBezTo>
                    <a:cubicBezTo>
                      <a:pt x="46" y="29"/>
                      <a:pt x="46" y="29"/>
                      <a:pt x="46" y="29"/>
                    </a:cubicBezTo>
                    <a:cubicBezTo>
                      <a:pt x="47" y="26"/>
                      <a:pt x="47" y="24"/>
                      <a:pt x="46" y="21"/>
                    </a:cubicBezTo>
                    <a:cubicBezTo>
                      <a:pt x="50" y="20"/>
                      <a:pt x="50" y="20"/>
                      <a:pt x="50" y="20"/>
                    </a:cubicBezTo>
                    <a:cubicBezTo>
                      <a:pt x="46" y="11"/>
                      <a:pt x="46" y="11"/>
                      <a:pt x="46" y="11"/>
                    </a:cubicBezTo>
                    <a:cubicBezTo>
                      <a:pt x="43" y="12"/>
                      <a:pt x="43" y="12"/>
                      <a:pt x="43" y="12"/>
                    </a:cubicBezTo>
                    <a:cubicBezTo>
                      <a:pt x="41" y="10"/>
                      <a:pt x="39" y="9"/>
                      <a:pt x="37" y="7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7" y="3"/>
                      <a:pt x="26" y="3"/>
                      <a:pt x="25" y="3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31" y="10"/>
                      <a:pt x="36" y="14"/>
                      <a:pt x="38" y="19"/>
                    </a:cubicBezTo>
                    <a:cubicBezTo>
                      <a:pt x="42" y="27"/>
                      <a:pt x="38" y="35"/>
                      <a:pt x="31" y="38"/>
                    </a:cubicBezTo>
                    <a:cubicBezTo>
                      <a:pt x="29" y="39"/>
                      <a:pt x="27" y="40"/>
                      <a:pt x="25" y="40"/>
                    </a:cubicBezTo>
                    <a:cubicBezTo>
                      <a:pt x="25" y="40"/>
                      <a:pt x="25" y="40"/>
                      <a:pt x="25" y="40"/>
                    </a:cubicBezTo>
                    <a:lnTo>
                      <a:pt x="25" y="47"/>
                    </a:lnTo>
                    <a:close/>
                    <a:moveTo>
                      <a:pt x="4" y="29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9" y="40"/>
                      <a:pt x="11" y="42"/>
                      <a:pt x="13" y="43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20" y="50"/>
                      <a:pt x="20" y="50"/>
                      <a:pt x="20" y="50"/>
                    </a:cubicBezTo>
                    <a:cubicBezTo>
                      <a:pt x="21" y="46"/>
                      <a:pt x="21" y="46"/>
                      <a:pt x="21" y="46"/>
                    </a:cubicBezTo>
                    <a:cubicBezTo>
                      <a:pt x="23" y="47"/>
                      <a:pt x="24" y="47"/>
                      <a:pt x="25" y="47"/>
                    </a:cubicBezTo>
                    <a:cubicBezTo>
                      <a:pt x="25" y="40"/>
                      <a:pt x="25" y="40"/>
                      <a:pt x="25" y="40"/>
                    </a:cubicBezTo>
                    <a:cubicBezTo>
                      <a:pt x="19" y="40"/>
                      <a:pt x="14" y="36"/>
                      <a:pt x="12" y="31"/>
                    </a:cubicBezTo>
                    <a:cubicBezTo>
                      <a:pt x="8" y="23"/>
                      <a:pt x="12" y="15"/>
                      <a:pt x="19" y="12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21" y="11"/>
                      <a:pt x="23" y="10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4" y="3"/>
                      <a:pt x="22" y="3"/>
                      <a:pt x="21" y="4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0" y="9"/>
                      <a:pt x="8" y="11"/>
                      <a:pt x="7" y="13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3" y="24"/>
                      <a:pt x="3" y="27"/>
                      <a:pt x="4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40" name="Freeform: Shape 278">
                <a:extLst>
                  <a:ext uri="{FF2B5EF4-FFF2-40B4-BE49-F238E27FC236}">
                    <a16:creationId xmlns:a16="http://schemas.microsoft.com/office/drawing/2014/main" id="{8D862981-5FDD-4DCD-1237-F4FE8D70054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163620" y="3246641"/>
                <a:ext cx="225476" cy="229152"/>
              </a:xfrm>
              <a:custGeom>
                <a:avLst/>
                <a:gdLst>
                  <a:gd name="T0" fmla="*/ 38 w 51"/>
                  <a:gd name="T1" fmla="*/ 52 h 52"/>
                  <a:gd name="T2" fmla="*/ 35 w 51"/>
                  <a:gd name="T3" fmla="*/ 52 h 52"/>
                  <a:gd name="T4" fmla="*/ 34 w 51"/>
                  <a:gd name="T5" fmla="*/ 51 h 52"/>
                  <a:gd name="T6" fmla="*/ 30 w 51"/>
                  <a:gd name="T7" fmla="*/ 49 h 52"/>
                  <a:gd name="T8" fmla="*/ 12 w 51"/>
                  <a:gd name="T9" fmla="*/ 49 h 52"/>
                  <a:gd name="T10" fmla="*/ 8 w 51"/>
                  <a:gd name="T11" fmla="*/ 47 h 52"/>
                  <a:gd name="T12" fmla="*/ 1 w 51"/>
                  <a:gd name="T13" fmla="*/ 25 h 52"/>
                  <a:gd name="T14" fmla="*/ 4 w 51"/>
                  <a:gd name="T15" fmla="*/ 20 h 52"/>
                  <a:gd name="T16" fmla="*/ 20 w 51"/>
                  <a:gd name="T17" fmla="*/ 20 h 52"/>
                  <a:gd name="T18" fmla="*/ 19 w 51"/>
                  <a:gd name="T19" fmla="*/ 15 h 52"/>
                  <a:gd name="T20" fmla="*/ 16 w 51"/>
                  <a:gd name="T21" fmla="*/ 7 h 52"/>
                  <a:gd name="T22" fmla="*/ 18 w 51"/>
                  <a:gd name="T23" fmla="*/ 3 h 52"/>
                  <a:gd name="T24" fmla="*/ 24 w 51"/>
                  <a:gd name="T25" fmla="*/ 3 h 52"/>
                  <a:gd name="T26" fmla="*/ 28 w 51"/>
                  <a:gd name="T27" fmla="*/ 13 h 52"/>
                  <a:gd name="T28" fmla="*/ 38 w 51"/>
                  <a:gd name="T29" fmla="*/ 25 h 52"/>
                  <a:gd name="T30" fmla="*/ 40 w 51"/>
                  <a:gd name="T31" fmla="*/ 27 h 52"/>
                  <a:gd name="T32" fmla="*/ 50 w 51"/>
                  <a:gd name="T33" fmla="*/ 37 h 52"/>
                  <a:gd name="T34" fmla="*/ 50 w 51"/>
                  <a:gd name="T35" fmla="*/ 40 h 52"/>
                  <a:gd name="T36" fmla="*/ 38 w 51"/>
                  <a:gd name="T37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1" h="52">
                    <a:moveTo>
                      <a:pt x="38" y="52"/>
                    </a:moveTo>
                    <a:cubicBezTo>
                      <a:pt x="37" y="52"/>
                      <a:pt x="36" y="52"/>
                      <a:pt x="35" y="52"/>
                    </a:cubicBezTo>
                    <a:cubicBezTo>
                      <a:pt x="34" y="51"/>
                      <a:pt x="34" y="51"/>
                      <a:pt x="34" y="51"/>
                    </a:cubicBezTo>
                    <a:cubicBezTo>
                      <a:pt x="33" y="50"/>
                      <a:pt x="31" y="49"/>
                      <a:pt x="30" y="49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10" y="49"/>
                      <a:pt x="9" y="48"/>
                      <a:pt x="8" y="47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0" y="22"/>
                      <a:pt x="1" y="20"/>
                      <a:pt x="4" y="20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0" y="18"/>
                      <a:pt x="20" y="16"/>
                      <a:pt x="19" y="15"/>
                    </a:cubicBezTo>
                    <a:cubicBezTo>
                      <a:pt x="18" y="14"/>
                      <a:pt x="16" y="11"/>
                      <a:pt x="16" y="7"/>
                    </a:cubicBezTo>
                    <a:cubicBezTo>
                      <a:pt x="16" y="6"/>
                      <a:pt x="17" y="4"/>
                      <a:pt x="18" y="3"/>
                    </a:cubicBezTo>
                    <a:cubicBezTo>
                      <a:pt x="20" y="0"/>
                      <a:pt x="24" y="0"/>
                      <a:pt x="24" y="3"/>
                    </a:cubicBezTo>
                    <a:cubicBezTo>
                      <a:pt x="24" y="6"/>
                      <a:pt x="22" y="10"/>
                      <a:pt x="28" y="13"/>
                    </a:cubicBezTo>
                    <a:cubicBezTo>
                      <a:pt x="34" y="17"/>
                      <a:pt x="38" y="25"/>
                      <a:pt x="38" y="25"/>
                    </a:cubicBezTo>
                    <a:cubicBezTo>
                      <a:pt x="38" y="25"/>
                      <a:pt x="39" y="26"/>
                      <a:pt x="40" y="27"/>
                    </a:cubicBezTo>
                    <a:cubicBezTo>
                      <a:pt x="50" y="37"/>
                      <a:pt x="50" y="37"/>
                      <a:pt x="50" y="37"/>
                    </a:cubicBezTo>
                    <a:cubicBezTo>
                      <a:pt x="51" y="38"/>
                      <a:pt x="51" y="39"/>
                      <a:pt x="50" y="40"/>
                    </a:cubicBezTo>
                    <a:lnTo>
                      <a:pt x="38" y="5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41" name="Freeform: Shape 279">
                <a:extLst>
                  <a:ext uri="{FF2B5EF4-FFF2-40B4-BE49-F238E27FC236}">
                    <a16:creationId xmlns:a16="http://schemas.microsoft.com/office/drawing/2014/main" id="{A645338E-D77C-2D36-A814-67F1E94A146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335177" y="3428002"/>
                <a:ext cx="71074" cy="69849"/>
              </a:xfrm>
              <a:custGeom>
                <a:avLst/>
                <a:gdLst>
                  <a:gd name="T0" fmla="*/ 47 w 58"/>
                  <a:gd name="T1" fmla="*/ 0 h 57"/>
                  <a:gd name="T2" fmla="*/ 0 w 58"/>
                  <a:gd name="T3" fmla="*/ 46 h 57"/>
                  <a:gd name="T4" fmla="*/ 11 w 58"/>
                  <a:gd name="T5" fmla="*/ 57 h 57"/>
                  <a:gd name="T6" fmla="*/ 58 w 58"/>
                  <a:gd name="T7" fmla="*/ 10 h 57"/>
                  <a:gd name="T8" fmla="*/ 47 w 58"/>
                  <a:gd name="T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57">
                    <a:moveTo>
                      <a:pt x="47" y="0"/>
                    </a:moveTo>
                    <a:lnTo>
                      <a:pt x="0" y="46"/>
                    </a:lnTo>
                    <a:lnTo>
                      <a:pt x="11" y="57"/>
                    </a:lnTo>
                    <a:lnTo>
                      <a:pt x="58" y="10"/>
                    </a:lnTo>
                    <a:lnTo>
                      <a:pt x="4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42" name="Oval 280">
                <a:extLst>
                  <a:ext uri="{FF2B5EF4-FFF2-40B4-BE49-F238E27FC236}">
                    <a16:creationId xmlns:a16="http://schemas.microsoft.com/office/drawing/2014/main" id="{FF4F85EB-1B56-2677-ED16-78D91203595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6017669" y="2646188"/>
                <a:ext cx="35537" cy="3431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43" name="Freeform: Shape 281">
                <a:extLst>
                  <a:ext uri="{FF2B5EF4-FFF2-40B4-BE49-F238E27FC236}">
                    <a16:creationId xmlns:a16="http://schemas.microsoft.com/office/drawing/2014/main" id="{D2CB536B-ED53-D77D-E521-B9171A65ABC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634242" y="1364407"/>
                <a:ext cx="74750" cy="75976"/>
              </a:xfrm>
              <a:custGeom>
                <a:avLst/>
                <a:gdLst>
                  <a:gd name="T0" fmla="*/ 9 w 17"/>
                  <a:gd name="T1" fmla="*/ 17 h 17"/>
                  <a:gd name="T2" fmla="*/ 17 w 17"/>
                  <a:gd name="T3" fmla="*/ 9 h 17"/>
                  <a:gd name="T4" fmla="*/ 9 w 17"/>
                  <a:gd name="T5" fmla="*/ 0 h 17"/>
                  <a:gd name="T6" fmla="*/ 9 w 17"/>
                  <a:gd name="T7" fmla="*/ 3 h 17"/>
                  <a:gd name="T8" fmla="*/ 14 w 17"/>
                  <a:gd name="T9" fmla="*/ 9 h 17"/>
                  <a:gd name="T10" fmla="*/ 9 w 17"/>
                  <a:gd name="T11" fmla="*/ 14 h 17"/>
                  <a:gd name="T12" fmla="*/ 9 w 17"/>
                  <a:gd name="T13" fmla="*/ 17 h 17"/>
                  <a:gd name="T14" fmla="*/ 9 w 17"/>
                  <a:gd name="T15" fmla="*/ 0 h 17"/>
                  <a:gd name="T16" fmla="*/ 0 w 17"/>
                  <a:gd name="T17" fmla="*/ 9 h 17"/>
                  <a:gd name="T18" fmla="*/ 9 w 17"/>
                  <a:gd name="T19" fmla="*/ 17 h 17"/>
                  <a:gd name="T20" fmla="*/ 9 w 17"/>
                  <a:gd name="T21" fmla="*/ 17 h 17"/>
                  <a:gd name="T22" fmla="*/ 9 w 17"/>
                  <a:gd name="T23" fmla="*/ 14 h 17"/>
                  <a:gd name="T24" fmla="*/ 9 w 17"/>
                  <a:gd name="T25" fmla="*/ 14 h 17"/>
                  <a:gd name="T26" fmla="*/ 9 w 17"/>
                  <a:gd name="T27" fmla="*/ 14 h 17"/>
                  <a:gd name="T28" fmla="*/ 3 w 17"/>
                  <a:gd name="T29" fmla="*/ 9 h 17"/>
                  <a:gd name="T30" fmla="*/ 9 w 17"/>
                  <a:gd name="T31" fmla="*/ 3 h 17"/>
                  <a:gd name="T32" fmla="*/ 9 w 17"/>
                  <a:gd name="T33" fmla="*/ 3 h 17"/>
                  <a:gd name="T34" fmla="*/ 9 w 17"/>
                  <a:gd name="T3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" h="17">
                    <a:moveTo>
                      <a:pt x="9" y="17"/>
                    </a:moveTo>
                    <a:cubicBezTo>
                      <a:pt x="13" y="17"/>
                      <a:pt x="17" y="13"/>
                      <a:pt x="17" y="9"/>
                    </a:cubicBezTo>
                    <a:cubicBezTo>
                      <a:pt x="17" y="4"/>
                      <a:pt x="13" y="0"/>
                      <a:pt x="9" y="0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2" y="3"/>
                      <a:pt x="14" y="5"/>
                      <a:pt x="14" y="9"/>
                    </a:cubicBezTo>
                    <a:cubicBezTo>
                      <a:pt x="14" y="12"/>
                      <a:pt x="12" y="14"/>
                      <a:pt x="9" y="14"/>
                    </a:cubicBezTo>
                    <a:lnTo>
                      <a:pt x="9" y="17"/>
                    </a:lnTo>
                    <a:close/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5" y="14"/>
                      <a:pt x="3" y="12"/>
                      <a:pt x="3" y="9"/>
                    </a:cubicBezTo>
                    <a:cubicBezTo>
                      <a:pt x="3" y="5"/>
                      <a:pt x="5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0"/>
                      <a:pt x="9" y="0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44" name="Freeform: Shape 282">
                <a:extLst>
                  <a:ext uri="{FF2B5EF4-FFF2-40B4-BE49-F238E27FC236}">
                    <a16:creationId xmlns:a16="http://schemas.microsoft.com/office/drawing/2014/main" id="{9BE80C86-108E-04C6-44B8-D63BD100DD9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588901" y="3533387"/>
                <a:ext cx="18381" cy="44115"/>
              </a:xfrm>
              <a:custGeom>
                <a:avLst/>
                <a:gdLst>
                  <a:gd name="T0" fmla="*/ 1 w 4"/>
                  <a:gd name="T1" fmla="*/ 8 h 10"/>
                  <a:gd name="T2" fmla="*/ 4 w 4"/>
                  <a:gd name="T3" fmla="*/ 3 h 10"/>
                  <a:gd name="T4" fmla="*/ 1 w 4"/>
                  <a:gd name="T5" fmla="*/ 0 h 10"/>
                  <a:gd name="T6" fmla="*/ 1 w 4"/>
                  <a:gd name="T7" fmla="*/ 8 h 10"/>
                  <a:gd name="T8" fmla="*/ 1 w 4"/>
                  <a:gd name="T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0">
                    <a:moveTo>
                      <a:pt x="1" y="8"/>
                    </a:moveTo>
                    <a:cubicBezTo>
                      <a:pt x="2" y="6"/>
                      <a:pt x="3" y="5"/>
                      <a:pt x="4" y="3"/>
                    </a:cubicBezTo>
                    <a:cubicBezTo>
                      <a:pt x="3" y="2"/>
                      <a:pt x="2" y="1"/>
                      <a:pt x="1" y="0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10"/>
                      <a:pt x="0" y="10"/>
                      <a:pt x="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</p:grpSp>
        <p:grpSp>
          <p:nvGrpSpPr>
            <p:cNvPr id="16" name="Group 57">
              <a:extLst>
                <a:ext uri="{FF2B5EF4-FFF2-40B4-BE49-F238E27FC236}">
                  <a16:creationId xmlns:a16="http://schemas.microsoft.com/office/drawing/2014/main" id="{DDADF5A8-4765-84F9-8AA5-6DDE647875A3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230840" y="1044862"/>
              <a:ext cx="5334632" cy="5300318"/>
              <a:chOff x="2569358" y="623032"/>
              <a:chExt cx="4000972" cy="3975239"/>
            </a:xfrm>
            <a:grpFill/>
          </p:grpSpPr>
          <p:sp>
            <p:nvSpPr>
              <p:cNvPr id="92" name="Freeform: Shape 130">
                <a:extLst>
                  <a:ext uri="{FF2B5EF4-FFF2-40B4-BE49-F238E27FC236}">
                    <a16:creationId xmlns:a16="http://schemas.microsoft.com/office/drawing/2014/main" id="{971645E7-7205-1B07-A104-7EBF04265F3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6256624" y="2084949"/>
                <a:ext cx="225476" cy="145824"/>
              </a:xfrm>
              <a:custGeom>
                <a:avLst/>
                <a:gdLst>
                  <a:gd name="T0" fmla="*/ 0 w 51"/>
                  <a:gd name="T1" fmla="*/ 1 h 33"/>
                  <a:gd name="T2" fmla="*/ 17 w 51"/>
                  <a:gd name="T3" fmla="*/ 15 h 33"/>
                  <a:gd name="T4" fmla="*/ 22 w 51"/>
                  <a:gd name="T5" fmla="*/ 15 h 33"/>
                  <a:gd name="T6" fmla="*/ 22 w 51"/>
                  <a:gd name="T7" fmla="*/ 26 h 33"/>
                  <a:gd name="T8" fmla="*/ 16 w 51"/>
                  <a:gd name="T9" fmla="*/ 26 h 33"/>
                  <a:gd name="T10" fmla="*/ 16 w 51"/>
                  <a:gd name="T11" fmla="*/ 33 h 33"/>
                  <a:gd name="T12" fmla="*/ 36 w 51"/>
                  <a:gd name="T13" fmla="*/ 33 h 33"/>
                  <a:gd name="T14" fmla="*/ 36 w 51"/>
                  <a:gd name="T15" fmla="*/ 26 h 33"/>
                  <a:gd name="T16" fmla="*/ 29 w 51"/>
                  <a:gd name="T17" fmla="*/ 26 h 33"/>
                  <a:gd name="T18" fmla="*/ 29 w 51"/>
                  <a:gd name="T19" fmla="*/ 15 h 33"/>
                  <a:gd name="T20" fmla="*/ 35 w 51"/>
                  <a:gd name="T21" fmla="*/ 15 h 33"/>
                  <a:gd name="T22" fmla="*/ 51 w 51"/>
                  <a:gd name="T23" fmla="*/ 1 h 33"/>
                  <a:gd name="T24" fmla="*/ 45 w 51"/>
                  <a:gd name="T25" fmla="*/ 0 h 33"/>
                  <a:gd name="T26" fmla="*/ 35 w 51"/>
                  <a:gd name="T27" fmla="*/ 9 h 33"/>
                  <a:gd name="T28" fmla="*/ 17 w 51"/>
                  <a:gd name="T29" fmla="*/ 9 h 33"/>
                  <a:gd name="T30" fmla="*/ 7 w 51"/>
                  <a:gd name="T31" fmla="*/ 0 h 33"/>
                  <a:gd name="T32" fmla="*/ 0 w 51"/>
                  <a:gd name="T33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1" h="33">
                    <a:moveTo>
                      <a:pt x="0" y="1"/>
                    </a:moveTo>
                    <a:cubicBezTo>
                      <a:pt x="2" y="9"/>
                      <a:pt x="9" y="15"/>
                      <a:pt x="17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36" y="33"/>
                      <a:pt x="36" y="33"/>
                      <a:pt x="36" y="33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43" y="15"/>
                      <a:pt x="50" y="8"/>
                      <a:pt x="51" y="1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4" y="4"/>
                      <a:pt x="39" y="9"/>
                      <a:pt x="35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3" y="9"/>
                      <a:pt x="8" y="5"/>
                      <a:pt x="7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93" name="Freeform: Shape 131">
                <a:extLst>
                  <a:ext uri="{FF2B5EF4-FFF2-40B4-BE49-F238E27FC236}">
                    <a16:creationId xmlns:a16="http://schemas.microsoft.com/office/drawing/2014/main" id="{B9E370AD-14F2-BF3C-EFE0-80621F94B40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6151239" y="1925646"/>
                <a:ext cx="100484" cy="110287"/>
              </a:xfrm>
              <a:custGeom>
                <a:avLst/>
                <a:gdLst>
                  <a:gd name="T0" fmla="*/ 19 w 23"/>
                  <a:gd name="T1" fmla="*/ 17 h 25"/>
                  <a:gd name="T2" fmla="*/ 20 w 23"/>
                  <a:gd name="T3" fmla="*/ 16 h 25"/>
                  <a:gd name="T4" fmla="*/ 22 w 23"/>
                  <a:gd name="T5" fmla="*/ 16 h 25"/>
                  <a:gd name="T6" fmla="*/ 23 w 23"/>
                  <a:gd name="T7" fmla="*/ 13 h 25"/>
                  <a:gd name="T8" fmla="*/ 22 w 23"/>
                  <a:gd name="T9" fmla="*/ 7 h 25"/>
                  <a:gd name="T10" fmla="*/ 17 w 23"/>
                  <a:gd name="T11" fmla="*/ 12 h 25"/>
                  <a:gd name="T12" fmla="*/ 15 w 23"/>
                  <a:gd name="T13" fmla="*/ 14 h 25"/>
                  <a:gd name="T14" fmla="*/ 15 w 23"/>
                  <a:gd name="T15" fmla="*/ 12 h 25"/>
                  <a:gd name="T16" fmla="*/ 17 w 23"/>
                  <a:gd name="T17" fmla="*/ 8 h 25"/>
                  <a:gd name="T18" fmla="*/ 15 w 23"/>
                  <a:gd name="T19" fmla="*/ 5 h 25"/>
                  <a:gd name="T20" fmla="*/ 11 w 23"/>
                  <a:gd name="T21" fmla="*/ 0 h 25"/>
                  <a:gd name="T22" fmla="*/ 11 w 23"/>
                  <a:gd name="T23" fmla="*/ 0 h 25"/>
                  <a:gd name="T24" fmla="*/ 11 w 23"/>
                  <a:gd name="T25" fmla="*/ 0 h 25"/>
                  <a:gd name="T26" fmla="*/ 11 w 23"/>
                  <a:gd name="T27" fmla="*/ 0 h 25"/>
                  <a:gd name="T28" fmla="*/ 11 w 23"/>
                  <a:gd name="T29" fmla="*/ 0 h 25"/>
                  <a:gd name="T30" fmla="*/ 7 w 23"/>
                  <a:gd name="T31" fmla="*/ 5 h 25"/>
                  <a:gd name="T32" fmla="*/ 5 w 23"/>
                  <a:gd name="T33" fmla="*/ 8 h 25"/>
                  <a:gd name="T34" fmla="*/ 7 w 23"/>
                  <a:gd name="T35" fmla="*/ 12 h 25"/>
                  <a:gd name="T36" fmla="*/ 7 w 23"/>
                  <a:gd name="T37" fmla="*/ 14 h 25"/>
                  <a:gd name="T38" fmla="*/ 5 w 23"/>
                  <a:gd name="T39" fmla="*/ 12 h 25"/>
                  <a:gd name="T40" fmla="*/ 0 w 23"/>
                  <a:gd name="T41" fmla="*/ 7 h 25"/>
                  <a:gd name="T42" fmla="*/ 0 w 23"/>
                  <a:gd name="T43" fmla="*/ 13 h 25"/>
                  <a:gd name="T44" fmla="*/ 0 w 23"/>
                  <a:gd name="T45" fmla="*/ 16 h 25"/>
                  <a:gd name="T46" fmla="*/ 2 w 23"/>
                  <a:gd name="T47" fmla="*/ 16 h 25"/>
                  <a:gd name="T48" fmla="*/ 4 w 23"/>
                  <a:gd name="T49" fmla="*/ 17 h 25"/>
                  <a:gd name="T50" fmla="*/ 3 w 23"/>
                  <a:gd name="T51" fmla="*/ 18 h 25"/>
                  <a:gd name="T52" fmla="*/ 0 w 23"/>
                  <a:gd name="T53" fmla="*/ 17 h 25"/>
                  <a:gd name="T54" fmla="*/ 5 w 23"/>
                  <a:gd name="T55" fmla="*/ 24 h 25"/>
                  <a:gd name="T56" fmla="*/ 7 w 23"/>
                  <a:gd name="T57" fmla="*/ 24 h 25"/>
                  <a:gd name="T58" fmla="*/ 10 w 23"/>
                  <a:gd name="T59" fmla="*/ 22 h 25"/>
                  <a:gd name="T60" fmla="*/ 11 w 23"/>
                  <a:gd name="T61" fmla="*/ 22 h 25"/>
                  <a:gd name="T62" fmla="*/ 11 w 23"/>
                  <a:gd name="T63" fmla="*/ 21 h 25"/>
                  <a:gd name="T64" fmla="*/ 11 w 23"/>
                  <a:gd name="T65" fmla="*/ 11 h 25"/>
                  <a:gd name="T66" fmla="*/ 12 w 23"/>
                  <a:gd name="T67" fmla="*/ 21 h 25"/>
                  <a:gd name="T68" fmla="*/ 12 w 23"/>
                  <a:gd name="T69" fmla="*/ 22 h 25"/>
                  <a:gd name="T70" fmla="*/ 12 w 23"/>
                  <a:gd name="T71" fmla="*/ 22 h 25"/>
                  <a:gd name="T72" fmla="*/ 15 w 23"/>
                  <a:gd name="T73" fmla="*/ 24 h 25"/>
                  <a:gd name="T74" fmla="*/ 17 w 23"/>
                  <a:gd name="T75" fmla="*/ 24 h 25"/>
                  <a:gd name="T76" fmla="*/ 23 w 23"/>
                  <a:gd name="T77" fmla="*/ 17 h 25"/>
                  <a:gd name="T78" fmla="*/ 19 w 23"/>
                  <a:gd name="T79" fmla="*/ 18 h 25"/>
                  <a:gd name="T80" fmla="*/ 19 w 23"/>
                  <a:gd name="T81" fmla="*/ 17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3" h="25">
                    <a:moveTo>
                      <a:pt x="19" y="17"/>
                    </a:moveTo>
                    <a:cubicBezTo>
                      <a:pt x="19" y="17"/>
                      <a:pt x="20" y="17"/>
                      <a:pt x="20" y="16"/>
                    </a:cubicBezTo>
                    <a:cubicBezTo>
                      <a:pt x="21" y="16"/>
                      <a:pt x="22" y="16"/>
                      <a:pt x="22" y="16"/>
                    </a:cubicBezTo>
                    <a:cubicBezTo>
                      <a:pt x="23" y="15"/>
                      <a:pt x="23" y="14"/>
                      <a:pt x="23" y="13"/>
                    </a:cubicBezTo>
                    <a:cubicBezTo>
                      <a:pt x="22" y="11"/>
                      <a:pt x="22" y="9"/>
                      <a:pt x="22" y="7"/>
                    </a:cubicBezTo>
                    <a:cubicBezTo>
                      <a:pt x="20" y="9"/>
                      <a:pt x="17" y="9"/>
                      <a:pt x="17" y="12"/>
                    </a:cubicBezTo>
                    <a:cubicBezTo>
                      <a:pt x="17" y="12"/>
                      <a:pt x="16" y="14"/>
                      <a:pt x="15" y="14"/>
                    </a:cubicBezTo>
                    <a:cubicBezTo>
                      <a:pt x="14" y="13"/>
                      <a:pt x="15" y="12"/>
                      <a:pt x="15" y="12"/>
                    </a:cubicBezTo>
                    <a:cubicBezTo>
                      <a:pt x="16" y="11"/>
                      <a:pt x="17" y="10"/>
                      <a:pt x="17" y="8"/>
                    </a:cubicBezTo>
                    <a:cubicBezTo>
                      <a:pt x="17" y="7"/>
                      <a:pt x="16" y="6"/>
                      <a:pt x="15" y="5"/>
                    </a:cubicBezTo>
                    <a:cubicBezTo>
                      <a:pt x="14" y="3"/>
                      <a:pt x="12" y="2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0" y="2"/>
                      <a:pt x="8" y="3"/>
                      <a:pt x="7" y="5"/>
                    </a:cubicBezTo>
                    <a:cubicBezTo>
                      <a:pt x="6" y="6"/>
                      <a:pt x="5" y="7"/>
                      <a:pt x="5" y="8"/>
                    </a:cubicBezTo>
                    <a:cubicBezTo>
                      <a:pt x="5" y="10"/>
                      <a:pt x="6" y="11"/>
                      <a:pt x="7" y="12"/>
                    </a:cubicBezTo>
                    <a:cubicBezTo>
                      <a:pt x="7" y="12"/>
                      <a:pt x="8" y="13"/>
                      <a:pt x="7" y="14"/>
                    </a:cubicBezTo>
                    <a:cubicBezTo>
                      <a:pt x="6" y="14"/>
                      <a:pt x="6" y="12"/>
                      <a:pt x="5" y="12"/>
                    </a:cubicBezTo>
                    <a:cubicBezTo>
                      <a:pt x="5" y="9"/>
                      <a:pt x="2" y="9"/>
                      <a:pt x="0" y="7"/>
                    </a:cubicBezTo>
                    <a:cubicBezTo>
                      <a:pt x="0" y="9"/>
                      <a:pt x="0" y="11"/>
                      <a:pt x="0" y="13"/>
                    </a:cubicBezTo>
                    <a:cubicBezTo>
                      <a:pt x="0" y="14"/>
                      <a:pt x="0" y="15"/>
                      <a:pt x="0" y="16"/>
                    </a:cubicBezTo>
                    <a:cubicBezTo>
                      <a:pt x="1" y="16"/>
                      <a:pt x="1" y="16"/>
                      <a:pt x="2" y="16"/>
                    </a:cubicBezTo>
                    <a:cubicBezTo>
                      <a:pt x="2" y="17"/>
                      <a:pt x="3" y="17"/>
                      <a:pt x="4" y="17"/>
                    </a:cubicBezTo>
                    <a:cubicBezTo>
                      <a:pt x="4" y="18"/>
                      <a:pt x="4" y="18"/>
                      <a:pt x="3" y="18"/>
                    </a:cubicBezTo>
                    <a:cubicBezTo>
                      <a:pt x="2" y="18"/>
                      <a:pt x="1" y="17"/>
                      <a:pt x="0" y="17"/>
                    </a:cubicBezTo>
                    <a:cubicBezTo>
                      <a:pt x="0" y="20"/>
                      <a:pt x="2" y="23"/>
                      <a:pt x="5" y="24"/>
                    </a:cubicBezTo>
                    <a:cubicBezTo>
                      <a:pt x="6" y="25"/>
                      <a:pt x="6" y="25"/>
                      <a:pt x="7" y="24"/>
                    </a:cubicBezTo>
                    <a:cubicBezTo>
                      <a:pt x="8" y="23"/>
                      <a:pt x="9" y="23"/>
                      <a:pt x="10" y="22"/>
                    </a:cubicBezTo>
                    <a:cubicBezTo>
                      <a:pt x="10" y="22"/>
                      <a:pt x="10" y="23"/>
                      <a:pt x="11" y="22"/>
                    </a:cubicBezTo>
                    <a:cubicBezTo>
                      <a:pt x="11" y="22"/>
                      <a:pt x="11" y="21"/>
                      <a:pt x="11" y="21"/>
                    </a:cubicBezTo>
                    <a:cubicBezTo>
                      <a:pt x="11" y="17"/>
                      <a:pt x="11" y="15"/>
                      <a:pt x="11" y="11"/>
                    </a:cubicBezTo>
                    <a:cubicBezTo>
                      <a:pt x="11" y="15"/>
                      <a:pt x="12" y="17"/>
                      <a:pt x="12" y="21"/>
                    </a:cubicBezTo>
                    <a:cubicBezTo>
                      <a:pt x="12" y="21"/>
                      <a:pt x="12" y="22"/>
                      <a:pt x="12" y="22"/>
                    </a:cubicBezTo>
                    <a:cubicBezTo>
                      <a:pt x="12" y="23"/>
                      <a:pt x="12" y="22"/>
                      <a:pt x="12" y="22"/>
                    </a:cubicBezTo>
                    <a:cubicBezTo>
                      <a:pt x="13" y="23"/>
                      <a:pt x="14" y="23"/>
                      <a:pt x="15" y="24"/>
                    </a:cubicBezTo>
                    <a:cubicBezTo>
                      <a:pt x="16" y="25"/>
                      <a:pt x="16" y="25"/>
                      <a:pt x="17" y="24"/>
                    </a:cubicBezTo>
                    <a:cubicBezTo>
                      <a:pt x="20" y="23"/>
                      <a:pt x="22" y="20"/>
                      <a:pt x="23" y="17"/>
                    </a:cubicBezTo>
                    <a:cubicBezTo>
                      <a:pt x="21" y="17"/>
                      <a:pt x="20" y="18"/>
                      <a:pt x="19" y="18"/>
                    </a:cubicBezTo>
                    <a:cubicBezTo>
                      <a:pt x="18" y="18"/>
                      <a:pt x="18" y="18"/>
                      <a:pt x="19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grpSp>
            <p:nvGrpSpPr>
              <p:cNvPr id="94" name="Group 132">
                <a:extLst>
                  <a:ext uri="{FF2B5EF4-FFF2-40B4-BE49-F238E27FC236}">
                    <a16:creationId xmlns:a16="http://schemas.microsoft.com/office/drawing/2014/main" id="{456D8164-7D77-ED90-4D25-ECCB4483B65E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2569358" y="623032"/>
                <a:ext cx="4000972" cy="3975239"/>
                <a:chOff x="2569358" y="623032"/>
                <a:chExt cx="4000972" cy="3975239"/>
              </a:xfrm>
              <a:grpFill/>
            </p:grpSpPr>
            <p:sp>
              <p:nvSpPr>
                <p:cNvPr id="95" name="Freeform: Shape 133">
                  <a:extLst>
                    <a:ext uri="{FF2B5EF4-FFF2-40B4-BE49-F238E27FC236}">
                      <a16:creationId xmlns:a16="http://schemas.microsoft.com/office/drawing/2014/main" id="{3710519D-F6C7-40BE-F599-70ACA40FE01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256624" y="2680500"/>
                  <a:ext cx="300226" cy="301452"/>
                </a:xfrm>
                <a:custGeom>
                  <a:avLst/>
                  <a:gdLst>
                    <a:gd name="T0" fmla="*/ 67 w 68"/>
                    <a:gd name="T1" fmla="*/ 26 h 68"/>
                    <a:gd name="T2" fmla="*/ 53 w 68"/>
                    <a:gd name="T3" fmla="*/ 32 h 68"/>
                    <a:gd name="T4" fmla="*/ 48 w 68"/>
                    <a:gd name="T5" fmla="*/ 32 h 68"/>
                    <a:gd name="T6" fmla="*/ 45 w 68"/>
                    <a:gd name="T7" fmla="*/ 25 h 68"/>
                    <a:gd name="T8" fmla="*/ 49 w 68"/>
                    <a:gd name="T9" fmla="*/ 21 h 68"/>
                    <a:gd name="T10" fmla="*/ 63 w 68"/>
                    <a:gd name="T11" fmla="*/ 16 h 68"/>
                    <a:gd name="T12" fmla="*/ 56 w 68"/>
                    <a:gd name="T13" fmla="*/ 8 h 68"/>
                    <a:gd name="T14" fmla="*/ 48 w 68"/>
                    <a:gd name="T15" fmla="*/ 5 h 68"/>
                    <a:gd name="T16" fmla="*/ 46 w 68"/>
                    <a:gd name="T17" fmla="*/ 16 h 68"/>
                    <a:gd name="T18" fmla="*/ 40 w 68"/>
                    <a:gd name="T19" fmla="*/ 25 h 68"/>
                    <a:gd name="T20" fmla="*/ 40 w 68"/>
                    <a:gd name="T21" fmla="*/ 15 h 68"/>
                    <a:gd name="T22" fmla="*/ 36 w 68"/>
                    <a:gd name="T23" fmla="*/ 12 h 68"/>
                    <a:gd name="T24" fmla="*/ 36 w 68"/>
                    <a:gd name="T25" fmla="*/ 7 h 68"/>
                    <a:gd name="T26" fmla="*/ 32 w 68"/>
                    <a:gd name="T27" fmla="*/ 7 h 68"/>
                    <a:gd name="T28" fmla="*/ 32 w 68"/>
                    <a:gd name="T29" fmla="*/ 12 h 68"/>
                    <a:gd name="T30" fmla="*/ 27 w 68"/>
                    <a:gd name="T31" fmla="*/ 15 h 68"/>
                    <a:gd name="T32" fmla="*/ 28 w 68"/>
                    <a:gd name="T33" fmla="*/ 25 h 68"/>
                    <a:gd name="T34" fmla="*/ 21 w 68"/>
                    <a:gd name="T35" fmla="*/ 16 h 68"/>
                    <a:gd name="T36" fmla="*/ 20 w 68"/>
                    <a:gd name="T37" fmla="*/ 5 h 68"/>
                    <a:gd name="T38" fmla="*/ 11 w 68"/>
                    <a:gd name="T39" fmla="*/ 8 h 68"/>
                    <a:gd name="T40" fmla="*/ 5 w 68"/>
                    <a:gd name="T41" fmla="*/ 16 h 68"/>
                    <a:gd name="T42" fmla="*/ 19 w 68"/>
                    <a:gd name="T43" fmla="*/ 21 h 68"/>
                    <a:gd name="T44" fmla="*/ 22 w 68"/>
                    <a:gd name="T45" fmla="*/ 25 h 68"/>
                    <a:gd name="T46" fmla="*/ 20 w 68"/>
                    <a:gd name="T47" fmla="*/ 32 h 68"/>
                    <a:gd name="T48" fmla="*/ 14 w 68"/>
                    <a:gd name="T49" fmla="*/ 32 h 68"/>
                    <a:gd name="T50" fmla="*/ 1 w 68"/>
                    <a:gd name="T51" fmla="*/ 26 h 68"/>
                    <a:gd name="T52" fmla="*/ 0 w 68"/>
                    <a:gd name="T53" fmla="*/ 36 h 68"/>
                    <a:gd name="T54" fmla="*/ 3 w 68"/>
                    <a:gd name="T55" fmla="*/ 44 h 68"/>
                    <a:gd name="T56" fmla="*/ 12 w 68"/>
                    <a:gd name="T57" fmla="*/ 38 h 68"/>
                    <a:gd name="T58" fmla="*/ 23 w 68"/>
                    <a:gd name="T59" fmla="*/ 36 h 68"/>
                    <a:gd name="T60" fmla="*/ 16 w 68"/>
                    <a:gd name="T61" fmla="*/ 42 h 68"/>
                    <a:gd name="T62" fmla="*/ 17 w 68"/>
                    <a:gd name="T63" fmla="*/ 48 h 68"/>
                    <a:gd name="T64" fmla="*/ 13 w 68"/>
                    <a:gd name="T65" fmla="*/ 52 h 68"/>
                    <a:gd name="T66" fmla="*/ 16 w 68"/>
                    <a:gd name="T67" fmla="*/ 54 h 68"/>
                    <a:gd name="T68" fmla="*/ 20 w 68"/>
                    <a:gd name="T69" fmla="*/ 50 h 68"/>
                    <a:gd name="T70" fmla="*/ 25 w 68"/>
                    <a:gd name="T71" fmla="*/ 52 h 68"/>
                    <a:gd name="T72" fmla="*/ 32 w 68"/>
                    <a:gd name="T73" fmla="*/ 44 h 68"/>
                    <a:gd name="T74" fmla="*/ 30 w 68"/>
                    <a:gd name="T75" fmla="*/ 55 h 68"/>
                    <a:gd name="T76" fmla="*/ 23 w 68"/>
                    <a:gd name="T77" fmla="*/ 64 h 68"/>
                    <a:gd name="T78" fmla="*/ 32 w 68"/>
                    <a:gd name="T79" fmla="*/ 68 h 68"/>
                    <a:gd name="T80" fmla="*/ 42 w 68"/>
                    <a:gd name="T81" fmla="*/ 67 h 68"/>
                    <a:gd name="T82" fmla="*/ 36 w 68"/>
                    <a:gd name="T83" fmla="*/ 53 h 68"/>
                    <a:gd name="T84" fmla="*/ 36 w 68"/>
                    <a:gd name="T85" fmla="*/ 48 h 68"/>
                    <a:gd name="T86" fmla="*/ 42 w 68"/>
                    <a:gd name="T87" fmla="*/ 45 h 68"/>
                    <a:gd name="T88" fmla="*/ 46 w 68"/>
                    <a:gd name="T89" fmla="*/ 49 h 68"/>
                    <a:gd name="T90" fmla="*/ 52 w 68"/>
                    <a:gd name="T91" fmla="*/ 63 h 68"/>
                    <a:gd name="T92" fmla="*/ 59 w 68"/>
                    <a:gd name="T93" fmla="*/ 56 h 68"/>
                    <a:gd name="T94" fmla="*/ 63 w 68"/>
                    <a:gd name="T95" fmla="*/ 48 h 68"/>
                    <a:gd name="T96" fmla="*/ 52 w 68"/>
                    <a:gd name="T97" fmla="*/ 46 h 68"/>
                    <a:gd name="T98" fmla="*/ 42 w 68"/>
                    <a:gd name="T99" fmla="*/ 40 h 68"/>
                    <a:gd name="T100" fmla="*/ 53 w 68"/>
                    <a:gd name="T101" fmla="*/ 40 h 68"/>
                    <a:gd name="T102" fmla="*/ 55 w 68"/>
                    <a:gd name="T103" fmla="*/ 36 h 68"/>
                    <a:gd name="T104" fmla="*/ 61 w 68"/>
                    <a:gd name="T105" fmla="*/ 36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68" h="68">
                      <a:moveTo>
                        <a:pt x="68" y="32"/>
                      </a:moveTo>
                      <a:cubicBezTo>
                        <a:pt x="61" y="32"/>
                        <a:pt x="61" y="32"/>
                        <a:pt x="61" y="32"/>
                      </a:cubicBezTo>
                      <a:cubicBezTo>
                        <a:pt x="67" y="26"/>
                        <a:pt x="67" y="26"/>
                        <a:pt x="67" y="26"/>
                      </a:cubicBezTo>
                      <a:cubicBezTo>
                        <a:pt x="64" y="23"/>
                        <a:pt x="64" y="23"/>
                        <a:pt x="64" y="23"/>
                      </a:cubicBezTo>
                      <a:cubicBezTo>
                        <a:pt x="55" y="32"/>
                        <a:pt x="55" y="32"/>
                        <a:pt x="55" y="32"/>
                      </a:cubicBezTo>
                      <a:cubicBezTo>
                        <a:pt x="53" y="32"/>
                        <a:pt x="53" y="32"/>
                        <a:pt x="53" y="32"/>
                      </a:cubicBezTo>
                      <a:cubicBezTo>
                        <a:pt x="55" y="30"/>
                        <a:pt x="55" y="30"/>
                        <a:pt x="55" y="30"/>
                      </a:cubicBezTo>
                      <a:cubicBezTo>
                        <a:pt x="53" y="27"/>
                        <a:pt x="53" y="27"/>
                        <a:pt x="53" y="27"/>
                      </a:cubicBezTo>
                      <a:cubicBezTo>
                        <a:pt x="48" y="32"/>
                        <a:pt x="48" y="32"/>
                        <a:pt x="48" y="32"/>
                      </a:cubicBezTo>
                      <a:cubicBezTo>
                        <a:pt x="44" y="32"/>
                        <a:pt x="44" y="32"/>
                        <a:pt x="44" y="32"/>
                      </a:cubicBezTo>
                      <a:cubicBezTo>
                        <a:pt x="44" y="30"/>
                        <a:pt x="43" y="29"/>
                        <a:pt x="42" y="28"/>
                      </a:cubicBezTo>
                      <a:cubicBezTo>
                        <a:pt x="45" y="25"/>
                        <a:pt x="45" y="25"/>
                        <a:pt x="45" y="25"/>
                      </a:cubicBezTo>
                      <a:cubicBezTo>
                        <a:pt x="52" y="25"/>
                        <a:pt x="52" y="25"/>
                        <a:pt x="52" y="25"/>
                      </a:cubicBezTo>
                      <a:cubicBezTo>
                        <a:pt x="52" y="21"/>
                        <a:pt x="52" y="21"/>
                        <a:pt x="52" y="21"/>
                      </a:cubicBezTo>
                      <a:cubicBezTo>
                        <a:pt x="49" y="21"/>
                        <a:pt x="49" y="21"/>
                        <a:pt x="49" y="21"/>
                      </a:cubicBezTo>
                      <a:cubicBezTo>
                        <a:pt x="50" y="20"/>
                        <a:pt x="50" y="20"/>
                        <a:pt x="50" y="20"/>
                      </a:cubicBezTo>
                      <a:cubicBezTo>
                        <a:pt x="63" y="20"/>
                        <a:pt x="63" y="20"/>
                        <a:pt x="63" y="20"/>
                      </a:cubicBezTo>
                      <a:cubicBezTo>
                        <a:pt x="63" y="16"/>
                        <a:pt x="63" y="16"/>
                        <a:pt x="63" y="16"/>
                      </a:cubicBezTo>
                      <a:cubicBezTo>
                        <a:pt x="54" y="16"/>
                        <a:pt x="54" y="16"/>
                        <a:pt x="54" y="16"/>
                      </a:cubicBezTo>
                      <a:cubicBezTo>
                        <a:pt x="59" y="11"/>
                        <a:pt x="59" y="11"/>
                        <a:pt x="59" y="11"/>
                      </a:cubicBezTo>
                      <a:cubicBezTo>
                        <a:pt x="56" y="8"/>
                        <a:pt x="56" y="8"/>
                        <a:pt x="56" y="8"/>
                      </a:cubicBezTo>
                      <a:cubicBezTo>
                        <a:pt x="52" y="13"/>
                        <a:pt x="52" y="13"/>
                        <a:pt x="52" y="13"/>
                      </a:cubicBezTo>
                      <a:cubicBezTo>
                        <a:pt x="52" y="5"/>
                        <a:pt x="52" y="5"/>
                        <a:pt x="52" y="5"/>
                      </a:cubicBezTo>
                      <a:cubicBezTo>
                        <a:pt x="48" y="5"/>
                        <a:pt x="48" y="5"/>
                        <a:pt x="48" y="5"/>
                      </a:cubicBezTo>
                      <a:cubicBezTo>
                        <a:pt x="48" y="17"/>
                        <a:pt x="48" y="17"/>
                        <a:pt x="48" y="17"/>
                      </a:cubicBezTo>
                      <a:cubicBezTo>
                        <a:pt x="46" y="19"/>
                        <a:pt x="46" y="19"/>
                        <a:pt x="46" y="19"/>
                      </a:cubicBezTo>
                      <a:cubicBezTo>
                        <a:pt x="46" y="16"/>
                        <a:pt x="46" y="16"/>
                        <a:pt x="46" y="16"/>
                      </a:cubicBezTo>
                      <a:cubicBezTo>
                        <a:pt x="42" y="16"/>
                        <a:pt x="42" y="16"/>
                        <a:pt x="42" y="16"/>
                      </a:cubicBezTo>
                      <a:cubicBezTo>
                        <a:pt x="42" y="22"/>
                        <a:pt x="42" y="22"/>
                        <a:pt x="42" y="22"/>
                      </a:cubicBezTo>
                      <a:cubicBezTo>
                        <a:pt x="40" y="25"/>
                        <a:pt x="40" y="25"/>
                        <a:pt x="40" y="25"/>
                      </a:cubicBezTo>
                      <a:cubicBezTo>
                        <a:pt x="38" y="24"/>
                        <a:pt x="37" y="24"/>
                        <a:pt x="36" y="23"/>
                      </a:cubicBezTo>
                      <a:cubicBezTo>
                        <a:pt x="36" y="20"/>
                        <a:pt x="36" y="20"/>
                        <a:pt x="36" y="20"/>
                      </a:cubicBezTo>
                      <a:cubicBezTo>
                        <a:pt x="40" y="15"/>
                        <a:pt x="40" y="15"/>
                        <a:pt x="40" y="15"/>
                      </a:cubicBezTo>
                      <a:cubicBezTo>
                        <a:pt x="38" y="12"/>
                        <a:pt x="38" y="12"/>
                        <a:pt x="38" y="12"/>
                      </a:cubicBezTo>
                      <a:cubicBezTo>
                        <a:pt x="36" y="14"/>
                        <a:pt x="36" y="14"/>
                        <a:pt x="36" y="14"/>
                      </a:cubicBezTo>
                      <a:cubicBezTo>
                        <a:pt x="36" y="12"/>
                        <a:pt x="36" y="12"/>
                        <a:pt x="36" y="12"/>
                      </a:cubicBezTo>
                      <a:cubicBezTo>
                        <a:pt x="44" y="3"/>
                        <a:pt x="44" y="3"/>
                        <a:pt x="44" y="3"/>
                      </a:cubicBezTo>
                      <a:cubicBezTo>
                        <a:pt x="42" y="1"/>
                        <a:pt x="42" y="1"/>
                        <a:pt x="42" y="1"/>
                      </a:cubicBezTo>
                      <a:cubicBezTo>
                        <a:pt x="36" y="7"/>
                        <a:pt x="36" y="7"/>
                        <a:pt x="36" y="7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32" y="7"/>
                        <a:pt x="32" y="7"/>
                        <a:pt x="32" y="7"/>
                      </a:cubicBezTo>
                      <a:cubicBezTo>
                        <a:pt x="26" y="1"/>
                        <a:pt x="26" y="1"/>
                        <a:pt x="26" y="1"/>
                      </a:cubicBez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32" y="12"/>
                        <a:pt x="32" y="12"/>
                        <a:pt x="32" y="12"/>
                      </a:cubicBezTo>
                      <a:cubicBezTo>
                        <a:pt x="32" y="14"/>
                        <a:pt x="32" y="14"/>
                        <a:pt x="32" y="14"/>
                      </a:cubicBezTo>
                      <a:cubicBezTo>
                        <a:pt x="30" y="12"/>
                        <a:pt x="30" y="12"/>
                        <a:pt x="30" y="12"/>
                      </a:cubicBezTo>
                      <a:cubicBezTo>
                        <a:pt x="27" y="15"/>
                        <a:pt x="27" y="15"/>
                        <a:pt x="27" y="15"/>
                      </a:cubicBezTo>
                      <a:cubicBezTo>
                        <a:pt x="32" y="20"/>
                        <a:pt x="32" y="20"/>
                        <a:pt x="32" y="20"/>
                      </a:cubicBezTo>
                      <a:cubicBezTo>
                        <a:pt x="32" y="23"/>
                        <a:pt x="32" y="23"/>
                        <a:pt x="32" y="23"/>
                      </a:cubicBezTo>
                      <a:cubicBezTo>
                        <a:pt x="30" y="24"/>
                        <a:pt x="29" y="24"/>
                        <a:pt x="28" y="25"/>
                      </a:cubicBezTo>
                      <a:cubicBezTo>
                        <a:pt x="25" y="22"/>
                        <a:pt x="25" y="22"/>
                        <a:pt x="25" y="22"/>
                      </a:cubicBezTo>
                      <a:cubicBezTo>
                        <a:pt x="25" y="16"/>
                        <a:pt x="25" y="16"/>
                        <a:pt x="25" y="16"/>
                      </a:cubicBezTo>
                      <a:cubicBezTo>
                        <a:pt x="21" y="16"/>
                        <a:pt x="21" y="16"/>
                        <a:pt x="21" y="16"/>
                      </a:cubicBezTo>
                      <a:cubicBezTo>
                        <a:pt x="21" y="19"/>
                        <a:pt x="21" y="19"/>
                        <a:pt x="21" y="19"/>
                      </a:cubicBezTo>
                      <a:cubicBezTo>
                        <a:pt x="20" y="17"/>
                        <a:pt x="20" y="17"/>
                        <a:pt x="20" y="17"/>
                      </a:cubicBezTo>
                      <a:cubicBezTo>
                        <a:pt x="20" y="5"/>
                        <a:pt x="20" y="5"/>
                        <a:pt x="20" y="5"/>
                      </a:cubicBezTo>
                      <a:cubicBezTo>
                        <a:pt x="16" y="5"/>
                        <a:pt x="16" y="5"/>
                        <a:pt x="16" y="5"/>
                      </a:cubicBezTo>
                      <a:cubicBezTo>
                        <a:pt x="16" y="13"/>
                        <a:pt x="16" y="13"/>
                        <a:pt x="16" y="13"/>
                      </a:cubicBezTo>
                      <a:cubicBezTo>
                        <a:pt x="11" y="8"/>
                        <a:pt x="11" y="8"/>
                        <a:pt x="11" y="8"/>
                      </a:cubicBezTo>
                      <a:cubicBezTo>
                        <a:pt x="8" y="11"/>
                        <a:pt x="8" y="11"/>
                        <a:pt x="8" y="11"/>
                      </a:cubicBezTo>
                      <a:cubicBezTo>
                        <a:pt x="13" y="16"/>
                        <a:pt x="13" y="16"/>
                        <a:pt x="13" y="16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5" y="20"/>
                        <a:pt x="5" y="20"/>
                        <a:pt x="5" y="20"/>
                      </a:cubicBezTo>
                      <a:cubicBezTo>
                        <a:pt x="17" y="20"/>
                        <a:pt x="17" y="20"/>
                        <a:pt x="17" y="20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5"/>
                        <a:pt x="16" y="25"/>
                        <a:pt x="16" y="25"/>
                      </a:cubicBezTo>
                      <a:cubicBezTo>
                        <a:pt x="22" y="25"/>
                        <a:pt x="22" y="25"/>
                        <a:pt x="22" y="25"/>
                      </a:cubicBezTo>
                      <a:cubicBezTo>
                        <a:pt x="25" y="28"/>
                        <a:pt x="25" y="28"/>
                        <a:pt x="25" y="28"/>
                      </a:cubicBezTo>
                      <a:cubicBezTo>
                        <a:pt x="24" y="29"/>
                        <a:pt x="24" y="30"/>
                        <a:pt x="23" y="32"/>
                      </a:cubicBezTo>
                      <a:cubicBezTo>
                        <a:pt x="20" y="32"/>
                        <a:pt x="20" y="32"/>
                        <a:pt x="20" y="32"/>
                      </a:cubicBezTo>
                      <a:cubicBezTo>
                        <a:pt x="15" y="27"/>
                        <a:pt x="15" y="27"/>
                        <a:pt x="15" y="27"/>
                      </a:cubicBezTo>
                      <a:cubicBezTo>
                        <a:pt x="12" y="30"/>
                        <a:pt x="12" y="30"/>
                        <a:pt x="12" y="30"/>
                      </a:cubicBezTo>
                      <a:cubicBezTo>
                        <a:pt x="14" y="32"/>
                        <a:pt x="14" y="32"/>
                        <a:pt x="14" y="32"/>
                      </a:cubicBezTo>
                      <a:cubicBezTo>
                        <a:pt x="12" y="32"/>
                        <a:pt x="12" y="32"/>
                        <a:pt x="12" y="32"/>
                      </a:cubicBezTo>
                      <a:cubicBezTo>
                        <a:pt x="3" y="23"/>
                        <a:pt x="3" y="23"/>
                        <a:pt x="3" y="23"/>
                      </a:cubicBezTo>
                      <a:cubicBezTo>
                        <a:pt x="1" y="26"/>
                        <a:pt x="1" y="26"/>
                        <a:pt x="1" y="26"/>
                      </a:cubicBezTo>
                      <a:cubicBezTo>
                        <a:pt x="7" y="32"/>
                        <a:pt x="7" y="32"/>
                        <a:pt x="7" y="32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6"/>
                        <a:pt x="0" y="36"/>
                        <a:pt x="0" y="36"/>
                      </a:cubicBezTo>
                      <a:cubicBezTo>
                        <a:pt x="7" y="36"/>
                        <a:pt x="7" y="36"/>
                        <a:pt x="7" y="36"/>
                      </a:cubicBezTo>
                      <a:cubicBezTo>
                        <a:pt x="1" y="42"/>
                        <a:pt x="1" y="42"/>
                        <a:pt x="1" y="42"/>
                      </a:cubicBezTo>
                      <a:cubicBezTo>
                        <a:pt x="3" y="44"/>
                        <a:pt x="3" y="44"/>
                        <a:pt x="3" y="44"/>
                      </a:cubicBezTo>
                      <a:cubicBezTo>
                        <a:pt x="12" y="36"/>
                        <a:pt x="12" y="36"/>
                        <a:pt x="12" y="36"/>
                      </a:cubicBezTo>
                      <a:cubicBezTo>
                        <a:pt x="14" y="36"/>
                        <a:pt x="14" y="36"/>
                        <a:pt x="14" y="36"/>
                      </a:cubicBezTo>
                      <a:cubicBezTo>
                        <a:pt x="12" y="38"/>
                        <a:pt x="12" y="38"/>
                        <a:pt x="12" y="38"/>
                      </a:cubicBezTo>
                      <a:cubicBezTo>
                        <a:pt x="15" y="40"/>
                        <a:pt x="15" y="40"/>
                        <a:pt x="15" y="40"/>
                      </a:cubicBezTo>
                      <a:cubicBezTo>
                        <a:pt x="20" y="36"/>
                        <a:pt x="20" y="36"/>
                        <a:pt x="20" y="36"/>
                      </a:cubicBezTo>
                      <a:cubicBezTo>
                        <a:pt x="23" y="36"/>
                        <a:pt x="23" y="36"/>
                        <a:pt x="23" y="36"/>
                      </a:cubicBezTo>
                      <a:cubicBezTo>
                        <a:pt x="24" y="37"/>
                        <a:pt x="24" y="38"/>
                        <a:pt x="25" y="40"/>
                      </a:cubicBezTo>
                      <a:cubicBezTo>
                        <a:pt x="22" y="42"/>
                        <a:pt x="22" y="42"/>
                        <a:pt x="22" y="42"/>
                      </a:cubicBezTo>
                      <a:cubicBezTo>
                        <a:pt x="16" y="42"/>
                        <a:pt x="16" y="42"/>
                        <a:pt x="16" y="42"/>
                      </a:cubicBezTo>
                      <a:cubicBezTo>
                        <a:pt x="16" y="46"/>
                        <a:pt x="16" y="46"/>
                        <a:pt x="16" y="46"/>
                      </a:cubicBezTo>
                      <a:cubicBezTo>
                        <a:pt x="19" y="46"/>
                        <a:pt x="19" y="46"/>
                        <a:pt x="19" y="46"/>
                      </a:cubicBezTo>
                      <a:cubicBezTo>
                        <a:pt x="17" y="48"/>
                        <a:pt x="17" y="48"/>
                        <a:pt x="17" y="48"/>
                      </a:cubicBezTo>
                      <a:cubicBezTo>
                        <a:pt x="5" y="48"/>
                        <a:pt x="5" y="48"/>
                        <a:pt x="5" y="48"/>
                      </a:cubicBezTo>
                      <a:cubicBezTo>
                        <a:pt x="5" y="52"/>
                        <a:pt x="5" y="52"/>
                        <a:pt x="5" y="52"/>
                      </a:cubicBezTo>
                      <a:cubicBezTo>
                        <a:pt x="13" y="52"/>
                        <a:pt x="13" y="52"/>
                        <a:pt x="13" y="52"/>
                      </a:cubicBezTo>
                      <a:cubicBezTo>
                        <a:pt x="8" y="56"/>
                        <a:pt x="8" y="56"/>
                        <a:pt x="8" y="56"/>
                      </a:cubicBezTo>
                      <a:cubicBezTo>
                        <a:pt x="11" y="59"/>
                        <a:pt x="11" y="59"/>
                        <a:pt x="11" y="59"/>
                      </a:cubicBezTo>
                      <a:cubicBezTo>
                        <a:pt x="16" y="54"/>
                        <a:pt x="16" y="54"/>
                        <a:pt x="16" y="54"/>
                      </a:cubicBezTo>
                      <a:cubicBezTo>
                        <a:pt x="16" y="63"/>
                        <a:pt x="16" y="63"/>
                        <a:pt x="16" y="63"/>
                      </a:cubicBezTo>
                      <a:cubicBezTo>
                        <a:pt x="20" y="63"/>
                        <a:pt x="20" y="63"/>
                        <a:pt x="20" y="63"/>
                      </a:cubicBezTo>
                      <a:cubicBezTo>
                        <a:pt x="20" y="50"/>
                        <a:pt x="20" y="50"/>
                        <a:pt x="20" y="50"/>
                      </a:cubicBezTo>
                      <a:cubicBezTo>
                        <a:pt x="21" y="49"/>
                        <a:pt x="21" y="49"/>
                        <a:pt x="21" y="49"/>
                      </a:cubicBezTo>
                      <a:cubicBezTo>
                        <a:pt x="21" y="52"/>
                        <a:pt x="21" y="52"/>
                        <a:pt x="21" y="52"/>
                      </a:cubicBezTo>
                      <a:cubicBezTo>
                        <a:pt x="25" y="52"/>
                        <a:pt x="25" y="52"/>
                        <a:pt x="25" y="52"/>
                      </a:cubicBezTo>
                      <a:cubicBezTo>
                        <a:pt x="25" y="45"/>
                        <a:pt x="25" y="45"/>
                        <a:pt x="25" y="45"/>
                      </a:cubicBezTo>
                      <a:cubicBezTo>
                        <a:pt x="28" y="42"/>
                        <a:pt x="28" y="42"/>
                        <a:pt x="28" y="42"/>
                      </a:cubicBezTo>
                      <a:cubicBezTo>
                        <a:pt x="29" y="43"/>
                        <a:pt x="30" y="44"/>
                        <a:pt x="32" y="44"/>
                      </a:cubicBezTo>
                      <a:cubicBezTo>
                        <a:pt x="32" y="48"/>
                        <a:pt x="32" y="48"/>
                        <a:pt x="32" y="48"/>
                      </a:cubicBezTo>
                      <a:cubicBezTo>
                        <a:pt x="27" y="53"/>
                        <a:pt x="27" y="53"/>
                        <a:pt x="27" y="53"/>
                      </a:cubicBezTo>
                      <a:cubicBezTo>
                        <a:pt x="30" y="55"/>
                        <a:pt x="30" y="55"/>
                        <a:pt x="30" y="55"/>
                      </a:cubicBezTo>
                      <a:cubicBezTo>
                        <a:pt x="32" y="53"/>
                        <a:pt x="32" y="53"/>
                        <a:pt x="32" y="53"/>
                      </a:cubicBezTo>
                      <a:cubicBezTo>
                        <a:pt x="32" y="55"/>
                        <a:pt x="32" y="55"/>
                        <a:pt x="32" y="55"/>
                      </a:cubicBezTo>
                      <a:cubicBezTo>
                        <a:pt x="23" y="64"/>
                        <a:pt x="23" y="64"/>
                        <a:pt x="23" y="64"/>
                      </a:cubicBezTo>
                      <a:cubicBezTo>
                        <a:pt x="26" y="67"/>
                        <a:pt x="26" y="67"/>
                        <a:pt x="26" y="67"/>
                      </a:cubicBezTo>
                      <a:cubicBezTo>
                        <a:pt x="32" y="61"/>
                        <a:pt x="32" y="61"/>
                        <a:pt x="32" y="61"/>
                      </a:cubicBezTo>
                      <a:cubicBezTo>
                        <a:pt x="32" y="68"/>
                        <a:pt x="32" y="68"/>
                        <a:pt x="32" y="68"/>
                      </a:cubicBezTo>
                      <a:cubicBezTo>
                        <a:pt x="36" y="68"/>
                        <a:pt x="36" y="68"/>
                        <a:pt x="36" y="68"/>
                      </a:cubicBezTo>
                      <a:cubicBezTo>
                        <a:pt x="36" y="61"/>
                        <a:pt x="36" y="61"/>
                        <a:pt x="36" y="61"/>
                      </a:cubicBezTo>
                      <a:cubicBezTo>
                        <a:pt x="42" y="67"/>
                        <a:pt x="42" y="67"/>
                        <a:pt x="42" y="67"/>
                      </a:cubicBezTo>
                      <a:cubicBezTo>
                        <a:pt x="44" y="64"/>
                        <a:pt x="44" y="64"/>
                        <a:pt x="44" y="64"/>
                      </a:cubicBezTo>
                      <a:cubicBezTo>
                        <a:pt x="36" y="55"/>
                        <a:pt x="36" y="55"/>
                        <a:pt x="36" y="55"/>
                      </a:cubicBezTo>
                      <a:cubicBezTo>
                        <a:pt x="36" y="53"/>
                        <a:pt x="36" y="53"/>
                        <a:pt x="36" y="53"/>
                      </a:cubicBezTo>
                      <a:cubicBezTo>
                        <a:pt x="38" y="55"/>
                        <a:pt x="38" y="55"/>
                        <a:pt x="38" y="55"/>
                      </a:cubicBezTo>
                      <a:cubicBezTo>
                        <a:pt x="40" y="53"/>
                        <a:pt x="40" y="53"/>
                        <a:pt x="40" y="53"/>
                      </a:cubicBezTo>
                      <a:cubicBezTo>
                        <a:pt x="36" y="48"/>
                        <a:pt x="36" y="48"/>
                        <a:pt x="36" y="48"/>
                      </a:cubicBezTo>
                      <a:cubicBezTo>
                        <a:pt x="36" y="44"/>
                        <a:pt x="36" y="44"/>
                        <a:pt x="36" y="44"/>
                      </a:cubicBezTo>
                      <a:cubicBezTo>
                        <a:pt x="37" y="44"/>
                        <a:pt x="38" y="43"/>
                        <a:pt x="40" y="42"/>
                      </a:cubicBezTo>
                      <a:cubicBezTo>
                        <a:pt x="42" y="45"/>
                        <a:pt x="42" y="45"/>
                        <a:pt x="42" y="45"/>
                      </a:cubicBezTo>
                      <a:cubicBezTo>
                        <a:pt x="42" y="52"/>
                        <a:pt x="42" y="52"/>
                        <a:pt x="42" y="52"/>
                      </a:cubicBezTo>
                      <a:cubicBezTo>
                        <a:pt x="46" y="52"/>
                        <a:pt x="46" y="52"/>
                        <a:pt x="46" y="52"/>
                      </a:cubicBezTo>
                      <a:cubicBezTo>
                        <a:pt x="46" y="49"/>
                        <a:pt x="46" y="49"/>
                        <a:pt x="46" y="49"/>
                      </a:cubicBezTo>
                      <a:cubicBezTo>
                        <a:pt x="48" y="50"/>
                        <a:pt x="48" y="50"/>
                        <a:pt x="48" y="50"/>
                      </a:cubicBezTo>
                      <a:cubicBezTo>
                        <a:pt x="48" y="63"/>
                        <a:pt x="48" y="63"/>
                        <a:pt x="48" y="63"/>
                      </a:cubicBezTo>
                      <a:cubicBezTo>
                        <a:pt x="52" y="63"/>
                        <a:pt x="52" y="63"/>
                        <a:pt x="52" y="63"/>
                      </a:cubicBezTo>
                      <a:cubicBezTo>
                        <a:pt x="52" y="54"/>
                        <a:pt x="52" y="54"/>
                        <a:pt x="52" y="54"/>
                      </a:cubicBezTo>
                      <a:cubicBezTo>
                        <a:pt x="56" y="59"/>
                        <a:pt x="56" y="59"/>
                        <a:pt x="56" y="59"/>
                      </a:cubicBezTo>
                      <a:cubicBezTo>
                        <a:pt x="59" y="56"/>
                        <a:pt x="59" y="56"/>
                        <a:pt x="59" y="56"/>
                      </a:cubicBezTo>
                      <a:cubicBezTo>
                        <a:pt x="54" y="52"/>
                        <a:pt x="54" y="52"/>
                        <a:pt x="54" y="52"/>
                      </a:cubicBezTo>
                      <a:cubicBezTo>
                        <a:pt x="63" y="52"/>
                        <a:pt x="63" y="52"/>
                        <a:pt x="63" y="52"/>
                      </a:cubicBezTo>
                      <a:cubicBezTo>
                        <a:pt x="63" y="48"/>
                        <a:pt x="63" y="48"/>
                        <a:pt x="63" y="48"/>
                      </a:cubicBezTo>
                      <a:cubicBezTo>
                        <a:pt x="50" y="48"/>
                        <a:pt x="50" y="48"/>
                        <a:pt x="50" y="48"/>
                      </a:cubicBezTo>
                      <a:cubicBezTo>
                        <a:pt x="49" y="46"/>
                        <a:pt x="49" y="46"/>
                        <a:pt x="49" y="46"/>
                      </a:cubicBezTo>
                      <a:cubicBezTo>
                        <a:pt x="52" y="46"/>
                        <a:pt x="52" y="46"/>
                        <a:pt x="52" y="46"/>
                      </a:cubicBezTo>
                      <a:cubicBezTo>
                        <a:pt x="52" y="42"/>
                        <a:pt x="52" y="42"/>
                        <a:pt x="52" y="42"/>
                      </a:cubicBezTo>
                      <a:cubicBezTo>
                        <a:pt x="45" y="42"/>
                        <a:pt x="45" y="42"/>
                        <a:pt x="45" y="42"/>
                      </a:cubicBezTo>
                      <a:cubicBezTo>
                        <a:pt x="42" y="40"/>
                        <a:pt x="42" y="40"/>
                        <a:pt x="42" y="40"/>
                      </a:cubicBezTo>
                      <a:cubicBezTo>
                        <a:pt x="43" y="38"/>
                        <a:pt x="44" y="37"/>
                        <a:pt x="44" y="36"/>
                      </a:cubicBezTo>
                      <a:cubicBezTo>
                        <a:pt x="48" y="36"/>
                        <a:pt x="48" y="36"/>
                        <a:pt x="48" y="36"/>
                      </a:cubicBezTo>
                      <a:cubicBezTo>
                        <a:pt x="53" y="40"/>
                        <a:pt x="53" y="40"/>
                        <a:pt x="53" y="40"/>
                      </a:cubicBezTo>
                      <a:cubicBezTo>
                        <a:pt x="55" y="38"/>
                        <a:pt x="55" y="38"/>
                        <a:pt x="55" y="38"/>
                      </a:cubicBezTo>
                      <a:cubicBezTo>
                        <a:pt x="53" y="36"/>
                        <a:pt x="53" y="36"/>
                        <a:pt x="53" y="36"/>
                      </a:cubicBezTo>
                      <a:cubicBezTo>
                        <a:pt x="55" y="36"/>
                        <a:pt x="55" y="36"/>
                        <a:pt x="55" y="36"/>
                      </a:cubicBezTo>
                      <a:cubicBezTo>
                        <a:pt x="64" y="44"/>
                        <a:pt x="64" y="44"/>
                        <a:pt x="64" y="44"/>
                      </a:cubicBezTo>
                      <a:cubicBezTo>
                        <a:pt x="67" y="42"/>
                        <a:pt x="67" y="42"/>
                        <a:pt x="67" y="42"/>
                      </a:cubicBezTo>
                      <a:cubicBezTo>
                        <a:pt x="61" y="36"/>
                        <a:pt x="61" y="36"/>
                        <a:pt x="61" y="36"/>
                      </a:cubicBezTo>
                      <a:cubicBezTo>
                        <a:pt x="68" y="36"/>
                        <a:pt x="68" y="36"/>
                        <a:pt x="68" y="36"/>
                      </a:cubicBezTo>
                      <a:lnTo>
                        <a:pt x="68" y="3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96" name="Freeform: Shape 134">
                  <a:extLst>
                    <a:ext uri="{FF2B5EF4-FFF2-40B4-BE49-F238E27FC236}">
                      <a16:creationId xmlns:a16="http://schemas.microsoft.com/office/drawing/2014/main" id="{ACD793EB-5B91-3614-780D-39B3DC4287E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582838" y="2159700"/>
                  <a:ext cx="344341" cy="401935"/>
                </a:xfrm>
                <a:custGeom>
                  <a:avLst/>
                  <a:gdLst>
                    <a:gd name="T0" fmla="*/ 73 w 78"/>
                    <a:gd name="T1" fmla="*/ 84 h 91"/>
                    <a:gd name="T2" fmla="*/ 78 w 78"/>
                    <a:gd name="T3" fmla="*/ 16 h 91"/>
                    <a:gd name="T4" fmla="*/ 66 w 78"/>
                    <a:gd name="T5" fmla="*/ 12 h 91"/>
                    <a:gd name="T6" fmla="*/ 77 w 78"/>
                    <a:gd name="T7" fmla="*/ 1 h 91"/>
                    <a:gd name="T8" fmla="*/ 65 w 78"/>
                    <a:gd name="T9" fmla="*/ 7 h 91"/>
                    <a:gd name="T10" fmla="*/ 71 w 78"/>
                    <a:gd name="T11" fmla="*/ 23 h 91"/>
                    <a:gd name="T12" fmla="*/ 65 w 78"/>
                    <a:gd name="T13" fmla="*/ 63 h 91"/>
                    <a:gd name="T14" fmla="*/ 70 w 78"/>
                    <a:gd name="T15" fmla="*/ 74 h 91"/>
                    <a:gd name="T16" fmla="*/ 65 w 78"/>
                    <a:gd name="T17" fmla="*/ 91 h 91"/>
                    <a:gd name="T18" fmla="*/ 65 w 78"/>
                    <a:gd name="T19" fmla="*/ 7 h 91"/>
                    <a:gd name="T20" fmla="*/ 60 w 78"/>
                    <a:gd name="T21" fmla="*/ 8 h 91"/>
                    <a:gd name="T22" fmla="*/ 50 w 78"/>
                    <a:gd name="T23" fmla="*/ 4 h 91"/>
                    <a:gd name="T24" fmla="*/ 53 w 78"/>
                    <a:gd name="T25" fmla="*/ 12 h 91"/>
                    <a:gd name="T26" fmla="*/ 50 w 78"/>
                    <a:gd name="T27" fmla="*/ 16 h 91"/>
                    <a:gd name="T28" fmla="*/ 65 w 78"/>
                    <a:gd name="T29" fmla="*/ 23 h 91"/>
                    <a:gd name="T30" fmla="*/ 50 w 78"/>
                    <a:gd name="T31" fmla="*/ 84 h 91"/>
                    <a:gd name="T32" fmla="*/ 63 w 78"/>
                    <a:gd name="T33" fmla="*/ 91 h 91"/>
                    <a:gd name="T34" fmla="*/ 65 w 78"/>
                    <a:gd name="T35" fmla="*/ 78 h 91"/>
                    <a:gd name="T36" fmla="*/ 61 w 78"/>
                    <a:gd name="T37" fmla="*/ 74 h 91"/>
                    <a:gd name="T38" fmla="*/ 65 w 78"/>
                    <a:gd name="T39" fmla="*/ 69 h 91"/>
                    <a:gd name="T40" fmla="*/ 65 w 78"/>
                    <a:gd name="T41" fmla="*/ 63 h 91"/>
                    <a:gd name="T42" fmla="*/ 50 w 78"/>
                    <a:gd name="T43" fmla="*/ 69 h 91"/>
                    <a:gd name="T44" fmla="*/ 55 w 78"/>
                    <a:gd name="T45" fmla="*/ 74 h 91"/>
                    <a:gd name="T46" fmla="*/ 50 w 78"/>
                    <a:gd name="T47" fmla="*/ 78 h 91"/>
                    <a:gd name="T48" fmla="*/ 50 w 78"/>
                    <a:gd name="T49" fmla="*/ 84 h 91"/>
                    <a:gd name="T50" fmla="*/ 46 w 78"/>
                    <a:gd name="T51" fmla="*/ 0 h 91"/>
                    <a:gd name="T52" fmla="*/ 43 w 78"/>
                    <a:gd name="T53" fmla="*/ 4 h 91"/>
                    <a:gd name="T54" fmla="*/ 50 w 78"/>
                    <a:gd name="T55" fmla="*/ 4 h 91"/>
                    <a:gd name="T56" fmla="*/ 39 w 78"/>
                    <a:gd name="T57" fmla="*/ 16 h 91"/>
                    <a:gd name="T58" fmla="*/ 50 w 78"/>
                    <a:gd name="T59" fmla="*/ 23 h 91"/>
                    <a:gd name="T60" fmla="*/ 39 w 78"/>
                    <a:gd name="T61" fmla="*/ 84 h 91"/>
                    <a:gd name="T62" fmla="*/ 50 w 78"/>
                    <a:gd name="T63" fmla="*/ 78 h 91"/>
                    <a:gd name="T64" fmla="*/ 50 w 78"/>
                    <a:gd name="T65" fmla="*/ 69 h 91"/>
                    <a:gd name="T66" fmla="*/ 39 w 78"/>
                    <a:gd name="T67" fmla="*/ 63 h 91"/>
                    <a:gd name="T68" fmla="*/ 39 w 78"/>
                    <a:gd name="T69" fmla="*/ 16 h 91"/>
                    <a:gd name="T70" fmla="*/ 0 w 78"/>
                    <a:gd name="T71" fmla="*/ 84 h 91"/>
                    <a:gd name="T72" fmla="*/ 6 w 78"/>
                    <a:gd name="T73" fmla="*/ 91 h 91"/>
                    <a:gd name="T74" fmla="*/ 16 w 78"/>
                    <a:gd name="T75" fmla="*/ 84 h 91"/>
                    <a:gd name="T76" fmla="*/ 39 w 78"/>
                    <a:gd name="T77" fmla="*/ 63 h 91"/>
                    <a:gd name="T78" fmla="*/ 7 w 78"/>
                    <a:gd name="T79" fmla="*/ 23 h 91"/>
                    <a:gd name="T80" fmla="*/ 39 w 78"/>
                    <a:gd name="T81" fmla="*/ 23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78" h="91">
                      <a:moveTo>
                        <a:pt x="73" y="91"/>
                      </a:moveTo>
                      <a:cubicBezTo>
                        <a:pt x="73" y="84"/>
                        <a:pt x="73" y="84"/>
                        <a:pt x="73" y="84"/>
                      </a:cubicBezTo>
                      <a:cubicBezTo>
                        <a:pt x="78" y="84"/>
                        <a:pt x="78" y="84"/>
                        <a:pt x="78" y="84"/>
                      </a:cubicBezTo>
                      <a:cubicBezTo>
                        <a:pt x="78" y="16"/>
                        <a:pt x="78" y="16"/>
                        <a:pt x="78" y="16"/>
                      </a:cubicBezTo>
                      <a:cubicBezTo>
                        <a:pt x="67" y="16"/>
                        <a:pt x="67" y="16"/>
                        <a:pt x="67" y="16"/>
                      </a:cubicBezTo>
                      <a:cubicBezTo>
                        <a:pt x="67" y="15"/>
                        <a:pt x="67" y="13"/>
                        <a:pt x="66" y="12"/>
                      </a:cubicBezTo>
                      <a:cubicBezTo>
                        <a:pt x="77" y="4"/>
                        <a:pt x="77" y="4"/>
                        <a:pt x="77" y="4"/>
                      </a:cubicBezTo>
                      <a:cubicBezTo>
                        <a:pt x="78" y="3"/>
                        <a:pt x="78" y="2"/>
                        <a:pt x="77" y="1"/>
                      </a:cubicBezTo>
                      <a:cubicBezTo>
                        <a:pt x="76" y="0"/>
                        <a:pt x="75" y="0"/>
                        <a:pt x="74" y="0"/>
                      </a:cubicBezTo>
                      <a:cubicBezTo>
                        <a:pt x="65" y="7"/>
                        <a:pt x="65" y="7"/>
                        <a:pt x="65" y="7"/>
                      </a:cubicBezTo>
                      <a:cubicBezTo>
                        <a:pt x="65" y="23"/>
                        <a:pt x="65" y="23"/>
                        <a:pt x="65" y="23"/>
                      </a:cubicBezTo>
                      <a:cubicBezTo>
                        <a:pt x="71" y="23"/>
                        <a:pt x="71" y="23"/>
                        <a:pt x="71" y="23"/>
                      </a:cubicBezTo>
                      <a:cubicBezTo>
                        <a:pt x="71" y="63"/>
                        <a:pt x="71" y="63"/>
                        <a:pt x="71" y="63"/>
                      </a:cubicBezTo>
                      <a:cubicBezTo>
                        <a:pt x="65" y="63"/>
                        <a:pt x="65" y="63"/>
                        <a:pt x="65" y="63"/>
                      </a:cubicBezTo>
                      <a:cubicBezTo>
                        <a:pt x="65" y="69"/>
                        <a:pt x="65" y="69"/>
                        <a:pt x="65" y="69"/>
                      </a:cubicBezTo>
                      <a:cubicBezTo>
                        <a:pt x="68" y="69"/>
                        <a:pt x="70" y="71"/>
                        <a:pt x="70" y="74"/>
                      </a:cubicBezTo>
                      <a:cubicBezTo>
                        <a:pt x="70" y="76"/>
                        <a:pt x="68" y="78"/>
                        <a:pt x="65" y="78"/>
                      </a:cubicBezTo>
                      <a:cubicBezTo>
                        <a:pt x="65" y="91"/>
                        <a:pt x="65" y="91"/>
                        <a:pt x="65" y="91"/>
                      </a:cubicBezTo>
                      <a:lnTo>
                        <a:pt x="73" y="91"/>
                      </a:lnTo>
                      <a:close/>
                      <a:moveTo>
                        <a:pt x="65" y="7"/>
                      </a:moveTo>
                      <a:cubicBezTo>
                        <a:pt x="63" y="9"/>
                        <a:pt x="63" y="9"/>
                        <a:pt x="63" y="9"/>
                      </a:cubicBezTo>
                      <a:cubicBezTo>
                        <a:pt x="62" y="9"/>
                        <a:pt x="61" y="8"/>
                        <a:pt x="60" y="8"/>
                      </a:cubicBezTo>
                      <a:cubicBezTo>
                        <a:pt x="59" y="8"/>
                        <a:pt x="58" y="9"/>
                        <a:pt x="57" y="9"/>
                      </a:cubicBezTo>
                      <a:cubicBezTo>
                        <a:pt x="50" y="4"/>
                        <a:pt x="50" y="4"/>
                        <a:pt x="50" y="4"/>
                      </a:cubicBezTo>
                      <a:cubicBezTo>
                        <a:pt x="50" y="10"/>
                        <a:pt x="50" y="10"/>
                        <a:pt x="50" y="10"/>
                      </a:cubicBezTo>
                      <a:cubicBezTo>
                        <a:pt x="53" y="12"/>
                        <a:pt x="53" y="12"/>
                        <a:pt x="53" y="12"/>
                      </a:cubicBezTo>
                      <a:cubicBezTo>
                        <a:pt x="52" y="13"/>
                        <a:pt x="52" y="15"/>
                        <a:pt x="52" y="1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65" y="23"/>
                        <a:pt x="65" y="23"/>
                        <a:pt x="65" y="23"/>
                      </a:cubicBezTo>
                      <a:cubicBezTo>
                        <a:pt x="65" y="7"/>
                        <a:pt x="65" y="7"/>
                        <a:pt x="65" y="7"/>
                      </a:cubicBezTo>
                      <a:close/>
                      <a:moveTo>
                        <a:pt x="50" y="84"/>
                      </a:moveTo>
                      <a:cubicBezTo>
                        <a:pt x="63" y="84"/>
                        <a:pt x="63" y="84"/>
                        <a:pt x="63" y="84"/>
                      </a:cubicBezTo>
                      <a:cubicBezTo>
                        <a:pt x="63" y="91"/>
                        <a:pt x="63" y="91"/>
                        <a:pt x="63" y="91"/>
                      </a:cubicBezTo>
                      <a:cubicBezTo>
                        <a:pt x="65" y="91"/>
                        <a:pt x="65" y="91"/>
                        <a:pt x="65" y="91"/>
                      </a:cubicBezTo>
                      <a:cubicBezTo>
                        <a:pt x="65" y="78"/>
                        <a:pt x="65" y="78"/>
                        <a:pt x="65" y="78"/>
                      </a:cubicBezTo>
                      <a:cubicBezTo>
                        <a:pt x="65" y="78"/>
                        <a:pt x="65" y="78"/>
                        <a:pt x="65" y="78"/>
                      </a:cubicBezTo>
                      <a:cubicBezTo>
                        <a:pt x="63" y="78"/>
                        <a:pt x="61" y="76"/>
                        <a:pt x="61" y="74"/>
                      </a:cubicBezTo>
                      <a:cubicBezTo>
                        <a:pt x="61" y="74"/>
                        <a:pt x="61" y="74"/>
                        <a:pt x="61" y="74"/>
                      </a:cubicBezTo>
                      <a:cubicBezTo>
                        <a:pt x="61" y="71"/>
                        <a:pt x="63" y="69"/>
                        <a:pt x="65" y="69"/>
                      </a:cubicBezTo>
                      <a:cubicBezTo>
                        <a:pt x="65" y="69"/>
                        <a:pt x="65" y="69"/>
                        <a:pt x="65" y="69"/>
                      </a:cubicBezTo>
                      <a:cubicBezTo>
                        <a:pt x="65" y="63"/>
                        <a:pt x="65" y="63"/>
                        <a:pt x="65" y="63"/>
                      </a:cubicBezTo>
                      <a:cubicBezTo>
                        <a:pt x="50" y="63"/>
                        <a:pt x="50" y="63"/>
                        <a:pt x="50" y="63"/>
                      </a:cubicBezTo>
                      <a:cubicBezTo>
                        <a:pt x="50" y="69"/>
                        <a:pt x="50" y="69"/>
                        <a:pt x="50" y="69"/>
                      </a:cubicBezTo>
                      <a:cubicBezTo>
                        <a:pt x="50" y="69"/>
                        <a:pt x="50" y="69"/>
                        <a:pt x="50" y="69"/>
                      </a:cubicBezTo>
                      <a:cubicBezTo>
                        <a:pt x="53" y="69"/>
                        <a:pt x="55" y="71"/>
                        <a:pt x="55" y="74"/>
                      </a:cubicBezTo>
                      <a:cubicBezTo>
                        <a:pt x="55" y="76"/>
                        <a:pt x="53" y="78"/>
                        <a:pt x="50" y="78"/>
                      </a:cubicBezTo>
                      <a:cubicBezTo>
                        <a:pt x="50" y="78"/>
                        <a:pt x="50" y="78"/>
                        <a:pt x="50" y="78"/>
                      </a:cubicBezTo>
                      <a:cubicBezTo>
                        <a:pt x="50" y="78"/>
                        <a:pt x="50" y="78"/>
                        <a:pt x="50" y="78"/>
                      </a:cubicBezTo>
                      <a:lnTo>
                        <a:pt x="50" y="84"/>
                      </a:lnTo>
                      <a:close/>
                      <a:moveTo>
                        <a:pt x="50" y="4"/>
                      </a:moveTo>
                      <a:cubicBezTo>
                        <a:pt x="46" y="0"/>
                        <a:pt x="46" y="0"/>
                        <a:pt x="46" y="0"/>
                      </a:cubicBezTo>
                      <a:cubicBezTo>
                        <a:pt x="45" y="0"/>
                        <a:pt x="43" y="0"/>
                        <a:pt x="42" y="1"/>
                      </a:cubicBezTo>
                      <a:cubicBezTo>
                        <a:pt x="42" y="2"/>
                        <a:pt x="42" y="3"/>
                        <a:pt x="43" y="4"/>
                      </a:cubicBezTo>
                      <a:cubicBezTo>
                        <a:pt x="50" y="10"/>
                        <a:pt x="50" y="10"/>
                        <a:pt x="50" y="10"/>
                      </a:cubicBezTo>
                      <a:cubicBezTo>
                        <a:pt x="50" y="4"/>
                        <a:pt x="50" y="4"/>
                        <a:pt x="50" y="4"/>
                      </a:cubicBezTo>
                      <a:close/>
                      <a:moveTo>
                        <a:pt x="50" y="16"/>
                      </a:moveTo>
                      <a:cubicBezTo>
                        <a:pt x="39" y="16"/>
                        <a:pt x="39" y="16"/>
                        <a:pt x="39" y="16"/>
                      </a:cubicBezTo>
                      <a:cubicBezTo>
                        <a:pt x="39" y="23"/>
                        <a:pt x="39" y="23"/>
                        <a:pt x="39" y="2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lose/>
                      <a:moveTo>
                        <a:pt x="39" y="84"/>
                      </a:moveTo>
                      <a:cubicBezTo>
                        <a:pt x="50" y="84"/>
                        <a:pt x="50" y="84"/>
                        <a:pt x="50" y="84"/>
                      </a:cubicBezTo>
                      <a:cubicBezTo>
                        <a:pt x="50" y="78"/>
                        <a:pt x="50" y="78"/>
                        <a:pt x="50" y="78"/>
                      </a:cubicBezTo>
                      <a:cubicBezTo>
                        <a:pt x="48" y="78"/>
                        <a:pt x="46" y="76"/>
                        <a:pt x="46" y="74"/>
                      </a:cubicBezTo>
                      <a:cubicBezTo>
                        <a:pt x="46" y="71"/>
                        <a:pt x="48" y="69"/>
                        <a:pt x="50" y="69"/>
                      </a:cubicBezTo>
                      <a:cubicBezTo>
                        <a:pt x="50" y="63"/>
                        <a:pt x="50" y="63"/>
                        <a:pt x="50" y="63"/>
                      </a:cubicBezTo>
                      <a:cubicBezTo>
                        <a:pt x="39" y="63"/>
                        <a:pt x="39" y="63"/>
                        <a:pt x="39" y="63"/>
                      </a:cubicBezTo>
                      <a:lnTo>
                        <a:pt x="39" y="84"/>
                      </a:lnTo>
                      <a:close/>
                      <a:moveTo>
                        <a:pt x="39" y="16"/>
                      </a:move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0" y="84"/>
                        <a:pt x="0" y="84"/>
                        <a:pt x="0" y="84"/>
                      </a:cubicBezTo>
                      <a:cubicBezTo>
                        <a:pt x="6" y="84"/>
                        <a:pt x="6" y="84"/>
                        <a:pt x="6" y="84"/>
                      </a:cubicBezTo>
                      <a:cubicBezTo>
                        <a:pt x="6" y="91"/>
                        <a:pt x="6" y="91"/>
                        <a:pt x="6" y="91"/>
                      </a:cubicBezTo>
                      <a:cubicBezTo>
                        <a:pt x="16" y="91"/>
                        <a:pt x="16" y="91"/>
                        <a:pt x="16" y="91"/>
                      </a:cubicBezTo>
                      <a:cubicBezTo>
                        <a:pt x="16" y="84"/>
                        <a:pt x="16" y="84"/>
                        <a:pt x="16" y="84"/>
                      </a:cubicBezTo>
                      <a:cubicBezTo>
                        <a:pt x="39" y="84"/>
                        <a:pt x="39" y="84"/>
                        <a:pt x="39" y="84"/>
                      </a:cubicBezTo>
                      <a:cubicBezTo>
                        <a:pt x="39" y="63"/>
                        <a:pt x="39" y="63"/>
                        <a:pt x="39" y="63"/>
                      </a:cubicBezTo>
                      <a:cubicBezTo>
                        <a:pt x="7" y="63"/>
                        <a:pt x="7" y="63"/>
                        <a:pt x="7" y="63"/>
                      </a:cubicBezTo>
                      <a:cubicBezTo>
                        <a:pt x="7" y="23"/>
                        <a:pt x="7" y="23"/>
                        <a:pt x="7" y="23"/>
                      </a:cubicBezTo>
                      <a:cubicBezTo>
                        <a:pt x="7" y="23"/>
                        <a:pt x="7" y="23"/>
                        <a:pt x="7" y="23"/>
                      </a:cubicBezTo>
                      <a:cubicBezTo>
                        <a:pt x="39" y="23"/>
                        <a:pt x="39" y="23"/>
                        <a:pt x="39" y="23"/>
                      </a:cubicBezTo>
                      <a:lnTo>
                        <a:pt x="39" y="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97" name="Freeform: Shape 135">
                  <a:extLst>
                    <a:ext uri="{FF2B5EF4-FFF2-40B4-BE49-F238E27FC236}">
                      <a16:creationId xmlns:a16="http://schemas.microsoft.com/office/drawing/2014/main" id="{3736BD21-021B-EBF9-C2A3-37EA17176FB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110800" y="1687916"/>
                  <a:ext cx="208320" cy="122541"/>
                </a:xfrm>
                <a:custGeom>
                  <a:avLst/>
                  <a:gdLst>
                    <a:gd name="T0" fmla="*/ 170 w 170"/>
                    <a:gd name="T1" fmla="*/ 0 h 100"/>
                    <a:gd name="T2" fmla="*/ 11 w 170"/>
                    <a:gd name="T3" fmla="*/ 0 h 100"/>
                    <a:gd name="T4" fmla="*/ 11 w 170"/>
                    <a:gd name="T5" fmla="*/ 28 h 100"/>
                    <a:gd name="T6" fmla="*/ 0 w 170"/>
                    <a:gd name="T7" fmla="*/ 28 h 100"/>
                    <a:gd name="T8" fmla="*/ 0 w 170"/>
                    <a:gd name="T9" fmla="*/ 72 h 100"/>
                    <a:gd name="T10" fmla="*/ 11 w 170"/>
                    <a:gd name="T11" fmla="*/ 72 h 100"/>
                    <a:gd name="T12" fmla="*/ 11 w 170"/>
                    <a:gd name="T13" fmla="*/ 100 h 100"/>
                    <a:gd name="T14" fmla="*/ 170 w 170"/>
                    <a:gd name="T15" fmla="*/ 100 h 100"/>
                    <a:gd name="T16" fmla="*/ 170 w 170"/>
                    <a:gd name="T17" fmla="*/ 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0" h="100">
                      <a:moveTo>
                        <a:pt x="170" y="0"/>
                      </a:moveTo>
                      <a:lnTo>
                        <a:pt x="11" y="0"/>
                      </a:lnTo>
                      <a:lnTo>
                        <a:pt x="11" y="28"/>
                      </a:lnTo>
                      <a:lnTo>
                        <a:pt x="0" y="28"/>
                      </a:lnTo>
                      <a:lnTo>
                        <a:pt x="0" y="72"/>
                      </a:lnTo>
                      <a:lnTo>
                        <a:pt x="11" y="72"/>
                      </a:lnTo>
                      <a:lnTo>
                        <a:pt x="11" y="100"/>
                      </a:lnTo>
                      <a:lnTo>
                        <a:pt x="170" y="100"/>
                      </a:lnTo>
                      <a:lnTo>
                        <a:pt x="17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98" name="Oval 136">
                  <a:extLst>
                    <a:ext uri="{FF2B5EF4-FFF2-40B4-BE49-F238E27FC236}">
                      <a16:creationId xmlns:a16="http://schemas.microsoft.com/office/drawing/2014/main" id="{DE97F35D-4B05-96B7-1890-9AF6213648A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983357" y="1709973"/>
                  <a:ext cx="66172" cy="66172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99" name="Freeform: Shape 137">
                  <a:extLst>
                    <a:ext uri="{FF2B5EF4-FFF2-40B4-BE49-F238E27FC236}">
                      <a16:creationId xmlns:a16="http://schemas.microsoft.com/office/drawing/2014/main" id="{5145506A-5A77-14FA-78C7-FFB8927F025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925763" y="1660957"/>
                  <a:ext cx="176459" cy="330861"/>
                </a:xfrm>
                <a:custGeom>
                  <a:avLst/>
                  <a:gdLst>
                    <a:gd name="T0" fmla="*/ 20 w 40"/>
                    <a:gd name="T1" fmla="*/ 75 h 75"/>
                    <a:gd name="T2" fmla="*/ 40 w 40"/>
                    <a:gd name="T3" fmla="*/ 75 h 75"/>
                    <a:gd name="T4" fmla="*/ 40 w 40"/>
                    <a:gd name="T5" fmla="*/ 26 h 75"/>
                    <a:gd name="T6" fmla="*/ 40 w 40"/>
                    <a:gd name="T7" fmla="*/ 14 h 75"/>
                    <a:gd name="T8" fmla="*/ 40 w 40"/>
                    <a:gd name="T9" fmla="*/ 0 h 75"/>
                    <a:gd name="T10" fmla="*/ 20 w 40"/>
                    <a:gd name="T11" fmla="*/ 0 h 75"/>
                    <a:gd name="T12" fmla="*/ 20 w 40"/>
                    <a:gd name="T13" fmla="*/ 4 h 75"/>
                    <a:gd name="T14" fmla="*/ 35 w 40"/>
                    <a:gd name="T15" fmla="*/ 19 h 75"/>
                    <a:gd name="T16" fmla="*/ 20 w 40"/>
                    <a:gd name="T17" fmla="*/ 33 h 75"/>
                    <a:gd name="T18" fmla="*/ 20 w 40"/>
                    <a:gd name="T19" fmla="*/ 75 h 75"/>
                    <a:gd name="T20" fmla="*/ 0 w 40"/>
                    <a:gd name="T21" fmla="*/ 75 h 75"/>
                    <a:gd name="T22" fmla="*/ 20 w 40"/>
                    <a:gd name="T23" fmla="*/ 75 h 75"/>
                    <a:gd name="T24" fmla="*/ 20 w 40"/>
                    <a:gd name="T25" fmla="*/ 33 h 75"/>
                    <a:gd name="T26" fmla="*/ 20 w 40"/>
                    <a:gd name="T27" fmla="*/ 33 h 75"/>
                    <a:gd name="T28" fmla="*/ 5 w 40"/>
                    <a:gd name="T29" fmla="*/ 19 h 75"/>
                    <a:gd name="T30" fmla="*/ 20 w 40"/>
                    <a:gd name="T31" fmla="*/ 4 h 75"/>
                    <a:gd name="T32" fmla="*/ 20 w 40"/>
                    <a:gd name="T33" fmla="*/ 4 h 75"/>
                    <a:gd name="T34" fmla="*/ 20 w 40"/>
                    <a:gd name="T35" fmla="*/ 4 h 75"/>
                    <a:gd name="T36" fmla="*/ 20 w 40"/>
                    <a:gd name="T37" fmla="*/ 0 h 75"/>
                    <a:gd name="T38" fmla="*/ 0 w 40"/>
                    <a:gd name="T39" fmla="*/ 0 h 75"/>
                    <a:gd name="T40" fmla="*/ 0 w 40"/>
                    <a:gd name="T41" fmla="*/ 75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0" h="75">
                      <a:moveTo>
                        <a:pt x="20" y="75"/>
                      </a:moveTo>
                      <a:cubicBezTo>
                        <a:pt x="40" y="75"/>
                        <a:pt x="40" y="75"/>
                        <a:pt x="40" y="75"/>
                      </a:cubicBezTo>
                      <a:cubicBezTo>
                        <a:pt x="40" y="26"/>
                        <a:pt x="40" y="26"/>
                        <a:pt x="40" y="26"/>
                      </a:cubicBezTo>
                      <a:cubicBezTo>
                        <a:pt x="40" y="14"/>
                        <a:pt x="40" y="14"/>
                        <a:pt x="40" y="14"/>
                      </a:cubicBezTo>
                      <a:cubicBezTo>
                        <a:pt x="40" y="0"/>
                        <a:pt x="40" y="0"/>
                        <a:pt x="40" y="0"/>
                      </a:cubicBez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20" y="4"/>
                        <a:pt x="20" y="4"/>
                        <a:pt x="20" y="4"/>
                      </a:cubicBezTo>
                      <a:cubicBezTo>
                        <a:pt x="28" y="4"/>
                        <a:pt x="35" y="10"/>
                        <a:pt x="35" y="19"/>
                      </a:cubicBezTo>
                      <a:cubicBezTo>
                        <a:pt x="35" y="27"/>
                        <a:pt x="28" y="33"/>
                        <a:pt x="20" y="33"/>
                      </a:cubicBezTo>
                      <a:lnTo>
                        <a:pt x="20" y="75"/>
                      </a:lnTo>
                      <a:close/>
                      <a:moveTo>
                        <a:pt x="0" y="75"/>
                      </a:moveTo>
                      <a:cubicBezTo>
                        <a:pt x="20" y="75"/>
                        <a:pt x="20" y="75"/>
                        <a:pt x="20" y="75"/>
                      </a:cubicBezTo>
                      <a:cubicBezTo>
                        <a:pt x="20" y="33"/>
                        <a:pt x="20" y="33"/>
                        <a:pt x="20" y="33"/>
                      </a:cubicBezTo>
                      <a:cubicBezTo>
                        <a:pt x="20" y="33"/>
                        <a:pt x="20" y="33"/>
                        <a:pt x="20" y="33"/>
                      </a:cubicBezTo>
                      <a:cubicBezTo>
                        <a:pt x="12" y="33"/>
                        <a:pt x="5" y="27"/>
                        <a:pt x="5" y="19"/>
                      </a:cubicBezTo>
                      <a:cubicBezTo>
                        <a:pt x="5" y="10"/>
                        <a:pt x="12" y="4"/>
                        <a:pt x="20" y="4"/>
                      </a:cubicBezTo>
                      <a:cubicBezTo>
                        <a:pt x="20" y="4"/>
                        <a:pt x="20" y="4"/>
                        <a:pt x="20" y="4"/>
                      </a:cubicBezTo>
                      <a:cubicBezTo>
                        <a:pt x="20" y="4"/>
                        <a:pt x="20" y="4"/>
                        <a:pt x="20" y="4"/>
                      </a:cubicBez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7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0" name="Freeform: Shape 138">
                  <a:extLst>
                    <a:ext uri="{FF2B5EF4-FFF2-40B4-BE49-F238E27FC236}">
                      <a16:creationId xmlns:a16="http://schemas.microsoft.com/office/drawing/2014/main" id="{19A6F5F8-3898-2041-B0B8-414ADF3758F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360848" y="4169377"/>
                  <a:ext cx="202193" cy="203419"/>
                </a:xfrm>
                <a:custGeom>
                  <a:avLst/>
                  <a:gdLst>
                    <a:gd name="T0" fmla="*/ 41 w 46"/>
                    <a:gd name="T1" fmla="*/ 32 h 46"/>
                    <a:gd name="T2" fmla="*/ 43 w 46"/>
                    <a:gd name="T3" fmla="*/ 34 h 46"/>
                    <a:gd name="T4" fmla="*/ 38 w 46"/>
                    <a:gd name="T5" fmla="*/ 41 h 46"/>
                    <a:gd name="T6" fmla="*/ 35 w 46"/>
                    <a:gd name="T7" fmla="*/ 38 h 46"/>
                    <a:gd name="T8" fmla="*/ 29 w 46"/>
                    <a:gd name="T9" fmla="*/ 42 h 46"/>
                    <a:gd name="T10" fmla="*/ 29 w 46"/>
                    <a:gd name="T11" fmla="*/ 45 h 46"/>
                    <a:gd name="T12" fmla="*/ 23 w 46"/>
                    <a:gd name="T13" fmla="*/ 45 h 46"/>
                    <a:gd name="T14" fmla="*/ 23 w 46"/>
                    <a:gd name="T15" fmla="*/ 36 h 46"/>
                    <a:gd name="T16" fmla="*/ 33 w 46"/>
                    <a:gd name="T17" fmla="*/ 31 h 46"/>
                    <a:gd name="T18" fmla="*/ 32 w 46"/>
                    <a:gd name="T19" fmla="*/ 13 h 46"/>
                    <a:gd name="T20" fmla="*/ 32 w 46"/>
                    <a:gd name="T21" fmla="*/ 13 h 46"/>
                    <a:gd name="T22" fmla="*/ 27 w 46"/>
                    <a:gd name="T23" fmla="*/ 10 h 46"/>
                    <a:gd name="T24" fmla="*/ 23 w 46"/>
                    <a:gd name="T25" fmla="*/ 10 h 46"/>
                    <a:gd name="T26" fmla="*/ 23 w 46"/>
                    <a:gd name="T27" fmla="*/ 0 h 46"/>
                    <a:gd name="T28" fmla="*/ 26 w 46"/>
                    <a:gd name="T29" fmla="*/ 0 h 46"/>
                    <a:gd name="T30" fmla="*/ 26 w 46"/>
                    <a:gd name="T31" fmla="*/ 3 h 46"/>
                    <a:gd name="T32" fmla="*/ 32 w 46"/>
                    <a:gd name="T33" fmla="*/ 5 h 46"/>
                    <a:gd name="T34" fmla="*/ 35 w 46"/>
                    <a:gd name="T35" fmla="*/ 3 h 46"/>
                    <a:gd name="T36" fmla="*/ 41 w 46"/>
                    <a:gd name="T37" fmla="*/ 8 h 46"/>
                    <a:gd name="T38" fmla="*/ 39 w 46"/>
                    <a:gd name="T39" fmla="*/ 11 h 46"/>
                    <a:gd name="T40" fmla="*/ 42 w 46"/>
                    <a:gd name="T41" fmla="*/ 17 h 46"/>
                    <a:gd name="T42" fmla="*/ 45 w 46"/>
                    <a:gd name="T43" fmla="*/ 17 h 46"/>
                    <a:gd name="T44" fmla="*/ 46 w 46"/>
                    <a:gd name="T45" fmla="*/ 25 h 46"/>
                    <a:gd name="T46" fmla="*/ 43 w 46"/>
                    <a:gd name="T47" fmla="*/ 25 h 46"/>
                    <a:gd name="T48" fmla="*/ 41 w 46"/>
                    <a:gd name="T49" fmla="*/ 32 h 46"/>
                    <a:gd name="T50" fmla="*/ 23 w 46"/>
                    <a:gd name="T51" fmla="*/ 45 h 46"/>
                    <a:gd name="T52" fmla="*/ 21 w 46"/>
                    <a:gd name="T53" fmla="*/ 46 h 46"/>
                    <a:gd name="T54" fmla="*/ 21 w 46"/>
                    <a:gd name="T55" fmla="*/ 42 h 46"/>
                    <a:gd name="T56" fmla="*/ 14 w 46"/>
                    <a:gd name="T57" fmla="*/ 40 h 46"/>
                    <a:gd name="T58" fmla="*/ 12 w 46"/>
                    <a:gd name="T59" fmla="*/ 43 h 46"/>
                    <a:gd name="T60" fmla="*/ 6 w 46"/>
                    <a:gd name="T61" fmla="*/ 37 h 46"/>
                    <a:gd name="T62" fmla="*/ 8 w 46"/>
                    <a:gd name="T63" fmla="*/ 35 h 46"/>
                    <a:gd name="T64" fmla="*/ 5 w 46"/>
                    <a:gd name="T65" fmla="*/ 29 h 46"/>
                    <a:gd name="T66" fmla="*/ 1 w 46"/>
                    <a:gd name="T67" fmla="*/ 29 h 46"/>
                    <a:gd name="T68" fmla="*/ 0 w 46"/>
                    <a:gd name="T69" fmla="*/ 21 h 46"/>
                    <a:gd name="T70" fmla="*/ 4 w 46"/>
                    <a:gd name="T71" fmla="*/ 20 h 46"/>
                    <a:gd name="T72" fmla="*/ 6 w 46"/>
                    <a:gd name="T73" fmla="*/ 14 h 46"/>
                    <a:gd name="T74" fmla="*/ 3 w 46"/>
                    <a:gd name="T75" fmla="*/ 12 h 46"/>
                    <a:gd name="T76" fmla="*/ 9 w 46"/>
                    <a:gd name="T77" fmla="*/ 5 h 46"/>
                    <a:gd name="T78" fmla="*/ 11 w 46"/>
                    <a:gd name="T79" fmla="*/ 7 h 46"/>
                    <a:gd name="T80" fmla="*/ 17 w 46"/>
                    <a:gd name="T81" fmla="*/ 4 h 46"/>
                    <a:gd name="T82" fmla="*/ 17 w 46"/>
                    <a:gd name="T83" fmla="*/ 1 h 46"/>
                    <a:gd name="T84" fmla="*/ 23 w 46"/>
                    <a:gd name="T85" fmla="*/ 0 h 46"/>
                    <a:gd name="T86" fmla="*/ 23 w 46"/>
                    <a:gd name="T87" fmla="*/ 10 h 46"/>
                    <a:gd name="T88" fmla="*/ 13 w 46"/>
                    <a:gd name="T89" fmla="*/ 14 h 46"/>
                    <a:gd name="T90" fmla="*/ 15 w 46"/>
                    <a:gd name="T91" fmla="*/ 33 h 46"/>
                    <a:gd name="T92" fmla="*/ 19 w 46"/>
                    <a:gd name="T93" fmla="*/ 35 h 46"/>
                    <a:gd name="T94" fmla="*/ 23 w 46"/>
                    <a:gd name="T95" fmla="*/ 36 h 46"/>
                    <a:gd name="T96" fmla="*/ 23 w 46"/>
                    <a:gd name="T97" fmla="*/ 45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46" h="46">
                      <a:moveTo>
                        <a:pt x="41" y="32"/>
                      </a:moveTo>
                      <a:cubicBezTo>
                        <a:pt x="43" y="34"/>
                        <a:pt x="43" y="34"/>
                        <a:pt x="43" y="34"/>
                      </a:cubicBezTo>
                      <a:cubicBezTo>
                        <a:pt x="38" y="41"/>
                        <a:pt x="38" y="41"/>
                        <a:pt x="38" y="41"/>
                      </a:cubicBezTo>
                      <a:cubicBezTo>
                        <a:pt x="35" y="38"/>
                        <a:pt x="35" y="38"/>
                        <a:pt x="35" y="38"/>
                      </a:cubicBezTo>
                      <a:cubicBezTo>
                        <a:pt x="33" y="40"/>
                        <a:pt x="31" y="41"/>
                        <a:pt x="29" y="42"/>
                      </a:cubicBezTo>
                      <a:cubicBezTo>
                        <a:pt x="29" y="45"/>
                        <a:pt x="29" y="45"/>
                        <a:pt x="29" y="45"/>
                      </a:cubicBezTo>
                      <a:cubicBezTo>
                        <a:pt x="23" y="45"/>
                        <a:pt x="23" y="45"/>
                        <a:pt x="23" y="45"/>
                      </a:cubicBezTo>
                      <a:cubicBezTo>
                        <a:pt x="23" y="36"/>
                        <a:pt x="23" y="36"/>
                        <a:pt x="23" y="36"/>
                      </a:cubicBezTo>
                      <a:cubicBezTo>
                        <a:pt x="27" y="36"/>
                        <a:pt x="31" y="34"/>
                        <a:pt x="33" y="31"/>
                      </a:cubicBezTo>
                      <a:cubicBezTo>
                        <a:pt x="38" y="26"/>
                        <a:pt x="37" y="17"/>
                        <a:pt x="32" y="13"/>
                      </a:cubicBezTo>
                      <a:cubicBezTo>
                        <a:pt x="32" y="13"/>
                        <a:pt x="32" y="13"/>
                        <a:pt x="32" y="13"/>
                      </a:cubicBezTo>
                      <a:cubicBezTo>
                        <a:pt x="30" y="12"/>
                        <a:pt x="29" y="11"/>
                        <a:pt x="27" y="10"/>
                      </a:cubicBezTo>
                      <a:cubicBezTo>
                        <a:pt x="26" y="10"/>
                        <a:pt x="25" y="10"/>
                        <a:pt x="23" y="1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26" y="0"/>
                        <a:pt x="26" y="0"/>
                        <a:pt x="26" y="0"/>
                      </a:cubicBezTo>
                      <a:cubicBezTo>
                        <a:pt x="26" y="3"/>
                        <a:pt x="26" y="3"/>
                        <a:pt x="26" y="3"/>
                      </a:cubicBezTo>
                      <a:cubicBezTo>
                        <a:pt x="28" y="4"/>
                        <a:pt x="30" y="4"/>
                        <a:pt x="32" y="5"/>
                      </a:cubicBezTo>
                      <a:cubicBezTo>
                        <a:pt x="35" y="3"/>
                        <a:pt x="35" y="3"/>
                        <a:pt x="35" y="3"/>
                      </a:cubicBezTo>
                      <a:cubicBezTo>
                        <a:pt x="41" y="8"/>
                        <a:pt x="41" y="8"/>
                        <a:pt x="41" y="8"/>
                      </a:cubicBezTo>
                      <a:cubicBezTo>
                        <a:pt x="39" y="11"/>
                        <a:pt x="39" y="11"/>
                        <a:pt x="39" y="11"/>
                      </a:cubicBezTo>
                      <a:cubicBezTo>
                        <a:pt x="40" y="13"/>
                        <a:pt x="41" y="15"/>
                        <a:pt x="42" y="17"/>
                      </a:cubicBezTo>
                      <a:cubicBezTo>
                        <a:pt x="45" y="17"/>
                        <a:pt x="45" y="17"/>
                        <a:pt x="45" y="17"/>
                      </a:cubicBezTo>
                      <a:cubicBezTo>
                        <a:pt x="46" y="25"/>
                        <a:pt x="46" y="25"/>
                        <a:pt x="46" y="25"/>
                      </a:cubicBezTo>
                      <a:cubicBezTo>
                        <a:pt x="43" y="25"/>
                        <a:pt x="43" y="25"/>
                        <a:pt x="43" y="25"/>
                      </a:cubicBezTo>
                      <a:cubicBezTo>
                        <a:pt x="42" y="28"/>
                        <a:pt x="42" y="30"/>
                        <a:pt x="41" y="32"/>
                      </a:cubicBezTo>
                      <a:close/>
                      <a:moveTo>
                        <a:pt x="23" y="45"/>
                      </a:moveTo>
                      <a:cubicBezTo>
                        <a:pt x="21" y="46"/>
                        <a:pt x="21" y="46"/>
                        <a:pt x="21" y="46"/>
                      </a:cubicBezTo>
                      <a:cubicBezTo>
                        <a:pt x="21" y="42"/>
                        <a:pt x="21" y="42"/>
                        <a:pt x="21" y="42"/>
                      </a:cubicBezTo>
                      <a:cubicBezTo>
                        <a:pt x="18" y="42"/>
                        <a:pt x="16" y="41"/>
                        <a:pt x="14" y="40"/>
                      </a:cubicBezTo>
                      <a:cubicBezTo>
                        <a:pt x="12" y="43"/>
                        <a:pt x="12" y="43"/>
                        <a:pt x="12" y="43"/>
                      </a:cubicBezTo>
                      <a:cubicBezTo>
                        <a:pt x="6" y="37"/>
                        <a:pt x="6" y="37"/>
                        <a:pt x="6" y="37"/>
                      </a:cubicBezTo>
                      <a:cubicBezTo>
                        <a:pt x="8" y="35"/>
                        <a:pt x="8" y="35"/>
                        <a:pt x="8" y="35"/>
                      </a:cubicBezTo>
                      <a:cubicBezTo>
                        <a:pt x="6" y="33"/>
                        <a:pt x="5" y="31"/>
                        <a:pt x="5" y="29"/>
                      </a:cubicBezTo>
                      <a:cubicBezTo>
                        <a:pt x="1" y="29"/>
                        <a:pt x="1" y="29"/>
                        <a:pt x="1" y="29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4" y="20"/>
                        <a:pt x="4" y="20"/>
                        <a:pt x="4" y="20"/>
                      </a:cubicBezTo>
                      <a:cubicBezTo>
                        <a:pt x="4" y="18"/>
                        <a:pt x="5" y="16"/>
                        <a:pt x="6" y="14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11" y="7"/>
                        <a:pt x="11" y="7"/>
                        <a:pt x="11" y="7"/>
                      </a:cubicBezTo>
                      <a:cubicBezTo>
                        <a:pt x="13" y="6"/>
                        <a:pt x="15" y="5"/>
                        <a:pt x="17" y="4"/>
                      </a:cubicBezTo>
                      <a:cubicBezTo>
                        <a:pt x="17" y="1"/>
                        <a:pt x="17" y="1"/>
                        <a:pt x="17" y="1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23" y="10"/>
                        <a:pt x="23" y="10"/>
                        <a:pt x="23" y="10"/>
                      </a:cubicBezTo>
                      <a:cubicBezTo>
                        <a:pt x="19" y="10"/>
                        <a:pt x="16" y="11"/>
                        <a:pt x="13" y="14"/>
                      </a:cubicBezTo>
                      <a:cubicBezTo>
                        <a:pt x="9" y="20"/>
                        <a:pt x="9" y="28"/>
                        <a:pt x="15" y="33"/>
                      </a:cubicBezTo>
                      <a:cubicBezTo>
                        <a:pt x="16" y="34"/>
                        <a:pt x="18" y="35"/>
                        <a:pt x="19" y="35"/>
                      </a:cubicBezTo>
                      <a:cubicBezTo>
                        <a:pt x="21" y="36"/>
                        <a:pt x="22" y="36"/>
                        <a:pt x="23" y="36"/>
                      </a:cubicBezTo>
                      <a:lnTo>
                        <a:pt x="23" y="4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1" name="Freeform: Shape 139">
                  <a:extLst>
                    <a:ext uri="{FF2B5EF4-FFF2-40B4-BE49-F238E27FC236}">
                      <a16:creationId xmlns:a16="http://schemas.microsoft.com/office/drawing/2014/main" id="{41A96B98-AEE0-A1EB-48C3-7F99CC03304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066685" y="3104493"/>
                  <a:ext cx="208320" cy="398259"/>
                </a:xfrm>
                <a:custGeom>
                  <a:avLst/>
                  <a:gdLst>
                    <a:gd name="T0" fmla="*/ 24 w 47"/>
                    <a:gd name="T1" fmla="*/ 90 h 90"/>
                    <a:gd name="T2" fmla="*/ 47 w 47"/>
                    <a:gd name="T3" fmla="*/ 90 h 90"/>
                    <a:gd name="T4" fmla="*/ 47 w 47"/>
                    <a:gd name="T5" fmla="*/ 0 h 90"/>
                    <a:gd name="T6" fmla="*/ 24 w 47"/>
                    <a:gd name="T7" fmla="*/ 0 h 90"/>
                    <a:gd name="T8" fmla="*/ 24 w 47"/>
                    <a:gd name="T9" fmla="*/ 5 h 90"/>
                    <a:gd name="T10" fmla="*/ 42 w 47"/>
                    <a:gd name="T11" fmla="*/ 5 h 90"/>
                    <a:gd name="T12" fmla="*/ 42 w 47"/>
                    <a:gd name="T13" fmla="*/ 23 h 90"/>
                    <a:gd name="T14" fmla="*/ 24 w 47"/>
                    <a:gd name="T15" fmla="*/ 23 h 90"/>
                    <a:gd name="T16" fmla="*/ 24 w 47"/>
                    <a:gd name="T17" fmla="*/ 27 h 90"/>
                    <a:gd name="T18" fmla="*/ 42 w 47"/>
                    <a:gd name="T19" fmla="*/ 27 h 90"/>
                    <a:gd name="T20" fmla="*/ 42 w 47"/>
                    <a:gd name="T21" fmla="*/ 44 h 90"/>
                    <a:gd name="T22" fmla="*/ 24 w 47"/>
                    <a:gd name="T23" fmla="*/ 44 h 90"/>
                    <a:gd name="T24" fmla="*/ 24 w 47"/>
                    <a:gd name="T25" fmla="*/ 51 h 90"/>
                    <a:gd name="T26" fmla="*/ 24 w 47"/>
                    <a:gd name="T27" fmla="*/ 51 h 90"/>
                    <a:gd name="T28" fmla="*/ 29 w 47"/>
                    <a:gd name="T29" fmla="*/ 57 h 90"/>
                    <a:gd name="T30" fmla="*/ 24 w 47"/>
                    <a:gd name="T31" fmla="*/ 62 h 90"/>
                    <a:gd name="T32" fmla="*/ 24 w 47"/>
                    <a:gd name="T33" fmla="*/ 62 h 90"/>
                    <a:gd name="T34" fmla="*/ 24 w 47"/>
                    <a:gd name="T35" fmla="*/ 62 h 90"/>
                    <a:gd name="T36" fmla="*/ 24 w 47"/>
                    <a:gd name="T37" fmla="*/ 71 h 90"/>
                    <a:gd name="T38" fmla="*/ 24 w 47"/>
                    <a:gd name="T39" fmla="*/ 71 h 90"/>
                    <a:gd name="T40" fmla="*/ 29 w 47"/>
                    <a:gd name="T41" fmla="*/ 77 h 90"/>
                    <a:gd name="T42" fmla="*/ 24 w 47"/>
                    <a:gd name="T43" fmla="*/ 82 h 90"/>
                    <a:gd name="T44" fmla="*/ 24 w 47"/>
                    <a:gd name="T45" fmla="*/ 82 h 90"/>
                    <a:gd name="T46" fmla="*/ 24 w 47"/>
                    <a:gd name="T47" fmla="*/ 82 h 90"/>
                    <a:gd name="T48" fmla="*/ 24 w 47"/>
                    <a:gd name="T49" fmla="*/ 90 h 90"/>
                    <a:gd name="T50" fmla="*/ 0 w 47"/>
                    <a:gd name="T51" fmla="*/ 90 h 90"/>
                    <a:gd name="T52" fmla="*/ 24 w 47"/>
                    <a:gd name="T53" fmla="*/ 90 h 90"/>
                    <a:gd name="T54" fmla="*/ 24 w 47"/>
                    <a:gd name="T55" fmla="*/ 82 h 90"/>
                    <a:gd name="T56" fmla="*/ 18 w 47"/>
                    <a:gd name="T57" fmla="*/ 77 h 90"/>
                    <a:gd name="T58" fmla="*/ 24 w 47"/>
                    <a:gd name="T59" fmla="*/ 71 h 90"/>
                    <a:gd name="T60" fmla="*/ 24 w 47"/>
                    <a:gd name="T61" fmla="*/ 62 h 90"/>
                    <a:gd name="T62" fmla="*/ 18 w 47"/>
                    <a:gd name="T63" fmla="*/ 57 h 90"/>
                    <a:gd name="T64" fmla="*/ 24 w 47"/>
                    <a:gd name="T65" fmla="*/ 51 h 90"/>
                    <a:gd name="T66" fmla="*/ 24 w 47"/>
                    <a:gd name="T67" fmla="*/ 44 h 90"/>
                    <a:gd name="T68" fmla="*/ 5 w 47"/>
                    <a:gd name="T69" fmla="*/ 44 h 90"/>
                    <a:gd name="T70" fmla="*/ 5 w 47"/>
                    <a:gd name="T71" fmla="*/ 27 h 90"/>
                    <a:gd name="T72" fmla="*/ 5 w 47"/>
                    <a:gd name="T73" fmla="*/ 27 h 90"/>
                    <a:gd name="T74" fmla="*/ 24 w 47"/>
                    <a:gd name="T75" fmla="*/ 27 h 90"/>
                    <a:gd name="T76" fmla="*/ 24 w 47"/>
                    <a:gd name="T77" fmla="*/ 23 h 90"/>
                    <a:gd name="T78" fmla="*/ 5 w 47"/>
                    <a:gd name="T79" fmla="*/ 23 h 90"/>
                    <a:gd name="T80" fmla="*/ 5 w 47"/>
                    <a:gd name="T81" fmla="*/ 5 h 90"/>
                    <a:gd name="T82" fmla="*/ 5 w 47"/>
                    <a:gd name="T83" fmla="*/ 5 h 90"/>
                    <a:gd name="T84" fmla="*/ 24 w 47"/>
                    <a:gd name="T85" fmla="*/ 5 h 90"/>
                    <a:gd name="T86" fmla="*/ 24 w 47"/>
                    <a:gd name="T87" fmla="*/ 0 h 90"/>
                    <a:gd name="T88" fmla="*/ 0 w 47"/>
                    <a:gd name="T89" fmla="*/ 0 h 90"/>
                    <a:gd name="T90" fmla="*/ 0 w 47"/>
                    <a:gd name="T91" fmla="*/ 9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47" h="90">
                      <a:moveTo>
                        <a:pt x="24" y="90"/>
                      </a:moveTo>
                      <a:cubicBezTo>
                        <a:pt x="47" y="90"/>
                        <a:pt x="47" y="90"/>
                        <a:pt x="47" y="90"/>
                      </a:cubicBezTo>
                      <a:cubicBezTo>
                        <a:pt x="47" y="0"/>
                        <a:pt x="47" y="0"/>
                        <a:pt x="47" y="0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24" y="5"/>
                        <a:pt x="24" y="5"/>
                        <a:pt x="24" y="5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42" y="23"/>
                        <a:pt x="42" y="23"/>
                        <a:pt x="42" y="23"/>
                      </a:cubicBezTo>
                      <a:cubicBezTo>
                        <a:pt x="24" y="23"/>
                        <a:pt x="24" y="23"/>
                        <a:pt x="24" y="23"/>
                      </a:cubicBezTo>
                      <a:cubicBezTo>
                        <a:pt x="24" y="27"/>
                        <a:pt x="24" y="27"/>
                        <a:pt x="24" y="27"/>
                      </a:cubicBezTo>
                      <a:cubicBezTo>
                        <a:pt x="42" y="27"/>
                        <a:pt x="42" y="27"/>
                        <a:pt x="42" y="27"/>
                      </a:cubicBezTo>
                      <a:cubicBezTo>
                        <a:pt x="42" y="44"/>
                        <a:pt x="42" y="44"/>
                        <a:pt x="42" y="44"/>
                      </a:cubicBezTo>
                      <a:cubicBezTo>
                        <a:pt x="24" y="44"/>
                        <a:pt x="24" y="44"/>
                        <a:pt x="24" y="44"/>
                      </a:cubicBezTo>
                      <a:cubicBezTo>
                        <a:pt x="24" y="51"/>
                        <a:pt x="24" y="51"/>
                        <a:pt x="24" y="51"/>
                      </a:cubicBezTo>
                      <a:cubicBezTo>
                        <a:pt x="24" y="51"/>
                        <a:pt x="24" y="51"/>
                        <a:pt x="24" y="51"/>
                      </a:cubicBezTo>
                      <a:cubicBezTo>
                        <a:pt x="27" y="51"/>
                        <a:pt x="29" y="54"/>
                        <a:pt x="29" y="57"/>
                      </a:cubicBezTo>
                      <a:cubicBezTo>
                        <a:pt x="29" y="60"/>
                        <a:pt x="27" y="62"/>
                        <a:pt x="24" y="62"/>
                      </a:cubicBezTo>
                      <a:cubicBezTo>
                        <a:pt x="24" y="62"/>
                        <a:pt x="24" y="62"/>
                        <a:pt x="24" y="62"/>
                      </a:cubicBezTo>
                      <a:cubicBezTo>
                        <a:pt x="24" y="62"/>
                        <a:pt x="24" y="62"/>
                        <a:pt x="24" y="62"/>
                      </a:cubicBezTo>
                      <a:cubicBezTo>
                        <a:pt x="24" y="71"/>
                        <a:pt x="24" y="71"/>
                        <a:pt x="24" y="71"/>
                      </a:cubicBezTo>
                      <a:cubicBezTo>
                        <a:pt x="24" y="71"/>
                        <a:pt x="24" y="71"/>
                        <a:pt x="24" y="71"/>
                      </a:cubicBezTo>
                      <a:cubicBezTo>
                        <a:pt x="27" y="71"/>
                        <a:pt x="29" y="74"/>
                        <a:pt x="29" y="77"/>
                      </a:cubicBezTo>
                      <a:cubicBezTo>
                        <a:pt x="29" y="80"/>
                        <a:pt x="27" y="82"/>
                        <a:pt x="24" y="82"/>
                      </a:cubicBezTo>
                      <a:cubicBezTo>
                        <a:pt x="24" y="82"/>
                        <a:pt x="24" y="82"/>
                        <a:pt x="24" y="82"/>
                      </a:cubicBezTo>
                      <a:cubicBezTo>
                        <a:pt x="24" y="82"/>
                        <a:pt x="24" y="82"/>
                        <a:pt x="24" y="82"/>
                      </a:cubicBezTo>
                      <a:lnTo>
                        <a:pt x="24" y="90"/>
                      </a:lnTo>
                      <a:close/>
                      <a:moveTo>
                        <a:pt x="0" y="90"/>
                      </a:moveTo>
                      <a:cubicBezTo>
                        <a:pt x="24" y="90"/>
                        <a:pt x="24" y="90"/>
                        <a:pt x="24" y="90"/>
                      </a:cubicBezTo>
                      <a:cubicBezTo>
                        <a:pt x="24" y="82"/>
                        <a:pt x="24" y="82"/>
                        <a:pt x="24" y="82"/>
                      </a:cubicBezTo>
                      <a:cubicBezTo>
                        <a:pt x="21" y="82"/>
                        <a:pt x="18" y="80"/>
                        <a:pt x="18" y="77"/>
                      </a:cubicBezTo>
                      <a:cubicBezTo>
                        <a:pt x="18" y="74"/>
                        <a:pt x="21" y="71"/>
                        <a:pt x="24" y="71"/>
                      </a:cubicBezTo>
                      <a:cubicBezTo>
                        <a:pt x="24" y="62"/>
                        <a:pt x="24" y="62"/>
                        <a:pt x="24" y="62"/>
                      </a:cubicBezTo>
                      <a:cubicBezTo>
                        <a:pt x="21" y="62"/>
                        <a:pt x="18" y="60"/>
                        <a:pt x="18" y="57"/>
                      </a:cubicBezTo>
                      <a:cubicBezTo>
                        <a:pt x="18" y="54"/>
                        <a:pt x="21" y="51"/>
                        <a:pt x="24" y="51"/>
                      </a:cubicBezTo>
                      <a:cubicBezTo>
                        <a:pt x="24" y="44"/>
                        <a:pt x="24" y="44"/>
                        <a:pt x="24" y="44"/>
                      </a:cubicBezTo>
                      <a:cubicBezTo>
                        <a:pt x="5" y="44"/>
                        <a:pt x="5" y="44"/>
                        <a:pt x="5" y="44"/>
                      </a:cubicBezTo>
                      <a:cubicBezTo>
                        <a:pt x="5" y="27"/>
                        <a:pt x="5" y="27"/>
                        <a:pt x="5" y="27"/>
                      </a:cubicBezTo>
                      <a:cubicBezTo>
                        <a:pt x="5" y="27"/>
                        <a:pt x="5" y="27"/>
                        <a:pt x="5" y="27"/>
                      </a:cubicBezTo>
                      <a:cubicBezTo>
                        <a:pt x="24" y="27"/>
                        <a:pt x="24" y="27"/>
                        <a:pt x="24" y="27"/>
                      </a:cubicBezTo>
                      <a:cubicBezTo>
                        <a:pt x="24" y="23"/>
                        <a:pt x="24" y="23"/>
                        <a:pt x="24" y="23"/>
                      </a:cubicBezTo>
                      <a:cubicBezTo>
                        <a:pt x="5" y="23"/>
                        <a:pt x="5" y="23"/>
                        <a:pt x="5" y="23"/>
                      </a:cubicBez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24" y="5"/>
                        <a:pt x="24" y="5"/>
                        <a:pt x="24" y="5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9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2" name="Freeform: Shape 140">
                  <a:extLst>
                    <a:ext uri="{FF2B5EF4-FFF2-40B4-BE49-F238E27FC236}">
                      <a16:creationId xmlns:a16="http://schemas.microsoft.com/office/drawing/2014/main" id="{6ED6E57F-8AC9-C578-A6B9-1367604F4F9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292161" y="3104493"/>
                  <a:ext cx="83328" cy="398259"/>
                </a:xfrm>
                <a:custGeom>
                  <a:avLst/>
                  <a:gdLst>
                    <a:gd name="T0" fmla="*/ 68 w 68"/>
                    <a:gd name="T1" fmla="*/ 307 h 325"/>
                    <a:gd name="T2" fmla="*/ 68 w 68"/>
                    <a:gd name="T3" fmla="*/ 55 h 325"/>
                    <a:gd name="T4" fmla="*/ 0 w 68"/>
                    <a:gd name="T5" fmla="*/ 0 h 325"/>
                    <a:gd name="T6" fmla="*/ 0 w 68"/>
                    <a:gd name="T7" fmla="*/ 325 h 325"/>
                    <a:gd name="T8" fmla="*/ 68 w 68"/>
                    <a:gd name="T9" fmla="*/ 307 h 3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25">
                      <a:moveTo>
                        <a:pt x="68" y="307"/>
                      </a:moveTo>
                      <a:lnTo>
                        <a:pt x="68" y="55"/>
                      </a:lnTo>
                      <a:lnTo>
                        <a:pt x="0" y="0"/>
                      </a:lnTo>
                      <a:lnTo>
                        <a:pt x="0" y="325"/>
                      </a:lnTo>
                      <a:lnTo>
                        <a:pt x="68" y="30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3" name="Rectangle 141">
                  <a:extLst>
                    <a:ext uri="{FF2B5EF4-FFF2-40B4-BE49-F238E27FC236}">
                      <a16:creationId xmlns:a16="http://schemas.microsoft.com/office/drawing/2014/main" id="{4120EE32-5137-65FC-2999-22FFA6D448E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102222" y="3140030"/>
                  <a:ext cx="140922" cy="5391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4" name="Rectangle 142">
                  <a:extLst>
                    <a:ext uri="{FF2B5EF4-FFF2-40B4-BE49-F238E27FC236}">
                      <a16:creationId xmlns:a16="http://schemas.microsoft.com/office/drawing/2014/main" id="{F6168D63-3288-C132-FB4B-E5B2AE3043C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102222" y="3233161"/>
                  <a:ext cx="140922" cy="52693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5" name="Freeform: Shape 143">
                  <a:extLst>
                    <a:ext uri="{FF2B5EF4-FFF2-40B4-BE49-F238E27FC236}">
                      <a16:creationId xmlns:a16="http://schemas.microsoft.com/office/drawing/2014/main" id="{84D31922-1466-66AC-9F46-330EC7221BF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300739" y="1872953"/>
                  <a:ext cx="140922" cy="238955"/>
                </a:xfrm>
                <a:custGeom>
                  <a:avLst/>
                  <a:gdLst>
                    <a:gd name="T0" fmla="*/ 0 w 32"/>
                    <a:gd name="T1" fmla="*/ 37 h 54"/>
                    <a:gd name="T2" fmla="*/ 0 w 32"/>
                    <a:gd name="T3" fmla="*/ 45 h 54"/>
                    <a:gd name="T4" fmla="*/ 9 w 32"/>
                    <a:gd name="T5" fmla="*/ 54 h 54"/>
                    <a:gd name="T6" fmla="*/ 23 w 32"/>
                    <a:gd name="T7" fmla="*/ 54 h 54"/>
                    <a:gd name="T8" fmla="*/ 32 w 32"/>
                    <a:gd name="T9" fmla="*/ 45 h 54"/>
                    <a:gd name="T10" fmla="*/ 32 w 32"/>
                    <a:gd name="T11" fmla="*/ 37 h 54"/>
                    <a:gd name="T12" fmla="*/ 20 w 32"/>
                    <a:gd name="T13" fmla="*/ 37 h 54"/>
                    <a:gd name="T14" fmla="*/ 20 w 32"/>
                    <a:gd name="T15" fmla="*/ 30 h 54"/>
                    <a:gd name="T16" fmla="*/ 32 w 32"/>
                    <a:gd name="T17" fmla="*/ 30 h 54"/>
                    <a:gd name="T18" fmla="*/ 32 w 32"/>
                    <a:gd name="T19" fmla="*/ 20 h 54"/>
                    <a:gd name="T20" fmla="*/ 20 w 32"/>
                    <a:gd name="T21" fmla="*/ 20 h 54"/>
                    <a:gd name="T22" fmla="*/ 20 w 32"/>
                    <a:gd name="T23" fmla="*/ 13 h 54"/>
                    <a:gd name="T24" fmla="*/ 32 w 32"/>
                    <a:gd name="T25" fmla="*/ 13 h 54"/>
                    <a:gd name="T26" fmla="*/ 32 w 32"/>
                    <a:gd name="T27" fmla="*/ 9 h 54"/>
                    <a:gd name="T28" fmla="*/ 23 w 32"/>
                    <a:gd name="T29" fmla="*/ 0 h 54"/>
                    <a:gd name="T30" fmla="*/ 9 w 32"/>
                    <a:gd name="T31" fmla="*/ 0 h 54"/>
                    <a:gd name="T32" fmla="*/ 0 w 32"/>
                    <a:gd name="T33" fmla="*/ 9 h 54"/>
                    <a:gd name="T34" fmla="*/ 0 w 32"/>
                    <a:gd name="T35" fmla="*/ 13 h 54"/>
                    <a:gd name="T36" fmla="*/ 11 w 32"/>
                    <a:gd name="T37" fmla="*/ 13 h 54"/>
                    <a:gd name="T38" fmla="*/ 11 w 32"/>
                    <a:gd name="T39" fmla="*/ 20 h 54"/>
                    <a:gd name="T40" fmla="*/ 0 w 32"/>
                    <a:gd name="T41" fmla="*/ 20 h 54"/>
                    <a:gd name="T42" fmla="*/ 0 w 32"/>
                    <a:gd name="T43" fmla="*/ 30 h 54"/>
                    <a:gd name="T44" fmla="*/ 11 w 32"/>
                    <a:gd name="T45" fmla="*/ 30 h 54"/>
                    <a:gd name="T46" fmla="*/ 11 w 32"/>
                    <a:gd name="T47" fmla="*/ 37 h 54"/>
                    <a:gd name="T48" fmla="*/ 0 w 32"/>
                    <a:gd name="T49" fmla="*/ 37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2" h="54">
                      <a:moveTo>
                        <a:pt x="0" y="37"/>
                      </a:moveTo>
                      <a:cubicBezTo>
                        <a:pt x="0" y="45"/>
                        <a:pt x="0" y="45"/>
                        <a:pt x="0" y="45"/>
                      </a:cubicBezTo>
                      <a:cubicBezTo>
                        <a:pt x="0" y="50"/>
                        <a:pt x="4" y="54"/>
                        <a:pt x="9" y="54"/>
                      </a:cubicBezTo>
                      <a:cubicBezTo>
                        <a:pt x="23" y="54"/>
                        <a:pt x="23" y="54"/>
                        <a:pt x="23" y="54"/>
                      </a:cubicBezTo>
                      <a:cubicBezTo>
                        <a:pt x="28" y="54"/>
                        <a:pt x="32" y="50"/>
                        <a:pt x="32" y="45"/>
                      </a:cubicBezTo>
                      <a:cubicBezTo>
                        <a:pt x="32" y="37"/>
                        <a:pt x="32" y="37"/>
                        <a:pt x="32" y="37"/>
                      </a:cubicBezTo>
                      <a:cubicBezTo>
                        <a:pt x="20" y="37"/>
                        <a:pt x="20" y="37"/>
                        <a:pt x="20" y="37"/>
                      </a:cubicBezTo>
                      <a:cubicBezTo>
                        <a:pt x="20" y="30"/>
                        <a:pt x="20" y="30"/>
                        <a:pt x="20" y="30"/>
                      </a:cubicBezTo>
                      <a:cubicBezTo>
                        <a:pt x="32" y="30"/>
                        <a:pt x="32" y="30"/>
                        <a:pt x="32" y="30"/>
                      </a:cubicBezTo>
                      <a:cubicBezTo>
                        <a:pt x="32" y="20"/>
                        <a:pt x="32" y="20"/>
                        <a:pt x="32" y="20"/>
                      </a:cubicBezTo>
                      <a:cubicBezTo>
                        <a:pt x="20" y="20"/>
                        <a:pt x="20" y="20"/>
                        <a:pt x="20" y="20"/>
                      </a:cubicBezTo>
                      <a:cubicBezTo>
                        <a:pt x="20" y="13"/>
                        <a:pt x="20" y="13"/>
                        <a:pt x="20" y="13"/>
                      </a:cubicBezTo>
                      <a:cubicBezTo>
                        <a:pt x="32" y="13"/>
                        <a:pt x="32" y="13"/>
                        <a:pt x="32" y="13"/>
                      </a:cubicBezTo>
                      <a:cubicBezTo>
                        <a:pt x="32" y="9"/>
                        <a:pt x="32" y="9"/>
                        <a:pt x="32" y="9"/>
                      </a:cubicBezTo>
                      <a:cubicBezTo>
                        <a:pt x="32" y="4"/>
                        <a:pt x="28" y="0"/>
                        <a:pt x="23" y="0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1" y="20"/>
                        <a:pt x="11" y="20"/>
                        <a:pt x="11" y="20"/>
                      </a:cubicBez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0" y="30"/>
                        <a:pt x="0" y="30"/>
                        <a:pt x="0" y="30"/>
                      </a:cubicBezTo>
                      <a:cubicBezTo>
                        <a:pt x="11" y="30"/>
                        <a:pt x="11" y="30"/>
                        <a:pt x="11" y="30"/>
                      </a:cubicBezTo>
                      <a:cubicBezTo>
                        <a:pt x="11" y="37"/>
                        <a:pt x="11" y="37"/>
                        <a:pt x="11" y="37"/>
                      </a:cubicBezTo>
                      <a:lnTo>
                        <a:pt x="0" y="3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6" name="Rectangle 144">
                  <a:extLst>
                    <a:ext uri="{FF2B5EF4-FFF2-40B4-BE49-F238E27FC236}">
                      <a16:creationId xmlns:a16="http://schemas.microsoft.com/office/drawing/2014/main" id="{8B6543BA-7AA3-C3FA-00A4-C120CE4056C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202833" y="680626"/>
                  <a:ext cx="44115" cy="101709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7" name="Rectangle 145">
                  <a:extLst>
                    <a:ext uri="{FF2B5EF4-FFF2-40B4-BE49-F238E27FC236}">
                      <a16:creationId xmlns:a16="http://schemas.microsoft.com/office/drawing/2014/main" id="{36573CB3-A257-E6CB-F7CC-D350E618B1B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202833" y="835028"/>
                  <a:ext cx="44115" cy="18136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8" name="Rectangle 146">
                  <a:extLst>
                    <a:ext uri="{FF2B5EF4-FFF2-40B4-BE49-F238E27FC236}">
                      <a16:creationId xmlns:a16="http://schemas.microsoft.com/office/drawing/2014/main" id="{42A2F7CC-BFD2-D21A-C392-C2071FAD55D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092546" y="680626"/>
                  <a:ext cx="49017" cy="185037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9" name="Rectangle 147">
                  <a:extLst>
                    <a:ext uri="{FF2B5EF4-FFF2-40B4-BE49-F238E27FC236}">
                      <a16:creationId xmlns:a16="http://schemas.microsoft.com/office/drawing/2014/main" id="{249FC5F0-1470-8032-2880-63A8651C892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092546" y="923258"/>
                  <a:ext cx="49017" cy="9313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0" name="Rectangle 148">
                  <a:extLst>
                    <a:ext uri="{FF2B5EF4-FFF2-40B4-BE49-F238E27FC236}">
                      <a16:creationId xmlns:a16="http://schemas.microsoft.com/office/drawing/2014/main" id="{9298A5D4-F017-4343-0761-880043A83F1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987160" y="680626"/>
                  <a:ext cx="44115" cy="3063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1" name="Rectangle 149">
                  <a:extLst>
                    <a:ext uri="{FF2B5EF4-FFF2-40B4-BE49-F238E27FC236}">
                      <a16:creationId xmlns:a16="http://schemas.microsoft.com/office/drawing/2014/main" id="{5FFCCFD2-0F10-7608-1CCC-EA0A981F45E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987160" y="763954"/>
                  <a:ext cx="44115" cy="25243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2" name="Freeform: Shape 150">
                  <a:extLst>
                    <a:ext uri="{FF2B5EF4-FFF2-40B4-BE49-F238E27FC236}">
                      <a16:creationId xmlns:a16="http://schemas.microsoft.com/office/drawing/2014/main" id="{3CD7425A-C8E9-48BA-874E-489DBFC575F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968779" y="719840"/>
                  <a:ext cx="79652" cy="35537"/>
                </a:xfrm>
                <a:custGeom>
                  <a:avLst/>
                  <a:gdLst>
                    <a:gd name="T0" fmla="*/ 0 w 65"/>
                    <a:gd name="T1" fmla="*/ 0 h 29"/>
                    <a:gd name="T2" fmla="*/ 0 w 65"/>
                    <a:gd name="T3" fmla="*/ 29 h 29"/>
                    <a:gd name="T4" fmla="*/ 15 w 65"/>
                    <a:gd name="T5" fmla="*/ 29 h 29"/>
                    <a:gd name="T6" fmla="*/ 51 w 65"/>
                    <a:gd name="T7" fmla="*/ 29 h 29"/>
                    <a:gd name="T8" fmla="*/ 65 w 65"/>
                    <a:gd name="T9" fmla="*/ 29 h 29"/>
                    <a:gd name="T10" fmla="*/ 65 w 65"/>
                    <a:gd name="T11" fmla="*/ 0 h 29"/>
                    <a:gd name="T12" fmla="*/ 51 w 65"/>
                    <a:gd name="T13" fmla="*/ 0 h 29"/>
                    <a:gd name="T14" fmla="*/ 15 w 65"/>
                    <a:gd name="T15" fmla="*/ 0 h 29"/>
                    <a:gd name="T16" fmla="*/ 0 w 65"/>
                    <a:gd name="T17" fmla="*/ 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5" h="29">
                      <a:moveTo>
                        <a:pt x="0" y="0"/>
                      </a:moveTo>
                      <a:lnTo>
                        <a:pt x="0" y="29"/>
                      </a:lnTo>
                      <a:lnTo>
                        <a:pt x="15" y="29"/>
                      </a:lnTo>
                      <a:lnTo>
                        <a:pt x="51" y="29"/>
                      </a:lnTo>
                      <a:lnTo>
                        <a:pt x="65" y="29"/>
                      </a:lnTo>
                      <a:lnTo>
                        <a:pt x="65" y="0"/>
                      </a:lnTo>
                      <a:lnTo>
                        <a:pt x="51" y="0"/>
                      </a:lnTo>
                      <a:lnTo>
                        <a:pt x="1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3" name="Freeform: Shape 151">
                  <a:extLst>
                    <a:ext uri="{FF2B5EF4-FFF2-40B4-BE49-F238E27FC236}">
                      <a16:creationId xmlns:a16="http://schemas.microsoft.com/office/drawing/2014/main" id="{0ADAE1EE-0826-6E40-D55F-644AF5C7AA1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075390" y="874242"/>
                  <a:ext cx="83328" cy="35537"/>
                </a:xfrm>
                <a:custGeom>
                  <a:avLst/>
                  <a:gdLst>
                    <a:gd name="T0" fmla="*/ 0 w 68"/>
                    <a:gd name="T1" fmla="*/ 0 h 29"/>
                    <a:gd name="T2" fmla="*/ 0 w 68"/>
                    <a:gd name="T3" fmla="*/ 29 h 29"/>
                    <a:gd name="T4" fmla="*/ 14 w 68"/>
                    <a:gd name="T5" fmla="*/ 29 h 29"/>
                    <a:gd name="T6" fmla="*/ 54 w 68"/>
                    <a:gd name="T7" fmla="*/ 29 h 29"/>
                    <a:gd name="T8" fmla="*/ 68 w 68"/>
                    <a:gd name="T9" fmla="*/ 29 h 29"/>
                    <a:gd name="T10" fmla="*/ 68 w 68"/>
                    <a:gd name="T11" fmla="*/ 0 h 29"/>
                    <a:gd name="T12" fmla="*/ 54 w 68"/>
                    <a:gd name="T13" fmla="*/ 0 h 29"/>
                    <a:gd name="T14" fmla="*/ 14 w 68"/>
                    <a:gd name="T15" fmla="*/ 0 h 29"/>
                    <a:gd name="T16" fmla="*/ 0 w 68"/>
                    <a:gd name="T17" fmla="*/ 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8" h="29">
                      <a:moveTo>
                        <a:pt x="0" y="0"/>
                      </a:moveTo>
                      <a:lnTo>
                        <a:pt x="0" y="29"/>
                      </a:lnTo>
                      <a:lnTo>
                        <a:pt x="14" y="29"/>
                      </a:lnTo>
                      <a:lnTo>
                        <a:pt x="54" y="29"/>
                      </a:lnTo>
                      <a:lnTo>
                        <a:pt x="68" y="29"/>
                      </a:lnTo>
                      <a:lnTo>
                        <a:pt x="68" y="0"/>
                      </a:lnTo>
                      <a:lnTo>
                        <a:pt x="54" y="0"/>
                      </a:lnTo>
                      <a:lnTo>
                        <a:pt x="1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4" name="Freeform: Shape 152">
                  <a:extLst>
                    <a:ext uri="{FF2B5EF4-FFF2-40B4-BE49-F238E27FC236}">
                      <a16:creationId xmlns:a16="http://schemas.microsoft.com/office/drawing/2014/main" id="{A436FF9E-4EC9-35E0-382E-25D19D7A9FA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185677" y="790914"/>
                  <a:ext cx="83328" cy="35537"/>
                </a:xfrm>
                <a:custGeom>
                  <a:avLst/>
                  <a:gdLst>
                    <a:gd name="T0" fmla="*/ 14 w 68"/>
                    <a:gd name="T1" fmla="*/ 0 h 29"/>
                    <a:gd name="T2" fmla="*/ 0 w 68"/>
                    <a:gd name="T3" fmla="*/ 0 h 29"/>
                    <a:gd name="T4" fmla="*/ 0 w 68"/>
                    <a:gd name="T5" fmla="*/ 29 h 29"/>
                    <a:gd name="T6" fmla="*/ 14 w 68"/>
                    <a:gd name="T7" fmla="*/ 29 h 29"/>
                    <a:gd name="T8" fmla="*/ 50 w 68"/>
                    <a:gd name="T9" fmla="*/ 29 h 29"/>
                    <a:gd name="T10" fmla="*/ 68 w 68"/>
                    <a:gd name="T11" fmla="*/ 29 h 29"/>
                    <a:gd name="T12" fmla="*/ 68 w 68"/>
                    <a:gd name="T13" fmla="*/ 0 h 29"/>
                    <a:gd name="T14" fmla="*/ 50 w 68"/>
                    <a:gd name="T15" fmla="*/ 0 h 29"/>
                    <a:gd name="T16" fmla="*/ 14 w 68"/>
                    <a:gd name="T17" fmla="*/ 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8" h="29">
                      <a:moveTo>
                        <a:pt x="14" y="0"/>
                      </a:moveTo>
                      <a:lnTo>
                        <a:pt x="0" y="0"/>
                      </a:lnTo>
                      <a:lnTo>
                        <a:pt x="0" y="29"/>
                      </a:lnTo>
                      <a:lnTo>
                        <a:pt x="14" y="29"/>
                      </a:lnTo>
                      <a:lnTo>
                        <a:pt x="50" y="29"/>
                      </a:lnTo>
                      <a:lnTo>
                        <a:pt x="68" y="29"/>
                      </a:lnTo>
                      <a:lnTo>
                        <a:pt x="68" y="0"/>
                      </a:lnTo>
                      <a:lnTo>
                        <a:pt x="50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5" name="Freeform: Shape 153">
                  <a:extLst>
                    <a:ext uri="{FF2B5EF4-FFF2-40B4-BE49-F238E27FC236}">
                      <a16:creationId xmlns:a16="http://schemas.microsoft.com/office/drawing/2014/main" id="{1AEB3C9A-61D8-BD11-D4EC-751976503A3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335177" y="623032"/>
                  <a:ext cx="442374" cy="344341"/>
                </a:xfrm>
                <a:custGeom>
                  <a:avLst/>
                  <a:gdLst>
                    <a:gd name="T0" fmla="*/ 89 w 100"/>
                    <a:gd name="T1" fmla="*/ 17 h 78"/>
                    <a:gd name="T2" fmla="*/ 81 w 100"/>
                    <a:gd name="T3" fmla="*/ 18 h 78"/>
                    <a:gd name="T4" fmla="*/ 81 w 100"/>
                    <a:gd name="T5" fmla="*/ 22 h 78"/>
                    <a:gd name="T6" fmla="*/ 91 w 100"/>
                    <a:gd name="T7" fmla="*/ 44 h 78"/>
                    <a:gd name="T8" fmla="*/ 91 w 100"/>
                    <a:gd name="T9" fmla="*/ 55 h 78"/>
                    <a:gd name="T10" fmla="*/ 81 w 100"/>
                    <a:gd name="T11" fmla="*/ 78 h 78"/>
                    <a:gd name="T12" fmla="*/ 100 w 100"/>
                    <a:gd name="T13" fmla="*/ 74 h 78"/>
                    <a:gd name="T14" fmla="*/ 100 w 100"/>
                    <a:gd name="T15" fmla="*/ 28 h 78"/>
                    <a:gd name="T16" fmla="*/ 80 w 100"/>
                    <a:gd name="T17" fmla="*/ 0 h 78"/>
                    <a:gd name="T18" fmla="*/ 50 w 100"/>
                    <a:gd name="T19" fmla="*/ 6 h 78"/>
                    <a:gd name="T20" fmla="*/ 81 w 100"/>
                    <a:gd name="T21" fmla="*/ 18 h 78"/>
                    <a:gd name="T22" fmla="*/ 50 w 100"/>
                    <a:gd name="T23" fmla="*/ 63 h 78"/>
                    <a:gd name="T24" fmla="*/ 76 w 100"/>
                    <a:gd name="T25" fmla="*/ 74 h 78"/>
                    <a:gd name="T26" fmla="*/ 81 w 100"/>
                    <a:gd name="T27" fmla="*/ 78 h 78"/>
                    <a:gd name="T28" fmla="*/ 71 w 100"/>
                    <a:gd name="T29" fmla="*/ 55 h 78"/>
                    <a:gd name="T30" fmla="*/ 81 w 100"/>
                    <a:gd name="T31" fmla="*/ 44 h 78"/>
                    <a:gd name="T32" fmla="*/ 50 w 100"/>
                    <a:gd name="T33" fmla="*/ 22 h 78"/>
                    <a:gd name="T34" fmla="*/ 50 w 100"/>
                    <a:gd name="T35" fmla="*/ 0 h 78"/>
                    <a:gd name="T36" fmla="*/ 19 w 100"/>
                    <a:gd name="T37" fmla="*/ 1 h 78"/>
                    <a:gd name="T38" fmla="*/ 25 w 100"/>
                    <a:gd name="T39" fmla="*/ 6 h 78"/>
                    <a:gd name="T40" fmla="*/ 50 w 100"/>
                    <a:gd name="T41" fmla="*/ 6 h 78"/>
                    <a:gd name="T42" fmla="*/ 19 w 100"/>
                    <a:gd name="T43" fmla="*/ 78 h 78"/>
                    <a:gd name="T44" fmla="*/ 24 w 100"/>
                    <a:gd name="T45" fmla="*/ 74 h 78"/>
                    <a:gd name="T46" fmla="*/ 50 w 100"/>
                    <a:gd name="T47" fmla="*/ 63 h 78"/>
                    <a:gd name="T48" fmla="*/ 19 w 100"/>
                    <a:gd name="T49" fmla="*/ 22 h 78"/>
                    <a:gd name="T50" fmla="*/ 29 w 100"/>
                    <a:gd name="T51" fmla="*/ 44 h 78"/>
                    <a:gd name="T52" fmla="*/ 29 w 100"/>
                    <a:gd name="T53" fmla="*/ 55 h 78"/>
                    <a:gd name="T54" fmla="*/ 19 w 100"/>
                    <a:gd name="T55" fmla="*/ 78 h 78"/>
                    <a:gd name="T56" fmla="*/ 10 w 100"/>
                    <a:gd name="T57" fmla="*/ 17 h 78"/>
                    <a:gd name="T58" fmla="*/ 0 w 100"/>
                    <a:gd name="T59" fmla="*/ 60 h 78"/>
                    <a:gd name="T60" fmla="*/ 0 w 100"/>
                    <a:gd name="T61" fmla="*/ 74 h 78"/>
                    <a:gd name="T62" fmla="*/ 19 w 100"/>
                    <a:gd name="T63" fmla="*/ 78 h 78"/>
                    <a:gd name="T64" fmla="*/ 9 w 100"/>
                    <a:gd name="T65" fmla="*/ 55 h 78"/>
                    <a:gd name="T66" fmla="*/ 19 w 100"/>
                    <a:gd name="T67" fmla="*/ 44 h 78"/>
                    <a:gd name="T68" fmla="*/ 17 w 100"/>
                    <a:gd name="T69" fmla="*/ 22 h 78"/>
                    <a:gd name="T70" fmla="*/ 19 w 100"/>
                    <a:gd name="T71" fmla="*/ 1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00" h="78">
                      <a:moveTo>
                        <a:pt x="100" y="28"/>
                      </a:moveTo>
                      <a:cubicBezTo>
                        <a:pt x="89" y="17"/>
                        <a:pt x="89" y="17"/>
                        <a:pt x="89" y="17"/>
                      </a:cubicBezTo>
                      <a:cubicBezTo>
                        <a:pt x="81" y="1"/>
                        <a:pt x="81" y="1"/>
                        <a:pt x="81" y="1"/>
                      </a:cubicBezTo>
                      <a:cubicBezTo>
                        <a:pt x="81" y="18"/>
                        <a:pt x="81" y="18"/>
                        <a:pt x="81" y="18"/>
                      </a:cubicBezTo>
                      <a:cubicBezTo>
                        <a:pt x="83" y="22"/>
                        <a:pt x="83" y="22"/>
                        <a:pt x="83" y="22"/>
                      </a:cubicBezTo>
                      <a:cubicBezTo>
                        <a:pt x="81" y="22"/>
                        <a:pt x="81" y="22"/>
                        <a:pt x="81" y="22"/>
                      </a:cubicBezTo>
                      <a:cubicBezTo>
                        <a:pt x="81" y="44"/>
                        <a:pt x="81" y="44"/>
                        <a:pt x="81" y="44"/>
                      </a:cubicBezTo>
                      <a:cubicBezTo>
                        <a:pt x="91" y="44"/>
                        <a:pt x="91" y="44"/>
                        <a:pt x="91" y="44"/>
                      </a:cubicBezTo>
                      <a:cubicBezTo>
                        <a:pt x="91" y="55"/>
                        <a:pt x="91" y="55"/>
                        <a:pt x="91" y="55"/>
                      </a:cubicBezTo>
                      <a:cubicBezTo>
                        <a:pt x="91" y="55"/>
                        <a:pt x="91" y="55"/>
                        <a:pt x="91" y="55"/>
                      </a:cubicBezTo>
                      <a:cubicBezTo>
                        <a:pt x="81" y="55"/>
                        <a:pt x="81" y="55"/>
                        <a:pt x="81" y="55"/>
                      </a:cubicBezTo>
                      <a:cubicBezTo>
                        <a:pt x="81" y="78"/>
                        <a:pt x="81" y="78"/>
                        <a:pt x="81" y="78"/>
                      </a:cubicBezTo>
                      <a:cubicBezTo>
                        <a:pt x="95" y="78"/>
                        <a:pt x="95" y="78"/>
                        <a:pt x="95" y="78"/>
                      </a:cubicBezTo>
                      <a:cubicBezTo>
                        <a:pt x="97" y="78"/>
                        <a:pt x="100" y="76"/>
                        <a:pt x="100" y="74"/>
                      </a:cubicBezTo>
                      <a:cubicBezTo>
                        <a:pt x="100" y="63"/>
                        <a:pt x="100" y="63"/>
                        <a:pt x="100" y="63"/>
                      </a:cubicBezTo>
                      <a:lnTo>
                        <a:pt x="100" y="28"/>
                      </a:lnTo>
                      <a:close/>
                      <a:moveTo>
                        <a:pt x="81" y="1"/>
                      </a:moveTo>
                      <a:cubicBezTo>
                        <a:pt x="80" y="0"/>
                        <a:pt x="80" y="0"/>
                        <a:pt x="80" y="0"/>
                      </a:cubicBezTo>
                      <a:cubicBezTo>
                        <a:pt x="50" y="0"/>
                        <a:pt x="50" y="0"/>
                        <a:pt x="50" y="0"/>
                      </a:cubicBezTo>
                      <a:cubicBezTo>
                        <a:pt x="50" y="6"/>
                        <a:pt x="50" y="6"/>
                        <a:pt x="50" y="6"/>
                      </a:cubicBezTo>
                      <a:cubicBezTo>
                        <a:pt x="75" y="6"/>
                        <a:pt x="75" y="6"/>
                        <a:pt x="75" y="6"/>
                      </a:cubicBezTo>
                      <a:cubicBezTo>
                        <a:pt x="81" y="18"/>
                        <a:pt x="81" y="18"/>
                        <a:pt x="81" y="18"/>
                      </a:cubicBezTo>
                      <a:cubicBezTo>
                        <a:pt x="81" y="1"/>
                        <a:pt x="81" y="1"/>
                        <a:pt x="81" y="1"/>
                      </a:cubicBezTo>
                      <a:close/>
                      <a:moveTo>
                        <a:pt x="50" y="63"/>
                      </a:moveTo>
                      <a:cubicBezTo>
                        <a:pt x="76" y="63"/>
                        <a:pt x="76" y="63"/>
                        <a:pt x="76" y="63"/>
                      </a:cubicBezTo>
                      <a:cubicBezTo>
                        <a:pt x="76" y="74"/>
                        <a:pt x="76" y="74"/>
                        <a:pt x="76" y="74"/>
                      </a:cubicBezTo>
                      <a:cubicBezTo>
                        <a:pt x="76" y="76"/>
                        <a:pt x="78" y="78"/>
                        <a:pt x="80" y="78"/>
                      </a:cubicBezTo>
                      <a:cubicBezTo>
                        <a:pt x="81" y="78"/>
                        <a:pt x="81" y="78"/>
                        <a:pt x="81" y="78"/>
                      </a:cubicBezTo>
                      <a:cubicBezTo>
                        <a:pt x="81" y="55"/>
                        <a:pt x="81" y="55"/>
                        <a:pt x="81" y="55"/>
                      </a:cubicBezTo>
                      <a:cubicBezTo>
                        <a:pt x="71" y="55"/>
                        <a:pt x="71" y="55"/>
                        <a:pt x="71" y="55"/>
                      </a:cubicBezTo>
                      <a:cubicBezTo>
                        <a:pt x="71" y="44"/>
                        <a:pt x="71" y="44"/>
                        <a:pt x="71" y="44"/>
                      </a:cubicBezTo>
                      <a:cubicBezTo>
                        <a:pt x="81" y="44"/>
                        <a:pt x="81" y="44"/>
                        <a:pt x="81" y="44"/>
                      </a:cubicBezTo>
                      <a:cubicBezTo>
                        <a:pt x="81" y="22"/>
                        <a:pt x="81" y="22"/>
                        <a:pt x="81" y="22"/>
                      </a:cubicBezTo>
                      <a:cubicBezTo>
                        <a:pt x="50" y="22"/>
                        <a:pt x="50" y="22"/>
                        <a:pt x="50" y="22"/>
                      </a:cubicBezTo>
                      <a:lnTo>
                        <a:pt x="50" y="63"/>
                      </a:lnTo>
                      <a:close/>
                      <a:moveTo>
                        <a:pt x="50" y="0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19" y="1"/>
                        <a:pt x="19" y="1"/>
                        <a:pt x="19" y="1"/>
                      </a:cubicBezTo>
                      <a:cubicBezTo>
                        <a:pt x="19" y="18"/>
                        <a:pt x="19" y="18"/>
                        <a:pt x="19" y="18"/>
                      </a:cubicBezTo>
                      <a:cubicBezTo>
                        <a:pt x="25" y="6"/>
                        <a:pt x="25" y="6"/>
                        <a:pt x="25" y="6"/>
                      </a:cubicBezTo>
                      <a:cubicBezTo>
                        <a:pt x="25" y="6"/>
                        <a:pt x="25" y="6"/>
                        <a:pt x="25" y="6"/>
                      </a:cubicBezTo>
                      <a:cubicBezTo>
                        <a:pt x="50" y="6"/>
                        <a:pt x="50" y="6"/>
                        <a:pt x="50" y="6"/>
                      </a:cubicBezTo>
                      <a:cubicBezTo>
                        <a:pt x="50" y="0"/>
                        <a:pt x="50" y="0"/>
                        <a:pt x="50" y="0"/>
                      </a:cubicBezTo>
                      <a:close/>
                      <a:moveTo>
                        <a:pt x="19" y="78"/>
                      </a:moveTo>
                      <a:cubicBezTo>
                        <a:pt x="19" y="78"/>
                        <a:pt x="19" y="78"/>
                        <a:pt x="19" y="78"/>
                      </a:cubicBezTo>
                      <a:cubicBezTo>
                        <a:pt x="22" y="78"/>
                        <a:pt x="24" y="76"/>
                        <a:pt x="24" y="74"/>
                      </a:cubicBezTo>
                      <a:cubicBezTo>
                        <a:pt x="24" y="63"/>
                        <a:pt x="24" y="63"/>
                        <a:pt x="24" y="63"/>
                      </a:cubicBezTo>
                      <a:cubicBezTo>
                        <a:pt x="50" y="63"/>
                        <a:pt x="50" y="63"/>
                        <a:pt x="50" y="63"/>
                      </a:cubicBezTo>
                      <a:cubicBezTo>
                        <a:pt x="50" y="22"/>
                        <a:pt x="50" y="22"/>
                        <a:pt x="50" y="22"/>
                      </a:cubicBezTo>
                      <a:cubicBezTo>
                        <a:pt x="19" y="22"/>
                        <a:pt x="19" y="22"/>
                        <a:pt x="19" y="22"/>
                      </a:cubicBezTo>
                      <a:cubicBezTo>
                        <a:pt x="19" y="44"/>
                        <a:pt x="19" y="44"/>
                        <a:pt x="19" y="44"/>
                      </a:cubicBezTo>
                      <a:cubicBezTo>
                        <a:pt x="29" y="44"/>
                        <a:pt x="29" y="44"/>
                        <a:pt x="29" y="44"/>
                      </a:cubicBezTo>
                      <a:cubicBezTo>
                        <a:pt x="29" y="55"/>
                        <a:pt x="29" y="55"/>
                        <a:pt x="29" y="55"/>
                      </a:cubicBezTo>
                      <a:cubicBezTo>
                        <a:pt x="29" y="55"/>
                        <a:pt x="29" y="55"/>
                        <a:pt x="29" y="55"/>
                      </a:cubicBezTo>
                      <a:cubicBezTo>
                        <a:pt x="19" y="55"/>
                        <a:pt x="19" y="55"/>
                        <a:pt x="19" y="55"/>
                      </a:cubicBezTo>
                      <a:lnTo>
                        <a:pt x="19" y="78"/>
                      </a:lnTo>
                      <a:close/>
                      <a:moveTo>
                        <a:pt x="19" y="1"/>
                      </a:moveTo>
                      <a:cubicBezTo>
                        <a:pt x="10" y="17"/>
                        <a:pt x="10" y="17"/>
                        <a:pt x="10" y="17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60"/>
                        <a:pt x="0" y="60"/>
                        <a:pt x="0" y="60"/>
                      </a:cubicBezTo>
                      <a:cubicBezTo>
                        <a:pt x="0" y="63"/>
                        <a:pt x="0" y="63"/>
                        <a:pt x="0" y="63"/>
                      </a:cubicBezTo>
                      <a:cubicBezTo>
                        <a:pt x="0" y="74"/>
                        <a:pt x="0" y="74"/>
                        <a:pt x="0" y="74"/>
                      </a:cubicBezTo>
                      <a:cubicBezTo>
                        <a:pt x="0" y="76"/>
                        <a:pt x="2" y="78"/>
                        <a:pt x="5" y="78"/>
                      </a:cubicBezTo>
                      <a:cubicBezTo>
                        <a:pt x="19" y="78"/>
                        <a:pt x="19" y="78"/>
                        <a:pt x="19" y="78"/>
                      </a:cubicBezTo>
                      <a:cubicBezTo>
                        <a:pt x="19" y="55"/>
                        <a:pt x="19" y="55"/>
                        <a:pt x="19" y="55"/>
                      </a:cubicBezTo>
                      <a:cubicBezTo>
                        <a:pt x="9" y="55"/>
                        <a:pt x="9" y="55"/>
                        <a:pt x="9" y="55"/>
                      </a:cubicBezTo>
                      <a:cubicBezTo>
                        <a:pt x="9" y="44"/>
                        <a:pt x="9" y="44"/>
                        <a:pt x="9" y="44"/>
                      </a:cubicBezTo>
                      <a:cubicBezTo>
                        <a:pt x="19" y="44"/>
                        <a:pt x="19" y="44"/>
                        <a:pt x="19" y="44"/>
                      </a:cubicBezTo>
                      <a:cubicBezTo>
                        <a:pt x="19" y="22"/>
                        <a:pt x="19" y="22"/>
                        <a:pt x="19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9" y="18"/>
                        <a:pt x="19" y="18"/>
                        <a:pt x="19" y="18"/>
                      </a:cubicBezTo>
                      <a:lnTo>
                        <a:pt x="19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6" name="Freeform: Shape 154">
                  <a:extLst>
                    <a:ext uri="{FF2B5EF4-FFF2-40B4-BE49-F238E27FC236}">
                      <a16:creationId xmlns:a16="http://schemas.microsoft.com/office/drawing/2014/main" id="{0D968359-DEFA-28BB-11DC-8115412BE9B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912156" y="3455711"/>
                  <a:ext cx="374976" cy="379878"/>
                </a:xfrm>
                <a:custGeom>
                  <a:avLst/>
                  <a:gdLst>
                    <a:gd name="T0" fmla="*/ 64 w 85"/>
                    <a:gd name="T1" fmla="*/ 80 h 86"/>
                    <a:gd name="T2" fmla="*/ 79 w 85"/>
                    <a:gd name="T3" fmla="*/ 64 h 86"/>
                    <a:gd name="T4" fmla="*/ 84 w 85"/>
                    <a:gd name="T5" fmla="*/ 52 h 86"/>
                    <a:gd name="T6" fmla="*/ 84 w 85"/>
                    <a:gd name="T7" fmla="*/ 34 h 86"/>
                    <a:gd name="T8" fmla="*/ 79 w 85"/>
                    <a:gd name="T9" fmla="*/ 22 h 86"/>
                    <a:gd name="T10" fmla="*/ 64 w 85"/>
                    <a:gd name="T11" fmla="*/ 6 h 86"/>
                    <a:gd name="T12" fmla="*/ 58 w 85"/>
                    <a:gd name="T13" fmla="*/ 3 h 86"/>
                    <a:gd name="T14" fmla="*/ 45 w 85"/>
                    <a:gd name="T15" fmla="*/ 0 h 86"/>
                    <a:gd name="T16" fmla="*/ 47 w 85"/>
                    <a:gd name="T17" fmla="*/ 5 h 86"/>
                    <a:gd name="T18" fmla="*/ 53 w 85"/>
                    <a:gd name="T19" fmla="*/ 5 h 86"/>
                    <a:gd name="T20" fmla="*/ 57 w 85"/>
                    <a:gd name="T21" fmla="*/ 6 h 86"/>
                    <a:gd name="T22" fmla="*/ 56 w 85"/>
                    <a:gd name="T23" fmla="*/ 7 h 86"/>
                    <a:gd name="T24" fmla="*/ 49 w 85"/>
                    <a:gd name="T25" fmla="*/ 9 h 86"/>
                    <a:gd name="T26" fmla="*/ 50 w 85"/>
                    <a:gd name="T27" fmla="*/ 14 h 86"/>
                    <a:gd name="T28" fmla="*/ 54 w 85"/>
                    <a:gd name="T29" fmla="*/ 17 h 86"/>
                    <a:gd name="T30" fmla="*/ 60 w 85"/>
                    <a:gd name="T31" fmla="*/ 9 h 86"/>
                    <a:gd name="T32" fmla="*/ 65 w 85"/>
                    <a:gd name="T33" fmla="*/ 10 h 86"/>
                    <a:gd name="T34" fmla="*/ 68 w 85"/>
                    <a:gd name="T35" fmla="*/ 12 h 86"/>
                    <a:gd name="T36" fmla="*/ 70 w 85"/>
                    <a:gd name="T37" fmla="*/ 18 h 86"/>
                    <a:gd name="T38" fmla="*/ 69 w 85"/>
                    <a:gd name="T39" fmla="*/ 21 h 86"/>
                    <a:gd name="T40" fmla="*/ 67 w 85"/>
                    <a:gd name="T41" fmla="*/ 19 h 86"/>
                    <a:gd name="T42" fmla="*/ 61 w 85"/>
                    <a:gd name="T43" fmla="*/ 19 h 86"/>
                    <a:gd name="T44" fmla="*/ 65 w 85"/>
                    <a:gd name="T45" fmla="*/ 21 h 86"/>
                    <a:gd name="T46" fmla="*/ 56 w 85"/>
                    <a:gd name="T47" fmla="*/ 25 h 86"/>
                    <a:gd name="T48" fmla="*/ 52 w 85"/>
                    <a:gd name="T49" fmla="*/ 28 h 86"/>
                    <a:gd name="T50" fmla="*/ 46 w 85"/>
                    <a:gd name="T51" fmla="*/ 33 h 86"/>
                    <a:gd name="T52" fmla="*/ 49 w 85"/>
                    <a:gd name="T53" fmla="*/ 51 h 86"/>
                    <a:gd name="T54" fmla="*/ 54 w 85"/>
                    <a:gd name="T55" fmla="*/ 52 h 86"/>
                    <a:gd name="T56" fmla="*/ 59 w 85"/>
                    <a:gd name="T57" fmla="*/ 54 h 86"/>
                    <a:gd name="T58" fmla="*/ 66 w 85"/>
                    <a:gd name="T59" fmla="*/ 58 h 86"/>
                    <a:gd name="T60" fmla="*/ 71 w 85"/>
                    <a:gd name="T61" fmla="*/ 62 h 86"/>
                    <a:gd name="T62" fmla="*/ 77 w 85"/>
                    <a:gd name="T63" fmla="*/ 64 h 86"/>
                    <a:gd name="T64" fmla="*/ 49 w 85"/>
                    <a:gd name="T65" fmla="*/ 75 h 86"/>
                    <a:gd name="T66" fmla="*/ 0 w 85"/>
                    <a:gd name="T67" fmla="*/ 36 h 86"/>
                    <a:gd name="T68" fmla="*/ 1 w 85"/>
                    <a:gd name="T69" fmla="*/ 54 h 86"/>
                    <a:gd name="T70" fmla="*/ 9 w 85"/>
                    <a:gd name="T71" fmla="*/ 69 h 86"/>
                    <a:gd name="T72" fmla="*/ 27 w 85"/>
                    <a:gd name="T73" fmla="*/ 83 h 86"/>
                    <a:gd name="T74" fmla="*/ 43 w 85"/>
                    <a:gd name="T75" fmla="*/ 68 h 86"/>
                    <a:gd name="T76" fmla="*/ 42 w 85"/>
                    <a:gd name="T77" fmla="*/ 61 h 86"/>
                    <a:gd name="T78" fmla="*/ 44 w 85"/>
                    <a:gd name="T79" fmla="*/ 55 h 86"/>
                    <a:gd name="T80" fmla="*/ 39 w 85"/>
                    <a:gd name="T81" fmla="*/ 53 h 86"/>
                    <a:gd name="T82" fmla="*/ 33 w 85"/>
                    <a:gd name="T83" fmla="*/ 49 h 86"/>
                    <a:gd name="T84" fmla="*/ 24 w 85"/>
                    <a:gd name="T85" fmla="*/ 46 h 86"/>
                    <a:gd name="T86" fmla="*/ 21 w 85"/>
                    <a:gd name="T87" fmla="*/ 38 h 86"/>
                    <a:gd name="T88" fmla="*/ 18 w 85"/>
                    <a:gd name="T89" fmla="*/ 37 h 86"/>
                    <a:gd name="T90" fmla="*/ 18 w 85"/>
                    <a:gd name="T91" fmla="*/ 39 h 86"/>
                    <a:gd name="T92" fmla="*/ 15 w 85"/>
                    <a:gd name="T93" fmla="*/ 32 h 86"/>
                    <a:gd name="T94" fmla="*/ 15 w 85"/>
                    <a:gd name="T95" fmla="*/ 25 h 86"/>
                    <a:gd name="T96" fmla="*/ 19 w 85"/>
                    <a:gd name="T97" fmla="*/ 17 h 86"/>
                    <a:gd name="T98" fmla="*/ 18 w 85"/>
                    <a:gd name="T99" fmla="*/ 12 h 86"/>
                    <a:gd name="T100" fmla="*/ 38 w 85"/>
                    <a:gd name="T101" fmla="*/ 3 h 86"/>
                    <a:gd name="T102" fmla="*/ 45 w 85"/>
                    <a:gd name="T103" fmla="*/ 0 h 86"/>
                    <a:gd name="T104" fmla="*/ 26 w 85"/>
                    <a:gd name="T105" fmla="*/ 3 h 86"/>
                    <a:gd name="T106" fmla="*/ 12 w 85"/>
                    <a:gd name="T107" fmla="*/ 13 h 86"/>
                    <a:gd name="T108" fmla="*/ 3 w 85"/>
                    <a:gd name="T109" fmla="*/ 27 h 86"/>
                    <a:gd name="T110" fmla="*/ 45 w 85"/>
                    <a:gd name="T111" fmla="*/ 54 h 86"/>
                    <a:gd name="T112" fmla="*/ 39 w 85"/>
                    <a:gd name="T113" fmla="*/ 47 h 86"/>
                    <a:gd name="T114" fmla="*/ 38 w 85"/>
                    <a:gd name="T115" fmla="*/ 44 h 86"/>
                    <a:gd name="T116" fmla="*/ 30 w 85"/>
                    <a:gd name="T117" fmla="*/ 45 h 86"/>
                    <a:gd name="T118" fmla="*/ 34 w 85"/>
                    <a:gd name="T119" fmla="*/ 36 h 86"/>
                    <a:gd name="T120" fmla="*/ 42 w 85"/>
                    <a:gd name="T121" fmla="*/ 36 h 86"/>
                    <a:gd name="T122" fmla="*/ 44 w 85"/>
                    <a:gd name="T123" fmla="*/ 36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85" h="86">
                      <a:moveTo>
                        <a:pt x="45" y="85"/>
                      </a:moveTo>
                      <a:cubicBezTo>
                        <a:pt x="48" y="85"/>
                        <a:pt x="50" y="85"/>
                        <a:pt x="52" y="84"/>
                      </a:cubicBezTo>
                      <a:cubicBezTo>
                        <a:pt x="53" y="84"/>
                        <a:pt x="55" y="84"/>
                        <a:pt x="56" y="83"/>
                      </a:cubicBezTo>
                      <a:cubicBezTo>
                        <a:pt x="57" y="83"/>
                        <a:pt x="57" y="83"/>
                        <a:pt x="58" y="83"/>
                      </a:cubicBezTo>
                      <a:cubicBezTo>
                        <a:pt x="59" y="82"/>
                        <a:pt x="61" y="82"/>
                        <a:pt x="62" y="81"/>
                      </a:cubicBezTo>
                      <a:cubicBezTo>
                        <a:pt x="63" y="81"/>
                        <a:pt x="63" y="80"/>
                        <a:pt x="64" y="80"/>
                      </a:cubicBezTo>
                      <a:cubicBezTo>
                        <a:pt x="66" y="78"/>
                        <a:pt x="69" y="77"/>
                        <a:pt x="71" y="74"/>
                      </a:cubicBezTo>
                      <a:cubicBezTo>
                        <a:pt x="72" y="74"/>
                        <a:pt x="72" y="74"/>
                        <a:pt x="73" y="73"/>
                      </a:cubicBezTo>
                      <a:cubicBezTo>
                        <a:pt x="73" y="73"/>
                        <a:pt x="74" y="72"/>
                        <a:pt x="74" y="72"/>
                      </a:cubicBezTo>
                      <a:cubicBezTo>
                        <a:pt x="75" y="71"/>
                        <a:pt x="75" y="70"/>
                        <a:pt x="76" y="69"/>
                      </a:cubicBezTo>
                      <a:cubicBezTo>
                        <a:pt x="77" y="68"/>
                        <a:pt x="78" y="67"/>
                        <a:pt x="79" y="65"/>
                      </a:cubicBezTo>
                      <a:cubicBezTo>
                        <a:pt x="79" y="65"/>
                        <a:pt x="79" y="65"/>
                        <a:pt x="79" y="64"/>
                      </a:cubicBezTo>
                      <a:cubicBezTo>
                        <a:pt x="80" y="64"/>
                        <a:pt x="80" y="63"/>
                        <a:pt x="80" y="62"/>
                      </a:cubicBezTo>
                      <a:cubicBezTo>
                        <a:pt x="81" y="62"/>
                        <a:pt x="81" y="62"/>
                        <a:pt x="81" y="61"/>
                      </a:cubicBezTo>
                      <a:cubicBezTo>
                        <a:pt x="81" y="61"/>
                        <a:pt x="82" y="60"/>
                        <a:pt x="82" y="60"/>
                      </a:cubicBezTo>
                      <a:cubicBezTo>
                        <a:pt x="82" y="59"/>
                        <a:pt x="82" y="58"/>
                        <a:pt x="83" y="58"/>
                      </a:cubicBezTo>
                      <a:cubicBezTo>
                        <a:pt x="83" y="56"/>
                        <a:pt x="83" y="55"/>
                        <a:pt x="84" y="54"/>
                      </a:cubicBezTo>
                      <a:cubicBezTo>
                        <a:pt x="84" y="53"/>
                        <a:pt x="84" y="52"/>
                        <a:pt x="84" y="52"/>
                      </a:cubicBezTo>
                      <a:cubicBezTo>
                        <a:pt x="84" y="51"/>
                        <a:pt x="85" y="50"/>
                        <a:pt x="85" y="49"/>
                      </a:cubicBezTo>
                      <a:cubicBezTo>
                        <a:pt x="85" y="49"/>
                        <a:pt x="85" y="48"/>
                        <a:pt x="85" y="47"/>
                      </a:cubicBezTo>
                      <a:cubicBezTo>
                        <a:pt x="85" y="46"/>
                        <a:pt x="85" y="44"/>
                        <a:pt x="85" y="43"/>
                      </a:cubicBezTo>
                      <a:cubicBezTo>
                        <a:pt x="85" y="41"/>
                        <a:pt x="85" y="40"/>
                        <a:pt x="85" y="39"/>
                      </a:cubicBezTo>
                      <a:cubicBezTo>
                        <a:pt x="85" y="38"/>
                        <a:pt x="85" y="37"/>
                        <a:pt x="85" y="36"/>
                      </a:cubicBezTo>
                      <a:cubicBezTo>
                        <a:pt x="85" y="36"/>
                        <a:pt x="84" y="35"/>
                        <a:pt x="84" y="34"/>
                      </a:cubicBezTo>
                      <a:cubicBezTo>
                        <a:pt x="84" y="34"/>
                        <a:pt x="84" y="33"/>
                        <a:pt x="84" y="32"/>
                      </a:cubicBezTo>
                      <a:cubicBezTo>
                        <a:pt x="83" y="31"/>
                        <a:pt x="83" y="30"/>
                        <a:pt x="83" y="28"/>
                      </a:cubicBezTo>
                      <a:cubicBezTo>
                        <a:pt x="82" y="28"/>
                        <a:pt x="82" y="28"/>
                        <a:pt x="82" y="27"/>
                      </a:cubicBezTo>
                      <a:cubicBezTo>
                        <a:pt x="82" y="26"/>
                        <a:pt x="81" y="25"/>
                        <a:pt x="81" y="24"/>
                      </a:cubicBezTo>
                      <a:cubicBezTo>
                        <a:pt x="81" y="24"/>
                        <a:pt x="81" y="24"/>
                        <a:pt x="80" y="23"/>
                      </a:cubicBezTo>
                      <a:cubicBezTo>
                        <a:pt x="80" y="23"/>
                        <a:pt x="80" y="22"/>
                        <a:pt x="79" y="22"/>
                      </a:cubicBezTo>
                      <a:cubicBezTo>
                        <a:pt x="78" y="20"/>
                        <a:pt x="77" y="18"/>
                        <a:pt x="76" y="17"/>
                      </a:cubicBezTo>
                      <a:cubicBezTo>
                        <a:pt x="75" y="16"/>
                        <a:pt x="75" y="15"/>
                        <a:pt x="74" y="14"/>
                      </a:cubicBezTo>
                      <a:cubicBezTo>
                        <a:pt x="74" y="14"/>
                        <a:pt x="73" y="13"/>
                        <a:pt x="73" y="13"/>
                      </a:cubicBezTo>
                      <a:cubicBezTo>
                        <a:pt x="72" y="12"/>
                        <a:pt x="72" y="12"/>
                        <a:pt x="71" y="11"/>
                      </a:cubicBezTo>
                      <a:cubicBezTo>
                        <a:pt x="70" y="10"/>
                        <a:pt x="69" y="10"/>
                        <a:pt x="68" y="9"/>
                      </a:cubicBezTo>
                      <a:cubicBezTo>
                        <a:pt x="67" y="8"/>
                        <a:pt x="65" y="7"/>
                        <a:pt x="64" y="6"/>
                      </a:cubicBezTo>
                      <a:cubicBezTo>
                        <a:pt x="63" y="6"/>
                        <a:pt x="63" y="5"/>
                        <a:pt x="62" y="5"/>
                      </a:cubicBezTo>
                      <a:cubicBezTo>
                        <a:pt x="62" y="5"/>
                        <a:pt x="61" y="5"/>
                        <a:pt x="61" y="5"/>
                      </a:cubicBezTo>
                      <a:cubicBezTo>
                        <a:pt x="61" y="4"/>
                        <a:pt x="60" y="4"/>
                        <a:pt x="60" y="4"/>
                      </a:cubicBezTo>
                      <a:cubicBezTo>
                        <a:pt x="60" y="4"/>
                        <a:pt x="60" y="4"/>
                        <a:pt x="60" y="4"/>
                      </a:cubicBezTo>
                      <a:cubicBezTo>
                        <a:pt x="59" y="4"/>
                        <a:pt x="59" y="3"/>
                        <a:pt x="58" y="3"/>
                      </a:cubicBezTo>
                      <a:cubicBezTo>
                        <a:pt x="58" y="3"/>
                        <a:pt x="58" y="3"/>
                        <a:pt x="58" y="3"/>
                      </a:cubicBezTo>
                      <a:cubicBezTo>
                        <a:pt x="58" y="3"/>
                        <a:pt x="57" y="3"/>
                        <a:pt x="56" y="3"/>
                      </a:cubicBezTo>
                      <a:cubicBezTo>
                        <a:pt x="56" y="3"/>
                        <a:pt x="56" y="3"/>
                        <a:pt x="56" y="3"/>
                      </a:cubicBezTo>
                      <a:cubicBezTo>
                        <a:pt x="55" y="2"/>
                        <a:pt x="54" y="2"/>
                        <a:pt x="52" y="1"/>
                      </a:cubicBezTo>
                      <a:cubicBezTo>
                        <a:pt x="52" y="1"/>
                        <a:pt x="51" y="1"/>
                        <a:pt x="51" y="1"/>
                      </a:cubicBezTo>
                      <a:cubicBezTo>
                        <a:pt x="51" y="1"/>
                        <a:pt x="50" y="1"/>
                        <a:pt x="50" y="1"/>
                      </a:cubicBezTo>
                      <a:cubicBezTo>
                        <a:pt x="49" y="1"/>
                        <a:pt x="47" y="0"/>
                        <a:pt x="45" y="0"/>
                      </a:cubicBezTo>
                      <a:cubicBezTo>
                        <a:pt x="45" y="3"/>
                        <a:pt x="45" y="3"/>
                        <a:pt x="45" y="3"/>
                      </a:cubicBezTo>
                      <a:cubicBezTo>
                        <a:pt x="47" y="3"/>
                        <a:pt x="49" y="3"/>
                        <a:pt x="51" y="3"/>
                      </a:cubicBezTo>
                      <a:cubicBezTo>
                        <a:pt x="50" y="4"/>
                        <a:pt x="50" y="4"/>
                        <a:pt x="50" y="4"/>
                      </a:cubicBezTo>
                      <a:cubicBezTo>
                        <a:pt x="49" y="4"/>
                        <a:pt x="49" y="4"/>
                        <a:pt x="49" y="4"/>
                      </a:cubicBezTo>
                      <a:cubicBezTo>
                        <a:pt x="48" y="4"/>
                        <a:pt x="48" y="4"/>
                        <a:pt x="47" y="4"/>
                      </a:cubicBezTo>
                      <a:cubicBezTo>
                        <a:pt x="47" y="4"/>
                        <a:pt x="47" y="4"/>
                        <a:pt x="47" y="5"/>
                      </a:cubicBezTo>
                      <a:cubicBezTo>
                        <a:pt x="48" y="5"/>
                        <a:pt x="49" y="5"/>
                        <a:pt x="49" y="5"/>
                      </a:cubicBezTo>
                      <a:cubicBezTo>
                        <a:pt x="50" y="5"/>
                        <a:pt x="51" y="5"/>
                        <a:pt x="51" y="5"/>
                      </a:cubicBezTo>
                      <a:cubicBezTo>
                        <a:pt x="51" y="4"/>
                        <a:pt x="51" y="4"/>
                        <a:pt x="51" y="4"/>
                      </a:cubicBezTo>
                      <a:cubicBezTo>
                        <a:pt x="51" y="4"/>
                        <a:pt x="52" y="4"/>
                        <a:pt x="52" y="4"/>
                      </a:cubicBezTo>
                      <a:cubicBezTo>
                        <a:pt x="52" y="4"/>
                        <a:pt x="53" y="4"/>
                        <a:pt x="53" y="4"/>
                      </a:cubicBezTo>
                      <a:cubicBezTo>
                        <a:pt x="53" y="4"/>
                        <a:pt x="53" y="4"/>
                        <a:pt x="53" y="5"/>
                      </a:cubicBezTo>
                      <a:cubicBezTo>
                        <a:pt x="53" y="5"/>
                        <a:pt x="54" y="5"/>
                        <a:pt x="54" y="4"/>
                      </a:cubicBezTo>
                      <a:cubicBezTo>
                        <a:pt x="54" y="4"/>
                        <a:pt x="54" y="4"/>
                        <a:pt x="54" y="4"/>
                      </a:cubicBezTo>
                      <a:cubicBezTo>
                        <a:pt x="55" y="4"/>
                        <a:pt x="55" y="5"/>
                        <a:pt x="56" y="5"/>
                      </a:cubicBezTo>
                      <a:cubicBezTo>
                        <a:pt x="57" y="5"/>
                        <a:pt x="58" y="6"/>
                        <a:pt x="59" y="6"/>
                      </a:cubicBezTo>
                      <a:cubicBezTo>
                        <a:pt x="59" y="6"/>
                        <a:pt x="58" y="6"/>
                        <a:pt x="58" y="6"/>
                      </a:cubicBezTo>
                      <a:cubicBezTo>
                        <a:pt x="58" y="6"/>
                        <a:pt x="58" y="6"/>
                        <a:pt x="57" y="6"/>
                      </a:cubicBezTo>
                      <a:cubicBezTo>
                        <a:pt x="57" y="6"/>
                        <a:pt x="58" y="7"/>
                        <a:pt x="58" y="7"/>
                      </a:cubicBezTo>
                      <a:cubicBezTo>
                        <a:pt x="59" y="7"/>
                        <a:pt x="59" y="7"/>
                        <a:pt x="59" y="8"/>
                      </a:cubicBezTo>
                      <a:cubicBezTo>
                        <a:pt x="59" y="9"/>
                        <a:pt x="58" y="8"/>
                        <a:pt x="58" y="8"/>
                      </a:cubicBezTo>
                      <a:cubicBezTo>
                        <a:pt x="57" y="8"/>
                        <a:pt x="56" y="9"/>
                        <a:pt x="55" y="8"/>
                      </a:cubicBezTo>
                      <a:cubicBezTo>
                        <a:pt x="56" y="7"/>
                        <a:pt x="56" y="7"/>
                        <a:pt x="56" y="7"/>
                      </a:cubicBezTo>
                      <a:cubicBezTo>
                        <a:pt x="56" y="7"/>
                        <a:pt x="56" y="7"/>
                        <a:pt x="56" y="7"/>
                      </a:cubicBezTo>
                      <a:cubicBezTo>
                        <a:pt x="56" y="7"/>
                        <a:pt x="55" y="7"/>
                        <a:pt x="55" y="7"/>
                      </a:cubicBezTo>
                      <a:cubicBezTo>
                        <a:pt x="55" y="7"/>
                        <a:pt x="55" y="8"/>
                        <a:pt x="54" y="8"/>
                      </a:cubicBezTo>
                      <a:cubicBezTo>
                        <a:pt x="54" y="8"/>
                        <a:pt x="54" y="8"/>
                        <a:pt x="53" y="8"/>
                      </a:cubicBezTo>
                      <a:cubicBezTo>
                        <a:pt x="53" y="8"/>
                        <a:pt x="52" y="8"/>
                        <a:pt x="52" y="9"/>
                      </a:cubicBezTo>
                      <a:cubicBezTo>
                        <a:pt x="52" y="9"/>
                        <a:pt x="51" y="9"/>
                        <a:pt x="51" y="9"/>
                      </a:cubicBezTo>
                      <a:cubicBezTo>
                        <a:pt x="51" y="9"/>
                        <a:pt x="50" y="9"/>
                        <a:pt x="49" y="9"/>
                      </a:cubicBezTo>
                      <a:cubicBezTo>
                        <a:pt x="49" y="10"/>
                        <a:pt x="48" y="10"/>
                        <a:pt x="48" y="10"/>
                      </a:cubicBezTo>
                      <a:cubicBezTo>
                        <a:pt x="48" y="11"/>
                        <a:pt x="47" y="11"/>
                        <a:pt x="47" y="11"/>
                      </a:cubicBezTo>
                      <a:cubicBezTo>
                        <a:pt x="47" y="12"/>
                        <a:pt x="48" y="12"/>
                        <a:pt x="48" y="12"/>
                      </a:cubicBezTo>
                      <a:cubicBezTo>
                        <a:pt x="48" y="12"/>
                        <a:pt x="47" y="13"/>
                        <a:pt x="48" y="13"/>
                      </a:cubicBezTo>
                      <a:cubicBezTo>
                        <a:pt x="48" y="13"/>
                        <a:pt x="48" y="13"/>
                        <a:pt x="48" y="13"/>
                      </a:cubicBezTo>
                      <a:cubicBezTo>
                        <a:pt x="49" y="13"/>
                        <a:pt x="50" y="14"/>
                        <a:pt x="50" y="14"/>
                      </a:cubicBezTo>
                      <a:cubicBezTo>
                        <a:pt x="51" y="14"/>
                        <a:pt x="51" y="14"/>
                        <a:pt x="52" y="14"/>
                      </a:cubicBezTo>
                      <a:cubicBezTo>
                        <a:pt x="52" y="14"/>
                        <a:pt x="53" y="14"/>
                        <a:pt x="53" y="15"/>
                      </a:cubicBezTo>
                      <a:cubicBezTo>
                        <a:pt x="53" y="15"/>
                        <a:pt x="52" y="15"/>
                        <a:pt x="52" y="16"/>
                      </a:cubicBezTo>
                      <a:cubicBezTo>
                        <a:pt x="53" y="16"/>
                        <a:pt x="52" y="16"/>
                        <a:pt x="52" y="17"/>
                      </a:cubicBezTo>
                      <a:cubicBezTo>
                        <a:pt x="52" y="17"/>
                        <a:pt x="53" y="18"/>
                        <a:pt x="53" y="18"/>
                      </a:cubicBezTo>
                      <a:cubicBezTo>
                        <a:pt x="53" y="18"/>
                        <a:pt x="54" y="17"/>
                        <a:pt x="54" y="17"/>
                      </a:cubicBezTo>
                      <a:cubicBezTo>
                        <a:pt x="54" y="16"/>
                        <a:pt x="54" y="15"/>
                        <a:pt x="55" y="15"/>
                      </a:cubicBezTo>
                      <a:cubicBezTo>
                        <a:pt x="57" y="15"/>
                        <a:pt x="59" y="14"/>
                        <a:pt x="59" y="12"/>
                      </a:cubicBezTo>
                      <a:cubicBezTo>
                        <a:pt x="59" y="12"/>
                        <a:pt x="58" y="11"/>
                        <a:pt x="59" y="11"/>
                      </a:cubicBezTo>
                      <a:cubicBezTo>
                        <a:pt x="59" y="11"/>
                        <a:pt x="59" y="10"/>
                        <a:pt x="59" y="10"/>
                      </a:cubicBezTo>
                      <a:cubicBezTo>
                        <a:pt x="59" y="10"/>
                        <a:pt x="59" y="10"/>
                        <a:pt x="60" y="10"/>
                      </a:cubicBezTo>
                      <a:cubicBezTo>
                        <a:pt x="60" y="9"/>
                        <a:pt x="60" y="9"/>
                        <a:pt x="60" y="9"/>
                      </a:cubicBezTo>
                      <a:cubicBezTo>
                        <a:pt x="60" y="9"/>
                        <a:pt x="60" y="9"/>
                        <a:pt x="60" y="9"/>
                      </a:cubicBezTo>
                      <a:cubicBezTo>
                        <a:pt x="60" y="9"/>
                        <a:pt x="61" y="9"/>
                        <a:pt x="61" y="9"/>
                      </a:cubicBezTo>
                      <a:cubicBezTo>
                        <a:pt x="61" y="9"/>
                        <a:pt x="62" y="9"/>
                        <a:pt x="62" y="9"/>
                      </a:cubicBezTo>
                      <a:cubicBezTo>
                        <a:pt x="62" y="9"/>
                        <a:pt x="63" y="9"/>
                        <a:pt x="63" y="9"/>
                      </a:cubicBezTo>
                      <a:cubicBezTo>
                        <a:pt x="63" y="9"/>
                        <a:pt x="64" y="9"/>
                        <a:pt x="64" y="10"/>
                      </a:cubicBezTo>
                      <a:cubicBezTo>
                        <a:pt x="64" y="10"/>
                        <a:pt x="64" y="10"/>
                        <a:pt x="65" y="10"/>
                      </a:cubicBezTo>
                      <a:cubicBezTo>
                        <a:pt x="64" y="11"/>
                        <a:pt x="64" y="11"/>
                        <a:pt x="64" y="11"/>
                      </a:cubicBezTo>
                      <a:cubicBezTo>
                        <a:pt x="64" y="11"/>
                        <a:pt x="64" y="11"/>
                        <a:pt x="64" y="11"/>
                      </a:cubicBezTo>
                      <a:cubicBezTo>
                        <a:pt x="64" y="12"/>
                        <a:pt x="65" y="12"/>
                        <a:pt x="65" y="12"/>
                      </a:cubicBezTo>
                      <a:cubicBezTo>
                        <a:pt x="65" y="12"/>
                        <a:pt x="66" y="12"/>
                        <a:pt x="66" y="12"/>
                      </a:cubicBezTo>
                      <a:cubicBezTo>
                        <a:pt x="66" y="11"/>
                        <a:pt x="67" y="11"/>
                        <a:pt x="67" y="11"/>
                      </a:cubicBezTo>
                      <a:cubicBezTo>
                        <a:pt x="67" y="11"/>
                        <a:pt x="68" y="12"/>
                        <a:pt x="68" y="12"/>
                      </a:cubicBezTo>
                      <a:cubicBezTo>
                        <a:pt x="68" y="12"/>
                        <a:pt x="68" y="12"/>
                        <a:pt x="68" y="12"/>
                      </a:cubicBezTo>
                      <a:cubicBezTo>
                        <a:pt x="68" y="13"/>
                        <a:pt x="68" y="13"/>
                        <a:pt x="68" y="14"/>
                      </a:cubicBezTo>
                      <a:cubicBezTo>
                        <a:pt x="68" y="15"/>
                        <a:pt x="69" y="14"/>
                        <a:pt x="70" y="15"/>
                      </a:cubicBezTo>
                      <a:cubicBezTo>
                        <a:pt x="70" y="15"/>
                        <a:pt x="70" y="15"/>
                        <a:pt x="70" y="15"/>
                      </a:cubicBezTo>
                      <a:cubicBezTo>
                        <a:pt x="70" y="16"/>
                        <a:pt x="71" y="16"/>
                        <a:pt x="71" y="16"/>
                      </a:cubicBezTo>
                      <a:cubicBezTo>
                        <a:pt x="71" y="17"/>
                        <a:pt x="70" y="17"/>
                        <a:pt x="70" y="18"/>
                      </a:cubicBezTo>
                      <a:cubicBezTo>
                        <a:pt x="70" y="18"/>
                        <a:pt x="70" y="18"/>
                        <a:pt x="70" y="19"/>
                      </a:cubicBezTo>
                      <a:cubicBezTo>
                        <a:pt x="70" y="19"/>
                        <a:pt x="71" y="19"/>
                        <a:pt x="71" y="19"/>
                      </a:cubicBezTo>
                      <a:cubicBezTo>
                        <a:pt x="71" y="20"/>
                        <a:pt x="71" y="20"/>
                        <a:pt x="71" y="20"/>
                      </a:cubicBezTo>
                      <a:cubicBezTo>
                        <a:pt x="71" y="21"/>
                        <a:pt x="71" y="21"/>
                        <a:pt x="71" y="21"/>
                      </a:cubicBezTo>
                      <a:cubicBezTo>
                        <a:pt x="70" y="21"/>
                        <a:pt x="70" y="21"/>
                        <a:pt x="70" y="21"/>
                      </a:cubicBezTo>
                      <a:cubicBezTo>
                        <a:pt x="69" y="21"/>
                        <a:pt x="69" y="21"/>
                        <a:pt x="69" y="21"/>
                      </a:cubicBezTo>
                      <a:cubicBezTo>
                        <a:pt x="69" y="21"/>
                        <a:pt x="68" y="21"/>
                        <a:pt x="68" y="21"/>
                      </a:cubicBezTo>
                      <a:cubicBezTo>
                        <a:pt x="68" y="21"/>
                        <a:pt x="67" y="21"/>
                        <a:pt x="67" y="20"/>
                      </a:cubicBezTo>
                      <a:cubicBezTo>
                        <a:pt x="67" y="20"/>
                        <a:pt x="68" y="19"/>
                        <a:pt x="69" y="18"/>
                      </a:cubicBezTo>
                      <a:cubicBezTo>
                        <a:pt x="69" y="18"/>
                        <a:pt x="69" y="18"/>
                        <a:pt x="69" y="18"/>
                      </a:cubicBezTo>
                      <a:cubicBezTo>
                        <a:pt x="69" y="17"/>
                        <a:pt x="68" y="18"/>
                        <a:pt x="68" y="18"/>
                      </a:cubicBezTo>
                      <a:cubicBezTo>
                        <a:pt x="68" y="18"/>
                        <a:pt x="67" y="18"/>
                        <a:pt x="67" y="19"/>
                      </a:cubicBezTo>
                      <a:cubicBezTo>
                        <a:pt x="66" y="19"/>
                        <a:pt x="65" y="18"/>
                        <a:pt x="64" y="19"/>
                      </a:cubicBezTo>
                      <a:cubicBezTo>
                        <a:pt x="64" y="19"/>
                        <a:pt x="65" y="19"/>
                        <a:pt x="65" y="19"/>
                      </a:cubicBezTo>
                      <a:cubicBezTo>
                        <a:pt x="65" y="19"/>
                        <a:pt x="64" y="20"/>
                        <a:pt x="64" y="19"/>
                      </a:cubicBezTo>
                      <a:cubicBezTo>
                        <a:pt x="64" y="19"/>
                        <a:pt x="64" y="19"/>
                        <a:pt x="64" y="19"/>
                      </a:cubicBezTo>
                      <a:cubicBezTo>
                        <a:pt x="64" y="19"/>
                        <a:pt x="63" y="18"/>
                        <a:pt x="62" y="19"/>
                      </a:cubicBezTo>
                      <a:cubicBezTo>
                        <a:pt x="62" y="19"/>
                        <a:pt x="61" y="19"/>
                        <a:pt x="61" y="19"/>
                      </a:cubicBezTo>
                      <a:cubicBezTo>
                        <a:pt x="62" y="20"/>
                        <a:pt x="63" y="19"/>
                        <a:pt x="63" y="20"/>
                      </a:cubicBezTo>
                      <a:cubicBezTo>
                        <a:pt x="63" y="20"/>
                        <a:pt x="62" y="21"/>
                        <a:pt x="62" y="21"/>
                      </a:cubicBezTo>
                      <a:cubicBezTo>
                        <a:pt x="62" y="22"/>
                        <a:pt x="62" y="22"/>
                        <a:pt x="63" y="22"/>
                      </a:cubicBezTo>
                      <a:cubicBezTo>
                        <a:pt x="63" y="22"/>
                        <a:pt x="63" y="22"/>
                        <a:pt x="63" y="22"/>
                      </a:cubicBezTo>
                      <a:cubicBezTo>
                        <a:pt x="64" y="22"/>
                        <a:pt x="64" y="22"/>
                        <a:pt x="64" y="22"/>
                      </a:cubicBezTo>
                      <a:cubicBezTo>
                        <a:pt x="64" y="22"/>
                        <a:pt x="65" y="21"/>
                        <a:pt x="65" y="21"/>
                      </a:cubicBezTo>
                      <a:cubicBezTo>
                        <a:pt x="66" y="22"/>
                        <a:pt x="65" y="22"/>
                        <a:pt x="64" y="23"/>
                      </a:cubicBezTo>
                      <a:cubicBezTo>
                        <a:pt x="63" y="23"/>
                        <a:pt x="62" y="23"/>
                        <a:pt x="62" y="23"/>
                      </a:cubicBezTo>
                      <a:cubicBezTo>
                        <a:pt x="61" y="23"/>
                        <a:pt x="60" y="25"/>
                        <a:pt x="60" y="24"/>
                      </a:cubicBezTo>
                      <a:cubicBezTo>
                        <a:pt x="60" y="23"/>
                        <a:pt x="61" y="23"/>
                        <a:pt x="61" y="23"/>
                      </a:cubicBezTo>
                      <a:cubicBezTo>
                        <a:pt x="60" y="23"/>
                        <a:pt x="59" y="23"/>
                        <a:pt x="59" y="23"/>
                      </a:cubicBezTo>
                      <a:cubicBezTo>
                        <a:pt x="58" y="24"/>
                        <a:pt x="56" y="24"/>
                        <a:pt x="56" y="25"/>
                      </a:cubicBezTo>
                      <a:cubicBezTo>
                        <a:pt x="56" y="25"/>
                        <a:pt x="56" y="26"/>
                        <a:pt x="56" y="26"/>
                      </a:cubicBezTo>
                      <a:cubicBezTo>
                        <a:pt x="56" y="26"/>
                        <a:pt x="55" y="26"/>
                        <a:pt x="55" y="26"/>
                      </a:cubicBezTo>
                      <a:cubicBezTo>
                        <a:pt x="55" y="26"/>
                        <a:pt x="54" y="26"/>
                        <a:pt x="54" y="26"/>
                      </a:cubicBezTo>
                      <a:cubicBezTo>
                        <a:pt x="54" y="27"/>
                        <a:pt x="53" y="27"/>
                        <a:pt x="53" y="27"/>
                      </a:cubicBezTo>
                      <a:cubicBezTo>
                        <a:pt x="53" y="27"/>
                        <a:pt x="53" y="27"/>
                        <a:pt x="52" y="28"/>
                      </a:cubicBezTo>
                      <a:cubicBezTo>
                        <a:pt x="52" y="28"/>
                        <a:pt x="52" y="28"/>
                        <a:pt x="52" y="28"/>
                      </a:cubicBezTo>
                      <a:cubicBezTo>
                        <a:pt x="51" y="28"/>
                        <a:pt x="51" y="29"/>
                        <a:pt x="51" y="29"/>
                      </a:cubicBezTo>
                      <a:cubicBezTo>
                        <a:pt x="51" y="29"/>
                        <a:pt x="50" y="29"/>
                        <a:pt x="50" y="29"/>
                      </a:cubicBezTo>
                      <a:cubicBezTo>
                        <a:pt x="50" y="29"/>
                        <a:pt x="50" y="30"/>
                        <a:pt x="50" y="31"/>
                      </a:cubicBezTo>
                      <a:cubicBezTo>
                        <a:pt x="50" y="31"/>
                        <a:pt x="49" y="31"/>
                        <a:pt x="48" y="32"/>
                      </a:cubicBezTo>
                      <a:cubicBezTo>
                        <a:pt x="48" y="32"/>
                        <a:pt x="48" y="32"/>
                        <a:pt x="47" y="32"/>
                      </a:cubicBezTo>
                      <a:cubicBezTo>
                        <a:pt x="47" y="33"/>
                        <a:pt x="46" y="33"/>
                        <a:pt x="46" y="33"/>
                      </a:cubicBezTo>
                      <a:cubicBezTo>
                        <a:pt x="46" y="33"/>
                        <a:pt x="46" y="33"/>
                        <a:pt x="45" y="34"/>
                      </a:cubicBezTo>
                      <a:cubicBezTo>
                        <a:pt x="45" y="53"/>
                        <a:pt x="45" y="53"/>
                        <a:pt x="45" y="53"/>
                      </a:cubicBezTo>
                      <a:cubicBezTo>
                        <a:pt x="46" y="53"/>
                        <a:pt x="46" y="53"/>
                        <a:pt x="46" y="53"/>
                      </a:cubicBezTo>
                      <a:cubicBezTo>
                        <a:pt x="46" y="52"/>
                        <a:pt x="46" y="52"/>
                        <a:pt x="47" y="52"/>
                      </a:cubicBezTo>
                      <a:cubicBezTo>
                        <a:pt x="47" y="51"/>
                        <a:pt x="48" y="52"/>
                        <a:pt x="48" y="51"/>
                      </a:cubicBezTo>
                      <a:cubicBezTo>
                        <a:pt x="49" y="51"/>
                        <a:pt x="49" y="51"/>
                        <a:pt x="49" y="51"/>
                      </a:cubicBezTo>
                      <a:cubicBezTo>
                        <a:pt x="49" y="51"/>
                        <a:pt x="49" y="50"/>
                        <a:pt x="50" y="51"/>
                      </a:cubicBezTo>
                      <a:cubicBezTo>
                        <a:pt x="50" y="51"/>
                        <a:pt x="49" y="51"/>
                        <a:pt x="50" y="52"/>
                      </a:cubicBezTo>
                      <a:cubicBezTo>
                        <a:pt x="50" y="52"/>
                        <a:pt x="51" y="51"/>
                        <a:pt x="51" y="51"/>
                      </a:cubicBezTo>
                      <a:cubicBezTo>
                        <a:pt x="51" y="51"/>
                        <a:pt x="52" y="51"/>
                        <a:pt x="52" y="51"/>
                      </a:cubicBezTo>
                      <a:cubicBezTo>
                        <a:pt x="52" y="52"/>
                        <a:pt x="52" y="52"/>
                        <a:pt x="53" y="52"/>
                      </a:cubicBezTo>
                      <a:cubicBezTo>
                        <a:pt x="53" y="52"/>
                        <a:pt x="53" y="52"/>
                        <a:pt x="54" y="52"/>
                      </a:cubicBezTo>
                      <a:cubicBezTo>
                        <a:pt x="54" y="52"/>
                        <a:pt x="55" y="52"/>
                        <a:pt x="55" y="52"/>
                      </a:cubicBezTo>
                      <a:cubicBezTo>
                        <a:pt x="55" y="52"/>
                        <a:pt x="56" y="52"/>
                        <a:pt x="56" y="52"/>
                      </a:cubicBezTo>
                      <a:cubicBezTo>
                        <a:pt x="57" y="52"/>
                        <a:pt x="57" y="52"/>
                        <a:pt x="57" y="52"/>
                      </a:cubicBezTo>
                      <a:cubicBezTo>
                        <a:pt x="58" y="53"/>
                        <a:pt x="58" y="52"/>
                        <a:pt x="58" y="52"/>
                      </a:cubicBezTo>
                      <a:cubicBezTo>
                        <a:pt x="58" y="53"/>
                        <a:pt x="58" y="53"/>
                        <a:pt x="58" y="53"/>
                      </a:cubicBezTo>
                      <a:cubicBezTo>
                        <a:pt x="59" y="53"/>
                        <a:pt x="59" y="53"/>
                        <a:pt x="59" y="54"/>
                      </a:cubicBezTo>
                      <a:cubicBezTo>
                        <a:pt x="59" y="54"/>
                        <a:pt x="59" y="54"/>
                        <a:pt x="60" y="54"/>
                      </a:cubicBezTo>
                      <a:cubicBezTo>
                        <a:pt x="60" y="54"/>
                        <a:pt x="60" y="55"/>
                        <a:pt x="60" y="55"/>
                      </a:cubicBezTo>
                      <a:cubicBezTo>
                        <a:pt x="61" y="55"/>
                        <a:pt x="62" y="56"/>
                        <a:pt x="62" y="56"/>
                      </a:cubicBezTo>
                      <a:cubicBezTo>
                        <a:pt x="63" y="56"/>
                        <a:pt x="63" y="56"/>
                        <a:pt x="63" y="56"/>
                      </a:cubicBezTo>
                      <a:cubicBezTo>
                        <a:pt x="64" y="56"/>
                        <a:pt x="65" y="56"/>
                        <a:pt x="66" y="57"/>
                      </a:cubicBezTo>
                      <a:cubicBezTo>
                        <a:pt x="66" y="57"/>
                        <a:pt x="66" y="57"/>
                        <a:pt x="66" y="58"/>
                      </a:cubicBezTo>
                      <a:cubicBezTo>
                        <a:pt x="67" y="58"/>
                        <a:pt x="66" y="58"/>
                        <a:pt x="67" y="59"/>
                      </a:cubicBezTo>
                      <a:cubicBezTo>
                        <a:pt x="67" y="59"/>
                        <a:pt x="68" y="59"/>
                        <a:pt x="67" y="60"/>
                      </a:cubicBezTo>
                      <a:cubicBezTo>
                        <a:pt x="67" y="61"/>
                        <a:pt x="68" y="61"/>
                        <a:pt x="68" y="61"/>
                      </a:cubicBezTo>
                      <a:cubicBezTo>
                        <a:pt x="68" y="61"/>
                        <a:pt x="69" y="62"/>
                        <a:pt x="69" y="62"/>
                      </a:cubicBezTo>
                      <a:cubicBezTo>
                        <a:pt x="69" y="62"/>
                        <a:pt x="69" y="62"/>
                        <a:pt x="69" y="62"/>
                      </a:cubicBezTo>
                      <a:cubicBezTo>
                        <a:pt x="70" y="62"/>
                        <a:pt x="70" y="62"/>
                        <a:pt x="71" y="62"/>
                      </a:cubicBezTo>
                      <a:cubicBezTo>
                        <a:pt x="71" y="62"/>
                        <a:pt x="71" y="62"/>
                        <a:pt x="72" y="62"/>
                      </a:cubicBezTo>
                      <a:cubicBezTo>
                        <a:pt x="72" y="62"/>
                        <a:pt x="72" y="63"/>
                        <a:pt x="72" y="63"/>
                      </a:cubicBezTo>
                      <a:cubicBezTo>
                        <a:pt x="72" y="63"/>
                        <a:pt x="73" y="63"/>
                        <a:pt x="73" y="63"/>
                      </a:cubicBezTo>
                      <a:cubicBezTo>
                        <a:pt x="74" y="63"/>
                        <a:pt x="74" y="63"/>
                        <a:pt x="75" y="63"/>
                      </a:cubicBezTo>
                      <a:cubicBezTo>
                        <a:pt x="75" y="63"/>
                        <a:pt x="75" y="63"/>
                        <a:pt x="75" y="63"/>
                      </a:cubicBezTo>
                      <a:cubicBezTo>
                        <a:pt x="76" y="63"/>
                        <a:pt x="76" y="64"/>
                        <a:pt x="77" y="64"/>
                      </a:cubicBezTo>
                      <a:cubicBezTo>
                        <a:pt x="71" y="73"/>
                        <a:pt x="62" y="80"/>
                        <a:pt x="52" y="82"/>
                      </a:cubicBezTo>
                      <a:cubicBezTo>
                        <a:pt x="52" y="82"/>
                        <a:pt x="52" y="81"/>
                        <a:pt x="52" y="81"/>
                      </a:cubicBezTo>
                      <a:cubicBezTo>
                        <a:pt x="52" y="80"/>
                        <a:pt x="52" y="79"/>
                        <a:pt x="52" y="79"/>
                      </a:cubicBezTo>
                      <a:cubicBezTo>
                        <a:pt x="52" y="78"/>
                        <a:pt x="52" y="77"/>
                        <a:pt x="51" y="77"/>
                      </a:cubicBezTo>
                      <a:cubicBezTo>
                        <a:pt x="51" y="76"/>
                        <a:pt x="50" y="76"/>
                        <a:pt x="50" y="75"/>
                      </a:cubicBezTo>
                      <a:cubicBezTo>
                        <a:pt x="49" y="75"/>
                        <a:pt x="49" y="75"/>
                        <a:pt x="49" y="75"/>
                      </a:cubicBezTo>
                      <a:cubicBezTo>
                        <a:pt x="48" y="75"/>
                        <a:pt x="46" y="74"/>
                        <a:pt x="46" y="73"/>
                      </a:cubicBezTo>
                      <a:cubicBezTo>
                        <a:pt x="46" y="73"/>
                        <a:pt x="46" y="73"/>
                        <a:pt x="46" y="72"/>
                      </a:cubicBezTo>
                      <a:cubicBezTo>
                        <a:pt x="46" y="72"/>
                        <a:pt x="46" y="72"/>
                        <a:pt x="45" y="72"/>
                      </a:cubicBezTo>
                      <a:lnTo>
                        <a:pt x="45" y="85"/>
                      </a:lnTo>
                      <a:close/>
                      <a:moveTo>
                        <a:pt x="1" y="34"/>
                      </a:moveTo>
                      <a:cubicBezTo>
                        <a:pt x="1" y="35"/>
                        <a:pt x="0" y="36"/>
                        <a:pt x="0" y="36"/>
                      </a:cubicBezTo>
                      <a:cubicBezTo>
                        <a:pt x="0" y="37"/>
                        <a:pt x="0" y="38"/>
                        <a:pt x="0" y="39"/>
                      </a:cubicBezTo>
                      <a:cubicBezTo>
                        <a:pt x="0" y="40"/>
                        <a:pt x="0" y="41"/>
                        <a:pt x="0" y="43"/>
                      </a:cubicBezTo>
                      <a:cubicBezTo>
                        <a:pt x="0" y="44"/>
                        <a:pt x="0" y="46"/>
                        <a:pt x="0" y="47"/>
                      </a:cubicBezTo>
                      <a:cubicBezTo>
                        <a:pt x="0" y="48"/>
                        <a:pt x="0" y="49"/>
                        <a:pt x="0" y="49"/>
                      </a:cubicBezTo>
                      <a:cubicBezTo>
                        <a:pt x="0" y="50"/>
                        <a:pt x="1" y="51"/>
                        <a:pt x="1" y="52"/>
                      </a:cubicBezTo>
                      <a:cubicBezTo>
                        <a:pt x="1" y="52"/>
                        <a:pt x="1" y="53"/>
                        <a:pt x="1" y="54"/>
                      </a:cubicBezTo>
                      <a:cubicBezTo>
                        <a:pt x="2" y="55"/>
                        <a:pt x="2" y="56"/>
                        <a:pt x="2" y="58"/>
                      </a:cubicBezTo>
                      <a:cubicBezTo>
                        <a:pt x="3" y="58"/>
                        <a:pt x="3" y="59"/>
                        <a:pt x="3" y="60"/>
                      </a:cubicBezTo>
                      <a:cubicBezTo>
                        <a:pt x="3" y="60"/>
                        <a:pt x="4" y="61"/>
                        <a:pt x="4" y="61"/>
                      </a:cubicBezTo>
                      <a:cubicBezTo>
                        <a:pt x="4" y="62"/>
                        <a:pt x="4" y="62"/>
                        <a:pt x="5" y="62"/>
                      </a:cubicBezTo>
                      <a:cubicBezTo>
                        <a:pt x="5" y="63"/>
                        <a:pt x="5" y="64"/>
                        <a:pt x="5" y="64"/>
                      </a:cubicBezTo>
                      <a:cubicBezTo>
                        <a:pt x="7" y="66"/>
                        <a:pt x="8" y="68"/>
                        <a:pt x="9" y="69"/>
                      </a:cubicBezTo>
                      <a:cubicBezTo>
                        <a:pt x="10" y="70"/>
                        <a:pt x="10" y="71"/>
                        <a:pt x="11" y="72"/>
                      </a:cubicBezTo>
                      <a:cubicBezTo>
                        <a:pt x="11" y="72"/>
                        <a:pt x="12" y="73"/>
                        <a:pt x="12" y="73"/>
                      </a:cubicBezTo>
                      <a:cubicBezTo>
                        <a:pt x="13" y="74"/>
                        <a:pt x="13" y="74"/>
                        <a:pt x="14" y="74"/>
                      </a:cubicBezTo>
                      <a:cubicBezTo>
                        <a:pt x="16" y="77"/>
                        <a:pt x="19" y="78"/>
                        <a:pt x="21" y="80"/>
                      </a:cubicBezTo>
                      <a:cubicBezTo>
                        <a:pt x="22" y="80"/>
                        <a:pt x="22" y="81"/>
                        <a:pt x="23" y="81"/>
                      </a:cubicBezTo>
                      <a:cubicBezTo>
                        <a:pt x="24" y="82"/>
                        <a:pt x="26" y="82"/>
                        <a:pt x="27" y="83"/>
                      </a:cubicBezTo>
                      <a:cubicBezTo>
                        <a:pt x="27" y="83"/>
                        <a:pt x="28" y="83"/>
                        <a:pt x="29" y="83"/>
                      </a:cubicBezTo>
                      <a:cubicBezTo>
                        <a:pt x="33" y="85"/>
                        <a:pt x="38" y="86"/>
                        <a:pt x="42" y="86"/>
                      </a:cubicBezTo>
                      <a:cubicBezTo>
                        <a:pt x="43" y="86"/>
                        <a:pt x="44" y="86"/>
                        <a:pt x="45" y="85"/>
                      </a:cubicBezTo>
                      <a:cubicBezTo>
                        <a:pt x="45" y="72"/>
                        <a:pt x="45" y="72"/>
                        <a:pt x="45" y="72"/>
                      </a:cubicBezTo>
                      <a:cubicBezTo>
                        <a:pt x="45" y="71"/>
                        <a:pt x="45" y="71"/>
                        <a:pt x="45" y="71"/>
                      </a:cubicBezTo>
                      <a:cubicBezTo>
                        <a:pt x="44" y="70"/>
                        <a:pt x="44" y="69"/>
                        <a:pt x="43" y="68"/>
                      </a:cubicBezTo>
                      <a:cubicBezTo>
                        <a:pt x="43" y="68"/>
                        <a:pt x="43" y="67"/>
                        <a:pt x="42" y="67"/>
                      </a:cubicBezTo>
                      <a:cubicBezTo>
                        <a:pt x="42" y="67"/>
                        <a:pt x="42" y="66"/>
                        <a:pt x="42" y="66"/>
                      </a:cubicBezTo>
                      <a:cubicBezTo>
                        <a:pt x="41" y="66"/>
                        <a:pt x="41" y="65"/>
                        <a:pt x="41" y="65"/>
                      </a:cubicBezTo>
                      <a:cubicBezTo>
                        <a:pt x="41" y="64"/>
                        <a:pt x="42" y="64"/>
                        <a:pt x="42" y="64"/>
                      </a:cubicBezTo>
                      <a:cubicBezTo>
                        <a:pt x="42" y="63"/>
                        <a:pt x="42" y="63"/>
                        <a:pt x="42" y="63"/>
                      </a:cubicBezTo>
                      <a:cubicBezTo>
                        <a:pt x="41" y="62"/>
                        <a:pt x="42" y="62"/>
                        <a:pt x="42" y="61"/>
                      </a:cubicBezTo>
                      <a:cubicBezTo>
                        <a:pt x="42" y="61"/>
                        <a:pt x="42" y="61"/>
                        <a:pt x="42" y="60"/>
                      </a:cubicBezTo>
                      <a:cubicBezTo>
                        <a:pt x="42" y="60"/>
                        <a:pt x="43" y="60"/>
                        <a:pt x="43" y="60"/>
                      </a:cubicBezTo>
                      <a:cubicBezTo>
                        <a:pt x="43" y="60"/>
                        <a:pt x="43" y="59"/>
                        <a:pt x="43" y="59"/>
                      </a:cubicBezTo>
                      <a:cubicBezTo>
                        <a:pt x="44" y="59"/>
                        <a:pt x="44" y="58"/>
                        <a:pt x="44" y="58"/>
                      </a:cubicBezTo>
                      <a:cubicBezTo>
                        <a:pt x="45" y="58"/>
                        <a:pt x="45" y="56"/>
                        <a:pt x="44" y="55"/>
                      </a:cubicBezTo>
                      <a:cubicBezTo>
                        <a:pt x="44" y="55"/>
                        <a:pt x="44" y="55"/>
                        <a:pt x="44" y="55"/>
                      </a:cubicBezTo>
                      <a:cubicBezTo>
                        <a:pt x="44" y="54"/>
                        <a:pt x="44" y="53"/>
                        <a:pt x="43" y="53"/>
                      </a:cubicBezTo>
                      <a:cubicBezTo>
                        <a:pt x="43" y="53"/>
                        <a:pt x="43" y="54"/>
                        <a:pt x="42" y="54"/>
                      </a:cubicBezTo>
                      <a:cubicBezTo>
                        <a:pt x="42" y="54"/>
                        <a:pt x="42" y="55"/>
                        <a:pt x="42" y="55"/>
                      </a:cubicBezTo>
                      <a:cubicBezTo>
                        <a:pt x="41" y="55"/>
                        <a:pt x="41" y="54"/>
                        <a:pt x="41" y="54"/>
                      </a:cubicBezTo>
                      <a:cubicBezTo>
                        <a:pt x="40" y="54"/>
                        <a:pt x="40" y="54"/>
                        <a:pt x="40" y="54"/>
                      </a:cubicBezTo>
                      <a:cubicBezTo>
                        <a:pt x="39" y="54"/>
                        <a:pt x="39" y="53"/>
                        <a:pt x="39" y="53"/>
                      </a:cubicBezTo>
                      <a:cubicBezTo>
                        <a:pt x="38" y="53"/>
                        <a:pt x="38" y="53"/>
                        <a:pt x="38" y="52"/>
                      </a:cubicBezTo>
                      <a:cubicBezTo>
                        <a:pt x="38" y="52"/>
                        <a:pt x="38" y="52"/>
                        <a:pt x="38" y="51"/>
                      </a:cubicBezTo>
                      <a:cubicBezTo>
                        <a:pt x="37" y="51"/>
                        <a:pt x="37" y="50"/>
                        <a:pt x="36" y="50"/>
                      </a:cubicBezTo>
                      <a:cubicBezTo>
                        <a:pt x="36" y="50"/>
                        <a:pt x="35" y="50"/>
                        <a:pt x="35" y="50"/>
                      </a:cubicBezTo>
                      <a:cubicBezTo>
                        <a:pt x="35" y="49"/>
                        <a:pt x="34" y="49"/>
                        <a:pt x="34" y="49"/>
                      </a:cubicBezTo>
                      <a:cubicBezTo>
                        <a:pt x="34" y="49"/>
                        <a:pt x="34" y="49"/>
                        <a:pt x="33" y="49"/>
                      </a:cubicBezTo>
                      <a:cubicBezTo>
                        <a:pt x="32" y="49"/>
                        <a:pt x="32" y="47"/>
                        <a:pt x="31" y="47"/>
                      </a:cubicBezTo>
                      <a:cubicBezTo>
                        <a:pt x="30" y="47"/>
                        <a:pt x="30" y="48"/>
                        <a:pt x="29" y="48"/>
                      </a:cubicBezTo>
                      <a:cubicBezTo>
                        <a:pt x="29" y="48"/>
                        <a:pt x="28" y="47"/>
                        <a:pt x="28" y="47"/>
                      </a:cubicBezTo>
                      <a:cubicBezTo>
                        <a:pt x="27" y="47"/>
                        <a:pt x="27" y="47"/>
                        <a:pt x="26" y="46"/>
                      </a:cubicBezTo>
                      <a:cubicBezTo>
                        <a:pt x="26" y="46"/>
                        <a:pt x="25" y="46"/>
                        <a:pt x="25" y="46"/>
                      </a:cubicBezTo>
                      <a:cubicBezTo>
                        <a:pt x="25" y="46"/>
                        <a:pt x="25" y="46"/>
                        <a:pt x="24" y="46"/>
                      </a:cubicBezTo>
                      <a:cubicBezTo>
                        <a:pt x="24" y="45"/>
                        <a:pt x="24" y="45"/>
                        <a:pt x="23" y="45"/>
                      </a:cubicBezTo>
                      <a:cubicBezTo>
                        <a:pt x="23" y="45"/>
                        <a:pt x="23" y="44"/>
                        <a:pt x="23" y="44"/>
                      </a:cubicBezTo>
                      <a:cubicBezTo>
                        <a:pt x="23" y="44"/>
                        <a:pt x="23" y="43"/>
                        <a:pt x="23" y="43"/>
                      </a:cubicBezTo>
                      <a:cubicBezTo>
                        <a:pt x="23" y="42"/>
                        <a:pt x="22" y="41"/>
                        <a:pt x="22" y="40"/>
                      </a:cubicBezTo>
                      <a:cubicBezTo>
                        <a:pt x="21" y="40"/>
                        <a:pt x="21" y="40"/>
                        <a:pt x="21" y="39"/>
                      </a:cubicBezTo>
                      <a:cubicBezTo>
                        <a:pt x="21" y="39"/>
                        <a:pt x="21" y="39"/>
                        <a:pt x="21" y="38"/>
                      </a:cubicBezTo>
                      <a:cubicBezTo>
                        <a:pt x="20" y="38"/>
                        <a:pt x="20" y="38"/>
                        <a:pt x="20" y="37"/>
                      </a:cubicBezTo>
                      <a:cubicBezTo>
                        <a:pt x="19" y="37"/>
                        <a:pt x="19" y="37"/>
                        <a:pt x="19" y="36"/>
                      </a:cubicBezTo>
                      <a:cubicBezTo>
                        <a:pt x="19" y="36"/>
                        <a:pt x="19" y="35"/>
                        <a:pt x="19" y="35"/>
                      </a:cubicBezTo>
                      <a:cubicBezTo>
                        <a:pt x="19" y="34"/>
                        <a:pt x="17" y="34"/>
                        <a:pt x="18" y="35"/>
                      </a:cubicBezTo>
                      <a:cubicBezTo>
                        <a:pt x="18" y="36"/>
                        <a:pt x="18" y="36"/>
                        <a:pt x="18" y="36"/>
                      </a:cubicBezTo>
                      <a:cubicBezTo>
                        <a:pt x="18" y="37"/>
                        <a:pt x="18" y="37"/>
                        <a:pt x="18" y="37"/>
                      </a:cubicBezTo>
                      <a:cubicBezTo>
                        <a:pt x="19" y="38"/>
                        <a:pt x="19" y="38"/>
                        <a:pt x="19" y="38"/>
                      </a:cubicBezTo>
                      <a:cubicBezTo>
                        <a:pt x="19" y="39"/>
                        <a:pt x="19" y="40"/>
                        <a:pt x="19" y="40"/>
                      </a:cubicBezTo>
                      <a:cubicBezTo>
                        <a:pt x="20" y="40"/>
                        <a:pt x="20" y="41"/>
                        <a:pt x="20" y="41"/>
                      </a:cubicBezTo>
                      <a:cubicBezTo>
                        <a:pt x="19" y="41"/>
                        <a:pt x="19" y="41"/>
                        <a:pt x="19" y="41"/>
                      </a:cubicBezTo>
                      <a:cubicBezTo>
                        <a:pt x="19" y="41"/>
                        <a:pt x="18" y="40"/>
                        <a:pt x="18" y="40"/>
                      </a:cubicBezTo>
                      <a:cubicBezTo>
                        <a:pt x="18" y="40"/>
                        <a:pt x="18" y="39"/>
                        <a:pt x="18" y="39"/>
                      </a:cubicBezTo>
                      <a:cubicBezTo>
                        <a:pt x="18" y="38"/>
                        <a:pt x="17" y="38"/>
                        <a:pt x="17" y="38"/>
                      </a:cubicBezTo>
                      <a:cubicBezTo>
                        <a:pt x="17" y="37"/>
                        <a:pt x="17" y="37"/>
                        <a:pt x="17" y="37"/>
                      </a:cubicBezTo>
                      <a:cubicBezTo>
                        <a:pt x="17" y="36"/>
                        <a:pt x="17" y="36"/>
                        <a:pt x="17" y="36"/>
                      </a:cubicBezTo>
                      <a:cubicBezTo>
                        <a:pt x="16" y="35"/>
                        <a:pt x="16" y="35"/>
                        <a:pt x="16" y="34"/>
                      </a:cubicBezTo>
                      <a:cubicBezTo>
                        <a:pt x="16" y="34"/>
                        <a:pt x="16" y="33"/>
                        <a:pt x="16" y="33"/>
                      </a:cubicBezTo>
                      <a:cubicBezTo>
                        <a:pt x="16" y="33"/>
                        <a:pt x="16" y="32"/>
                        <a:pt x="15" y="32"/>
                      </a:cubicBezTo>
                      <a:cubicBezTo>
                        <a:pt x="15" y="32"/>
                        <a:pt x="15" y="32"/>
                        <a:pt x="14" y="32"/>
                      </a:cubicBezTo>
                      <a:cubicBezTo>
                        <a:pt x="14" y="31"/>
                        <a:pt x="14" y="31"/>
                        <a:pt x="14" y="30"/>
                      </a:cubicBezTo>
                      <a:cubicBezTo>
                        <a:pt x="14" y="30"/>
                        <a:pt x="14" y="29"/>
                        <a:pt x="14" y="29"/>
                      </a:cubicBezTo>
                      <a:cubicBezTo>
                        <a:pt x="14" y="28"/>
                        <a:pt x="14" y="27"/>
                        <a:pt x="14" y="27"/>
                      </a:cubicBezTo>
                      <a:cubicBezTo>
                        <a:pt x="14" y="26"/>
                        <a:pt x="15" y="26"/>
                        <a:pt x="15" y="26"/>
                      </a:cubicBezTo>
                      <a:cubicBezTo>
                        <a:pt x="15" y="25"/>
                        <a:pt x="15" y="25"/>
                        <a:pt x="15" y="25"/>
                      </a:cubicBezTo>
                      <a:cubicBezTo>
                        <a:pt x="16" y="24"/>
                        <a:pt x="16" y="24"/>
                        <a:pt x="17" y="23"/>
                      </a:cubicBezTo>
                      <a:cubicBezTo>
                        <a:pt x="17" y="22"/>
                        <a:pt x="18" y="22"/>
                        <a:pt x="18" y="21"/>
                      </a:cubicBezTo>
                      <a:cubicBezTo>
                        <a:pt x="18" y="21"/>
                        <a:pt x="19" y="20"/>
                        <a:pt x="19" y="20"/>
                      </a:cubicBezTo>
                      <a:cubicBezTo>
                        <a:pt x="19" y="19"/>
                        <a:pt x="18" y="19"/>
                        <a:pt x="18" y="19"/>
                      </a:cubicBezTo>
                      <a:cubicBezTo>
                        <a:pt x="18" y="18"/>
                        <a:pt x="18" y="18"/>
                        <a:pt x="18" y="18"/>
                      </a:cubicBezTo>
                      <a:cubicBezTo>
                        <a:pt x="19" y="18"/>
                        <a:pt x="19" y="17"/>
                        <a:pt x="19" y="17"/>
                      </a:cubicBezTo>
                      <a:cubicBezTo>
                        <a:pt x="19" y="17"/>
                        <a:pt x="18" y="16"/>
                        <a:pt x="18" y="16"/>
                      </a:cubicBezTo>
                      <a:cubicBezTo>
                        <a:pt x="19" y="15"/>
                        <a:pt x="19" y="15"/>
                        <a:pt x="19" y="15"/>
                      </a:cubicBezTo>
                      <a:cubicBezTo>
                        <a:pt x="19" y="14"/>
                        <a:pt x="18" y="15"/>
                        <a:pt x="18" y="15"/>
                      </a:cubicBezTo>
                      <a:cubicBezTo>
                        <a:pt x="17" y="14"/>
                        <a:pt x="18" y="14"/>
                        <a:pt x="18" y="14"/>
                      </a:cubicBezTo>
                      <a:cubicBezTo>
                        <a:pt x="18" y="13"/>
                        <a:pt x="18" y="13"/>
                        <a:pt x="18" y="13"/>
                      </a:cubicBezTo>
                      <a:cubicBezTo>
                        <a:pt x="18" y="13"/>
                        <a:pt x="18" y="12"/>
                        <a:pt x="18" y="12"/>
                      </a:cubicBezTo>
                      <a:cubicBezTo>
                        <a:pt x="18" y="12"/>
                        <a:pt x="18" y="12"/>
                        <a:pt x="17" y="11"/>
                      </a:cubicBezTo>
                      <a:cubicBezTo>
                        <a:pt x="22" y="7"/>
                        <a:pt x="29" y="4"/>
                        <a:pt x="35" y="3"/>
                      </a:cubicBezTo>
                      <a:cubicBezTo>
                        <a:pt x="35" y="3"/>
                        <a:pt x="35" y="3"/>
                        <a:pt x="35" y="3"/>
                      </a:cubicBezTo>
                      <a:cubicBezTo>
                        <a:pt x="35" y="3"/>
                        <a:pt x="35" y="4"/>
                        <a:pt x="36" y="4"/>
                      </a:cubicBezTo>
                      <a:cubicBezTo>
                        <a:pt x="36" y="3"/>
                        <a:pt x="36" y="4"/>
                        <a:pt x="37" y="4"/>
                      </a:cubicBezTo>
                      <a:cubicBezTo>
                        <a:pt x="37" y="4"/>
                        <a:pt x="38" y="3"/>
                        <a:pt x="38" y="3"/>
                      </a:cubicBezTo>
                      <a:cubicBezTo>
                        <a:pt x="39" y="4"/>
                        <a:pt x="40" y="4"/>
                        <a:pt x="41" y="4"/>
                      </a:cubicBezTo>
                      <a:cubicBezTo>
                        <a:pt x="41" y="4"/>
                        <a:pt x="41" y="4"/>
                        <a:pt x="41" y="3"/>
                      </a:cubicBezTo>
                      <a:cubicBezTo>
                        <a:pt x="41" y="3"/>
                        <a:pt x="41" y="3"/>
                        <a:pt x="41" y="3"/>
                      </a:cubicBezTo>
                      <a:cubicBezTo>
                        <a:pt x="42" y="3"/>
                        <a:pt x="42" y="3"/>
                        <a:pt x="42" y="3"/>
                      </a:cubicBezTo>
                      <a:cubicBezTo>
                        <a:pt x="43" y="3"/>
                        <a:pt x="44" y="3"/>
                        <a:pt x="45" y="3"/>
                      </a:cubicBezTo>
                      <a:cubicBezTo>
                        <a:pt x="45" y="0"/>
                        <a:pt x="45" y="0"/>
                        <a:pt x="45" y="0"/>
                      </a:cubicBezTo>
                      <a:cubicBezTo>
                        <a:pt x="45" y="0"/>
                        <a:pt x="44" y="0"/>
                        <a:pt x="43" y="0"/>
                      </a:cubicBezTo>
                      <a:cubicBezTo>
                        <a:pt x="43" y="0"/>
                        <a:pt x="43" y="0"/>
                        <a:pt x="42" y="0"/>
                      </a:cubicBezTo>
                      <a:cubicBezTo>
                        <a:pt x="42" y="0"/>
                        <a:pt x="42" y="0"/>
                        <a:pt x="41" y="0"/>
                      </a:cubicBezTo>
                      <a:cubicBezTo>
                        <a:pt x="37" y="0"/>
                        <a:pt x="33" y="1"/>
                        <a:pt x="29" y="3"/>
                      </a:cubicBezTo>
                      <a:cubicBezTo>
                        <a:pt x="28" y="3"/>
                        <a:pt x="27" y="3"/>
                        <a:pt x="27" y="3"/>
                      </a:cubicBezTo>
                      <a:cubicBezTo>
                        <a:pt x="27" y="3"/>
                        <a:pt x="26" y="3"/>
                        <a:pt x="26" y="3"/>
                      </a:cubicBezTo>
                      <a:cubicBezTo>
                        <a:pt x="26" y="4"/>
                        <a:pt x="25" y="4"/>
                        <a:pt x="25" y="4"/>
                      </a:cubicBezTo>
                      <a:cubicBezTo>
                        <a:pt x="24" y="4"/>
                        <a:pt x="24" y="5"/>
                        <a:pt x="23" y="5"/>
                      </a:cubicBezTo>
                      <a:cubicBezTo>
                        <a:pt x="22" y="5"/>
                        <a:pt x="22" y="6"/>
                        <a:pt x="21" y="6"/>
                      </a:cubicBezTo>
                      <a:cubicBezTo>
                        <a:pt x="19" y="7"/>
                        <a:pt x="17" y="9"/>
                        <a:pt x="15" y="11"/>
                      </a:cubicBezTo>
                      <a:cubicBezTo>
                        <a:pt x="14" y="11"/>
                        <a:pt x="14" y="11"/>
                        <a:pt x="14" y="11"/>
                      </a:cubicBezTo>
                      <a:cubicBezTo>
                        <a:pt x="13" y="12"/>
                        <a:pt x="13" y="12"/>
                        <a:pt x="12" y="13"/>
                      </a:cubicBezTo>
                      <a:cubicBezTo>
                        <a:pt x="12" y="13"/>
                        <a:pt x="11" y="14"/>
                        <a:pt x="11" y="14"/>
                      </a:cubicBezTo>
                      <a:cubicBezTo>
                        <a:pt x="10" y="15"/>
                        <a:pt x="10" y="16"/>
                        <a:pt x="9" y="17"/>
                      </a:cubicBezTo>
                      <a:cubicBezTo>
                        <a:pt x="8" y="18"/>
                        <a:pt x="7" y="20"/>
                        <a:pt x="5" y="22"/>
                      </a:cubicBezTo>
                      <a:cubicBezTo>
                        <a:pt x="5" y="22"/>
                        <a:pt x="5" y="23"/>
                        <a:pt x="5" y="23"/>
                      </a:cubicBezTo>
                      <a:cubicBezTo>
                        <a:pt x="4" y="24"/>
                        <a:pt x="4" y="24"/>
                        <a:pt x="4" y="24"/>
                      </a:cubicBezTo>
                      <a:cubicBezTo>
                        <a:pt x="4" y="25"/>
                        <a:pt x="3" y="26"/>
                        <a:pt x="3" y="27"/>
                      </a:cubicBezTo>
                      <a:cubicBezTo>
                        <a:pt x="3" y="28"/>
                        <a:pt x="3" y="28"/>
                        <a:pt x="2" y="28"/>
                      </a:cubicBezTo>
                      <a:cubicBezTo>
                        <a:pt x="2" y="30"/>
                        <a:pt x="2" y="31"/>
                        <a:pt x="1" y="32"/>
                      </a:cubicBezTo>
                      <a:cubicBezTo>
                        <a:pt x="1" y="33"/>
                        <a:pt x="1" y="34"/>
                        <a:pt x="1" y="34"/>
                      </a:cubicBezTo>
                      <a:close/>
                      <a:moveTo>
                        <a:pt x="45" y="34"/>
                      </a:moveTo>
                      <a:cubicBezTo>
                        <a:pt x="45" y="53"/>
                        <a:pt x="45" y="53"/>
                        <a:pt x="45" y="53"/>
                      </a:cubicBezTo>
                      <a:cubicBezTo>
                        <a:pt x="45" y="54"/>
                        <a:pt x="45" y="54"/>
                        <a:pt x="45" y="54"/>
                      </a:cubicBezTo>
                      <a:cubicBezTo>
                        <a:pt x="45" y="54"/>
                        <a:pt x="44" y="53"/>
                        <a:pt x="44" y="53"/>
                      </a:cubicBezTo>
                      <a:cubicBezTo>
                        <a:pt x="43" y="53"/>
                        <a:pt x="42" y="53"/>
                        <a:pt x="41" y="53"/>
                      </a:cubicBezTo>
                      <a:cubicBezTo>
                        <a:pt x="41" y="53"/>
                        <a:pt x="40" y="52"/>
                        <a:pt x="40" y="51"/>
                      </a:cubicBezTo>
                      <a:cubicBezTo>
                        <a:pt x="40" y="51"/>
                        <a:pt x="40" y="50"/>
                        <a:pt x="40" y="50"/>
                      </a:cubicBezTo>
                      <a:cubicBezTo>
                        <a:pt x="40" y="49"/>
                        <a:pt x="40" y="49"/>
                        <a:pt x="40" y="49"/>
                      </a:cubicBezTo>
                      <a:cubicBezTo>
                        <a:pt x="40" y="48"/>
                        <a:pt x="40" y="48"/>
                        <a:pt x="39" y="47"/>
                      </a:cubicBezTo>
                      <a:cubicBezTo>
                        <a:pt x="38" y="47"/>
                        <a:pt x="37" y="48"/>
                        <a:pt x="36" y="47"/>
                      </a:cubicBezTo>
                      <a:cubicBezTo>
                        <a:pt x="36" y="47"/>
                        <a:pt x="36" y="47"/>
                        <a:pt x="36" y="47"/>
                      </a:cubicBezTo>
                      <a:cubicBezTo>
                        <a:pt x="37" y="46"/>
                        <a:pt x="36" y="46"/>
                        <a:pt x="37" y="46"/>
                      </a:cubicBezTo>
                      <a:cubicBezTo>
                        <a:pt x="37" y="46"/>
                        <a:pt x="37" y="45"/>
                        <a:pt x="37" y="45"/>
                      </a:cubicBezTo>
                      <a:cubicBezTo>
                        <a:pt x="37" y="45"/>
                        <a:pt x="37" y="45"/>
                        <a:pt x="37" y="44"/>
                      </a:cubicBezTo>
                      <a:cubicBezTo>
                        <a:pt x="37" y="44"/>
                        <a:pt x="38" y="44"/>
                        <a:pt x="38" y="44"/>
                      </a:cubicBezTo>
                      <a:cubicBezTo>
                        <a:pt x="38" y="43"/>
                        <a:pt x="38" y="43"/>
                        <a:pt x="37" y="43"/>
                      </a:cubicBezTo>
                      <a:cubicBezTo>
                        <a:pt x="37" y="43"/>
                        <a:pt x="36" y="43"/>
                        <a:pt x="36" y="43"/>
                      </a:cubicBezTo>
                      <a:cubicBezTo>
                        <a:pt x="35" y="43"/>
                        <a:pt x="35" y="45"/>
                        <a:pt x="34" y="45"/>
                      </a:cubicBezTo>
                      <a:cubicBezTo>
                        <a:pt x="34" y="45"/>
                        <a:pt x="33" y="45"/>
                        <a:pt x="33" y="45"/>
                      </a:cubicBezTo>
                      <a:cubicBezTo>
                        <a:pt x="32" y="45"/>
                        <a:pt x="32" y="45"/>
                        <a:pt x="32" y="45"/>
                      </a:cubicBezTo>
                      <a:cubicBezTo>
                        <a:pt x="31" y="45"/>
                        <a:pt x="31" y="45"/>
                        <a:pt x="30" y="45"/>
                      </a:cubicBezTo>
                      <a:cubicBezTo>
                        <a:pt x="30" y="45"/>
                        <a:pt x="30" y="43"/>
                        <a:pt x="30" y="43"/>
                      </a:cubicBezTo>
                      <a:cubicBezTo>
                        <a:pt x="29" y="42"/>
                        <a:pt x="30" y="41"/>
                        <a:pt x="30" y="40"/>
                      </a:cubicBezTo>
                      <a:cubicBezTo>
                        <a:pt x="30" y="40"/>
                        <a:pt x="30" y="39"/>
                        <a:pt x="30" y="39"/>
                      </a:cubicBezTo>
                      <a:cubicBezTo>
                        <a:pt x="31" y="39"/>
                        <a:pt x="30" y="38"/>
                        <a:pt x="31" y="38"/>
                      </a:cubicBezTo>
                      <a:cubicBezTo>
                        <a:pt x="31" y="37"/>
                        <a:pt x="32" y="37"/>
                        <a:pt x="32" y="37"/>
                      </a:cubicBezTo>
                      <a:cubicBezTo>
                        <a:pt x="33" y="36"/>
                        <a:pt x="33" y="36"/>
                        <a:pt x="34" y="36"/>
                      </a:cubicBezTo>
                      <a:cubicBezTo>
                        <a:pt x="35" y="36"/>
                        <a:pt x="35" y="36"/>
                        <a:pt x="36" y="36"/>
                      </a:cubicBezTo>
                      <a:cubicBezTo>
                        <a:pt x="36" y="36"/>
                        <a:pt x="36" y="36"/>
                        <a:pt x="36" y="36"/>
                      </a:cubicBezTo>
                      <a:cubicBezTo>
                        <a:pt x="37" y="36"/>
                        <a:pt x="37" y="36"/>
                        <a:pt x="38" y="35"/>
                      </a:cubicBezTo>
                      <a:cubicBezTo>
                        <a:pt x="39" y="35"/>
                        <a:pt x="39" y="35"/>
                        <a:pt x="40" y="35"/>
                      </a:cubicBezTo>
                      <a:cubicBezTo>
                        <a:pt x="40" y="35"/>
                        <a:pt x="41" y="36"/>
                        <a:pt x="41" y="36"/>
                      </a:cubicBezTo>
                      <a:cubicBezTo>
                        <a:pt x="41" y="36"/>
                        <a:pt x="42" y="35"/>
                        <a:pt x="42" y="36"/>
                      </a:cubicBezTo>
                      <a:cubicBezTo>
                        <a:pt x="42" y="36"/>
                        <a:pt x="43" y="36"/>
                        <a:pt x="43" y="36"/>
                      </a:cubicBezTo>
                      <a:cubicBezTo>
                        <a:pt x="43" y="37"/>
                        <a:pt x="42" y="37"/>
                        <a:pt x="43" y="38"/>
                      </a:cubicBezTo>
                      <a:cubicBezTo>
                        <a:pt x="43" y="38"/>
                        <a:pt x="44" y="38"/>
                        <a:pt x="44" y="38"/>
                      </a:cubicBezTo>
                      <a:cubicBezTo>
                        <a:pt x="45" y="38"/>
                        <a:pt x="44" y="38"/>
                        <a:pt x="44" y="37"/>
                      </a:cubicBezTo>
                      <a:cubicBezTo>
                        <a:pt x="44" y="37"/>
                        <a:pt x="44" y="37"/>
                        <a:pt x="44" y="36"/>
                      </a:cubicBezTo>
                      <a:cubicBezTo>
                        <a:pt x="44" y="36"/>
                        <a:pt x="44" y="36"/>
                        <a:pt x="44" y="36"/>
                      </a:cubicBezTo>
                      <a:cubicBezTo>
                        <a:pt x="44" y="35"/>
                        <a:pt x="45" y="34"/>
                        <a:pt x="45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7" name="Freeform: Shape 155">
                  <a:extLst>
                    <a:ext uri="{FF2B5EF4-FFF2-40B4-BE49-F238E27FC236}">
                      <a16:creationId xmlns:a16="http://schemas.microsoft.com/office/drawing/2014/main" id="{F7B4FCE3-4166-76CB-1443-654451EBEBA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569358" y="2646188"/>
                  <a:ext cx="137246" cy="388456"/>
                </a:xfrm>
                <a:custGeom>
                  <a:avLst/>
                  <a:gdLst>
                    <a:gd name="T0" fmla="*/ 4 w 31"/>
                    <a:gd name="T1" fmla="*/ 11 h 88"/>
                    <a:gd name="T2" fmla="*/ 1 w 31"/>
                    <a:gd name="T3" fmla="*/ 22 h 88"/>
                    <a:gd name="T4" fmla="*/ 3 w 31"/>
                    <a:gd name="T5" fmla="*/ 31 h 88"/>
                    <a:gd name="T6" fmla="*/ 11 w 31"/>
                    <a:gd name="T7" fmla="*/ 40 h 88"/>
                    <a:gd name="T8" fmla="*/ 11 w 31"/>
                    <a:gd name="T9" fmla="*/ 88 h 88"/>
                    <a:gd name="T10" fmla="*/ 20 w 31"/>
                    <a:gd name="T11" fmla="*/ 88 h 88"/>
                    <a:gd name="T12" fmla="*/ 20 w 31"/>
                    <a:gd name="T13" fmla="*/ 40 h 88"/>
                    <a:gd name="T14" fmla="*/ 28 w 31"/>
                    <a:gd name="T15" fmla="*/ 31 h 88"/>
                    <a:gd name="T16" fmla="*/ 30 w 31"/>
                    <a:gd name="T17" fmla="*/ 22 h 88"/>
                    <a:gd name="T18" fmla="*/ 27 w 31"/>
                    <a:gd name="T19" fmla="*/ 11 h 88"/>
                    <a:gd name="T20" fmla="*/ 20 w 31"/>
                    <a:gd name="T21" fmla="*/ 0 h 88"/>
                    <a:gd name="T22" fmla="*/ 23 w 31"/>
                    <a:gd name="T23" fmla="*/ 21 h 88"/>
                    <a:gd name="T24" fmla="*/ 20 w 31"/>
                    <a:gd name="T25" fmla="*/ 21 h 88"/>
                    <a:gd name="T26" fmla="*/ 18 w 31"/>
                    <a:gd name="T27" fmla="*/ 0 h 88"/>
                    <a:gd name="T28" fmla="*/ 15 w 31"/>
                    <a:gd name="T29" fmla="*/ 0 h 88"/>
                    <a:gd name="T30" fmla="*/ 13 w 31"/>
                    <a:gd name="T31" fmla="*/ 0 h 88"/>
                    <a:gd name="T32" fmla="*/ 11 w 31"/>
                    <a:gd name="T33" fmla="*/ 21 h 88"/>
                    <a:gd name="T34" fmla="*/ 8 w 31"/>
                    <a:gd name="T35" fmla="*/ 21 h 88"/>
                    <a:gd name="T36" fmla="*/ 10 w 31"/>
                    <a:gd name="T37" fmla="*/ 0 h 88"/>
                    <a:gd name="T38" fmla="*/ 4 w 31"/>
                    <a:gd name="T39" fmla="*/ 11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31" h="88">
                      <a:moveTo>
                        <a:pt x="4" y="11"/>
                      </a:moveTo>
                      <a:cubicBezTo>
                        <a:pt x="2" y="14"/>
                        <a:pt x="1" y="18"/>
                        <a:pt x="1" y="22"/>
                      </a:cubicBezTo>
                      <a:cubicBezTo>
                        <a:pt x="0" y="25"/>
                        <a:pt x="1" y="28"/>
                        <a:pt x="3" y="31"/>
                      </a:cubicBezTo>
                      <a:cubicBezTo>
                        <a:pt x="4" y="34"/>
                        <a:pt x="8" y="38"/>
                        <a:pt x="11" y="40"/>
                      </a:cubicBezTo>
                      <a:cubicBezTo>
                        <a:pt x="11" y="88"/>
                        <a:pt x="11" y="88"/>
                        <a:pt x="11" y="88"/>
                      </a:cubicBezTo>
                      <a:cubicBezTo>
                        <a:pt x="20" y="88"/>
                        <a:pt x="20" y="88"/>
                        <a:pt x="20" y="88"/>
                      </a:cubicBezTo>
                      <a:cubicBezTo>
                        <a:pt x="20" y="40"/>
                        <a:pt x="20" y="40"/>
                        <a:pt x="20" y="40"/>
                      </a:cubicBezTo>
                      <a:cubicBezTo>
                        <a:pt x="23" y="38"/>
                        <a:pt x="26" y="34"/>
                        <a:pt x="28" y="31"/>
                      </a:cubicBezTo>
                      <a:cubicBezTo>
                        <a:pt x="30" y="28"/>
                        <a:pt x="31" y="25"/>
                        <a:pt x="30" y="22"/>
                      </a:cubicBezTo>
                      <a:cubicBezTo>
                        <a:pt x="30" y="18"/>
                        <a:pt x="28" y="14"/>
                        <a:pt x="27" y="11"/>
                      </a:cubicBezTo>
                      <a:cubicBezTo>
                        <a:pt x="26" y="8"/>
                        <a:pt x="24" y="1"/>
                        <a:pt x="20" y="0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cubicBezTo>
                        <a:pt x="20" y="21"/>
                        <a:pt x="20" y="21"/>
                        <a:pt x="20" y="21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1" y="21"/>
                        <a:pt x="11" y="21"/>
                        <a:pt x="11" y="21"/>
                      </a:cubicBezTo>
                      <a:cubicBezTo>
                        <a:pt x="8" y="21"/>
                        <a:pt x="8" y="21"/>
                        <a:pt x="8" y="21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7" y="1"/>
                        <a:pt x="5" y="8"/>
                        <a:pt x="4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8" name="Freeform: Shape 156">
                  <a:extLst>
                    <a:ext uri="{FF2B5EF4-FFF2-40B4-BE49-F238E27FC236}">
                      <a16:creationId xmlns:a16="http://schemas.microsoft.com/office/drawing/2014/main" id="{CFCD89B4-9631-1C26-D750-238A862C427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745817" y="2636385"/>
                  <a:ext cx="140922" cy="398259"/>
                </a:xfrm>
                <a:custGeom>
                  <a:avLst/>
                  <a:gdLst>
                    <a:gd name="T0" fmla="*/ 20 w 32"/>
                    <a:gd name="T1" fmla="*/ 90 h 90"/>
                    <a:gd name="T2" fmla="*/ 20 w 32"/>
                    <a:gd name="T3" fmla="*/ 43 h 90"/>
                    <a:gd name="T4" fmla="*/ 32 w 32"/>
                    <a:gd name="T5" fmla="*/ 24 h 90"/>
                    <a:gd name="T6" fmla="*/ 16 w 32"/>
                    <a:gd name="T7" fmla="*/ 0 h 90"/>
                    <a:gd name="T8" fmla="*/ 0 w 32"/>
                    <a:gd name="T9" fmla="*/ 24 h 90"/>
                    <a:gd name="T10" fmla="*/ 12 w 32"/>
                    <a:gd name="T11" fmla="*/ 43 h 90"/>
                    <a:gd name="T12" fmla="*/ 12 w 32"/>
                    <a:gd name="T13" fmla="*/ 90 h 90"/>
                    <a:gd name="T14" fmla="*/ 20 w 32"/>
                    <a:gd name="T15" fmla="*/ 9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2" h="90">
                      <a:moveTo>
                        <a:pt x="20" y="90"/>
                      </a:moveTo>
                      <a:cubicBezTo>
                        <a:pt x="20" y="43"/>
                        <a:pt x="20" y="43"/>
                        <a:pt x="20" y="43"/>
                      </a:cubicBezTo>
                      <a:cubicBezTo>
                        <a:pt x="27" y="41"/>
                        <a:pt x="32" y="33"/>
                        <a:pt x="32" y="24"/>
                      </a:cubicBezTo>
                      <a:cubicBezTo>
                        <a:pt x="32" y="14"/>
                        <a:pt x="25" y="0"/>
                        <a:pt x="16" y="0"/>
                      </a:cubicBezTo>
                      <a:cubicBezTo>
                        <a:pt x="7" y="0"/>
                        <a:pt x="0" y="14"/>
                        <a:pt x="0" y="24"/>
                      </a:cubicBezTo>
                      <a:cubicBezTo>
                        <a:pt x="0" y="33"/>
                        <a:pt x="5" y="41"/>
                        <a:pt x="12" y="43"/>
                      </a:cubicBezTo>
                      <a:cubicBezTo>
                        <a:pt x="12" y="90"/>
                        <a:pt x="12" y="90"/>
                        <a:pt x="12" y="90"/>
                      </a:cubicBezTo>
                      <a:lnTo>
                        <a:pt x="20" y="9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9" name="Freeform: Shape 157">
                  <a:extLst>
                    <a:ext uri="{FF2B5EF4-FFF2-40B4-BE49-F238E27FC236}">
                      <a16:creationId xmlns:a16="http://schemas.microsoft.com/office/drawing/2014/main" id="{41CF988D-4439-157F-605C-83039CAAB66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896543" y="3078759"/>
                  <a:ext cx="162980" cy="167882"/>
                </a:xfrm>
                <a:custGeom>
                  <a:avLst/>
                  <a:gdLst>
                    <a:gd name="T0" fmla="*/ 8 w 37"/>
                    <a:gd name="T1" fmla="*/ 35 h 38"/>
                    <a:gd name="T2" fmla="*/ 18 w 37"/>
                    <a:gd name="T3" fmla="*/ 38 h 38"/>
                    <a:gd name="T4" fmla="*/ 37 w 37"/>
                    <a:gd name="T5" fmla="*/ 19 h 38"/>
                    <a:gd name="T6" fmla="*/ 18 w 37"/>
                    <a:gd name="T7" fmla="*/ 0 h 38"/>
                    <a:gd name="T8" fmla="*/ 0 w 37"/>
                    <a:gd name="T9" fmla="*/ 17 h 38"/>
                    <a:gd name="T10" fmla="*/ 18 w 37"/>
                    <a:gd name="T11" fmla="*/ 17 h 38"/>
                    <a:gd name="T12" fmla="*/ 24 w 37"/>
                    <a:gd name="T13" fmla="*/ 17 h 38"/>
                    <a:gd name="T14" fmla="*/ 20 w 37"/>
                    <a:gd name="T15" fmla="*/ 21 h 38"/>
                    <a:gd name="T16" fmla="*/ 8 w 37"/>
                    <a:gd name="T17" fmla="*/ 35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" h="38">
                      <a:moveTo>
                        <a:pt x="8" y="35"/>
                      </a:moveTo>
                      <a:cubicBezTo>
                        <a:pt x="11" y="37"/>
                        <a:pt x="14" y="38"/>
                        <a:pt x="18" y="38"/>
                      </a:cubicBezTo>
                      <a:cubicBezTo>
                        <a:pt x="29" y="38"/>
                        <a:pt x="37" y="30"/>
                        <a:pt x="37" y="19"/>
                      </a:cubicBezTo>
                      <a:cubicBezTo>
                        <a:pt x="37" y="9"/>
                        <a:pt x="29" y="0"/>
                        <a:pt x="18" y="0"/>
                      </a:cubicBezTo>
                      <a:cubicBezTo>
                        <a:pt x="9" y="0"/>
                        <a:pt x="1" y="7"/>
                        <a:pt x="0" y="17"/>
                      </a:cubicBezTo>
                      <a:cubicBezTo>
                        <a:pt x="18" y="17"/>
                        <a:pt x="18" y="17"/>
                        <a:pt x="18" y="17"/>
                      </a:cubicBezTo>
                      <a:cubicBezTo>
                        <a:pt x="24" y="17"/>
                        <a:pt x="24" y="17"/>
                        <a:pt x="24" y="17"/>
                      </a:cubicBezTo>
                      <a:cubicBezTo>
                        <a:pt x="20" y="21"/>
                        <a:pt x="20" y="21"/>
                        <a:pt x="20" y="21"/>
                      </a:cubicBezTo>
                      <a:lnTo>
                        <a:pt x="8" y="3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0" name="Freeform: Shape 158">
                  <a:extLst>
                    <a:ext uri="{FF2B5EF4-FFF2-40B4-BE49-F238E27FC236}">
                      <a16:creationId xmlns:a16="http://schemas.microsoft.com/office/drawing/2014/main" id="{9F8CBC8A-6642-EF9B-9457-D4EA97790EF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635530" y="3162087"/>
                  <a:ext cx="340665" cy="322284"/>
                </a:xfrm>
                <a:custGeom>
                  <a:avLst/>
                  <a:gdLst>
                    <a:gd name="T0" fmla="*/ 34 w 77"/>
                    <a:gd name="T1" fmla="*/ 39 h 73"/>
                    <a:gd name="T2" fmla="*/ 34 w 77"/>
                    <a:gd name="T3" fmla="*/ 41 h 73"/>
                    <a:gd name="T4" fmla="*/ 34 w 77"/>
                    <a:gd name="T5" fmla="*/ 43 h 73"/>
                    <a:gd name="T6" fmla="*/ 34 w 77"/>
                    <a:gd name="T7" fmla="*/ 67 h 73"/>
                    <a:gd name="T8" fmla="*/ 25 w 77"/>
                    <a:gd name="T9" fmla="*/ 73 h 73"/>
                    <a:gd name="T10" fmla="*/ 51 w 77"/>
                    <a:gd name="T11" fmla="*/ 73 h 73"/>
                    <a:gd name="T12" fmla="*/ 43 w 77"/>
                    <a:gd name="T13" fmla="*/ 67 h 73"/>
                    <a:gd name="T14" fmla="*/ 43 w 77"/>
                    <a:gd name="T15" fmla="*/ 43 h 73"/>
                    <a:gd name="T16" fmla="*/ 43 w 77"/>
                    <a:gd name="T17" fmla="*/ 41 h 73"/>
                    <a:gd name="T18" fmla="*/ 43 w 77"/>
                    <a:gd name="T19" fmla="*/ 39 h 73"/>
                    <a:gd name="T20" fmla="*/ 65 w 77"/>
                    <a:gd name="T21" fmla="*/ 14 h 73"/>
                    <a:gd name="T22" fmla="*/ 77 w 77"/>
                    <a:gd name="T23" fmla="*/ 0 h 73"/>
                    <a:gd name="T24" fmla="*/ 58 w 77"/>
                    <a:gd name="T25" fmla="*/ 0 h 73"/>
                    <a:gd name="T26" fmla="*/ 0 w 77"/>
                    <a:gd name="T27" fmla="*/ 0 h 73"/>
                    <a:gd name="T28" fmla="*/ 34 w 77"/>
                    <a:gd name="T29" fmla="*/ 39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7" h="73">
                      <a:moveTo>
                        <a:pt x="34" y="39"/>
                      </a:moveTo>
                      <a:cubicBezTo>
                        <a:pt x="34" y="41"/>
                        <a:pt x="34" y="41"/>
                        <a:pt x="34" y="41"/>
                      </a:cubicBezTo>
                      <a:cubicBezTo>
                        <a:pt x="34" y="43"/>
                        <a:pt x="34" y="43"/>
                        <a:pt x="34" y="43"/>
                      </a:cubicBezTo>
                      <a:cubicBezTo>
                        <a:pt x="34" y="67"/>
                        <a:pt x="34" y="67"/>
                        <a:pt x="34" y="67"/>
                      </a:cubicBezTo>
                      <a:cubicBezTo>
                        <a:pt x="29" y="68"/>
                        <a:pt x="25" y="70"/>
                        <a:pt x="25" y="73"/>
                      </a:cubicBezTo>
                      <a:cubicBezTo>
                        <a:pt x="51" y="73"/>
                        <a:pt x="51" y="73"/>
                        <a:pt x="51" y="73"/>
                      </a:cubicBezTo>
                      <a:cubicBezTo>
                        <a:pt x="51" y="70"/>
                        <a:pt x="47" y="68"/>
                        <a:pt x="43" y="67"/>
                      </a:cubicBezTo>
                      <a:cubicBezTo>
                        <a:pt x="43" y="43"/>
                        <a:pt x="43" y="43"/>
                        <a:pt x="43" y="43"/>
                      </a:cubicBezTo>
                      <a:cubicBezTo>
                        <a:pt x="43" y="41"/>
                        <a:pt x="43" y="41"/>
                        <a:pt x="43" y="41"/>
                      </a:cubicBezTo>
                      <a:cubicBezTo>
                        <a:pt x="43" y="39"/>
                        <a:pt x="43" y="39"/>
                        <a:pt x="43" y="39"/>
                      </a:cubicBezTo>
                      <a:cubicBezTo>
                        <a:pt x="65" y="14"/>
                        <a:pt x="65" y="14"/>
                        <a:pt x="65" y="14"/>
                      </a:cubicBezTo>
                      <a:cubicBezTo>
                        <a:pt x="77" y="0"/>
                        <a:pt x="77" y="0"/>
                        <a:pt x="77" y="0"/>
                      </a:cubicBezTo>
                      <a:cubicBezTo>
                        <a:pt x="58" y="0"/>
                        <a:pt x="58" y="0"/>
                        <a:pt x="5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34" y="3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1" name="Freeform: Shape 159">
                  <a:extLst>
                    <a:ext uri="{FF2B5EF4-FFF2-40B4-BE49-F238E27FC236}">
                      <a16:creationId xmlns:a16="http://schemas.microsoft.com/office/drawing/2014/main" id="{4AACBD0C-B1E9-2A14-70B4-E950852F39D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879261" y="892623"/>
                  <a:ext cx="366398" cy="93131"/>
                </a:xfrm>
                <a:custGeom>
                  <a:avLst/>
                  <a:gdLst>
                    <a:gd name="T0" fmla="*/ 198 w 299"/>
                    <a:gd name="T1" fmla="*/ 39 h 76"/>
                    <a:gd name="T2" fmla="*/ 104 w 299"/>
                    <a:gd name="T3" fmla="*/ 39 h 76"/>
                    <a:gd name="T4" fmla="*/ 104 w 299"/>
                    <a:gd name="T5" fmla="*/ 0 h 76"/>
                    <a:gd name="T6" fmla="*/ 0 w 299"/>
                    <a:gd name="T7" fmla="*/ 0 h 76"/>
                    <a:gd name="T8" fmla="*/ 0 w 299"/>
                    <a:gd name="T9" fmla="*/ 76 h 76"/>
                    <a:gd name="T10" fmla="*/ 299 w 299"/>
                    <a:gd name="T11" fmla="*/ 76 h 76"/>
                    <a:gd name="T12" fmla="*/ 299 w 299"/>
                    <a:gd name="T13" fmla="*/ 0 h 76"/>
                    <a:gd name="T14" fmla="*/ 198 w 299"/>
                    <a:gd name="T15" fmla="*/ 0 h 76"/>
                    <a:gd name="T16" fmla="*/ 198 w 299"/>
                    <a:gd name="T17" fmla="*/ 39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9" h="76">
                      <a:moveTo>
                        <a:pt x="198" y="39"/>
                      </a:moveTo>
                      <a:lnTo>
                        <a:pt x="104" y="39"/>
                      </a:lnTo>
                      <a:lnTo>
                        <a:pt x="104" y="0"/>
                      </a:lnTo>
                      <a:lnTo>
                        <a:pt x="0" y="0"/>
                      </a:lnTo>
                      <a:lnTo>
                        <a:pt x="0" y="76"/>
                      </a:lnTo>
                      <a:lnTo>
                        <a:pt x="299" y="76"/>
                      </a:lnTo>
                      <a:lnTo>
                        <a:pt x="299" y="0"/>
                      </a:lnTo>
                      <a:lnTo>
                        <a:pt x="198" y="0"/>
                      </a:lnTo>
                      <a:lnTo>
                        <a:pt x="198" y="3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2" name="Rectangle 160">
                  <a:extLst>
                    <a:ext uri="{FF2B5EF4-FFF2-40B4-BE49-F238E27FC236}">
                      <a16:creationId xmlns:a16="http://schemas.microsoft.com/office/drawing/2014/main" id="{D02562E7-BC57-F142-C843-30D0A4BDB64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028761" y="892623"/>
                  <a:ext cx="71074" cy="25734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3" name="Freeform: Shape 161">
                  <a:extLst>
                    <a:ext uri="{FF2B5EF4-FFF2-40B4-BE49-F238E27FC236}">
                      <a16:creationId xmlns:a16="http://schemas.microsoft.com/office/drawing/2014/main" id="{09DBDC0A-0F3F-4EB8-E08B-ED17E8B7EC8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879261" y="675725"/>
                  <a:ext cx="366398" cy="194841"/>
                </a:xfrm>
                <a:custGeom>
                  <a:avLst/>
                  <a:gdLst>
                    <a:gd name="T0" fmla="*/ 223 w 299"/>
                    <a:gd name="T1" fmla="*/ 0 h 159"/>
                    <a:gd name="T2" fmla="*/ 151 w 299"/>
                    <a:gd name="T3" fmla="*/ 0 h 159"/>
                    <a:gd name="T4" fmla="*/ 151 w 299"/>
                    <a:gd name="T5" fmla="*/ 29 h 159"/>
                    <a:gd name="T6" fmla="*/ 198 w 299"/>
                    <a:gd name="T7" fmla="*/ 29 h 159"/>
                    <a:gd name="T8" fmla="*/ 198 w 299"/>
                    <a:gd name="T9" fmla="*/ 58 h 159"/>
                    <a:gd name="T10" fmla="*/ 151 w 299"/>
                    <a:gd name="T11" fmla="*/ 58 h 159"/>
                    <a:gd name="T12" fmla="*/ 151 w 299"/>
                    <a:gd name="T13" fmla="*/ 159 h 159"/>
                    <a:gd name="T14" fmla="*/ 198 w 299"/>
                    <a:gd name="T15" fmla="*/ 159 h 159"/>
                    <a:gd name="T16" fmla="*/ 299 w 299"/>
                    <a:gd name="T17" fmla="*/ 159 h 159"/>
                    <a:gd name="T18" fmla="*/ 299 w 299"/>
                    <a:gd name="T19" fmla="*/ 58 h 159"/>
                    <a:gd name="T20" fmla="*/ 223 w 299"/>
                    <a:gd name="T21" fmla="*/ 58 h 159"/>
                    <a:gd name="T22" fmla="*/ 223 w 299"/>
                    <a:gd name="T23" fmla="*/ 0 h 159"/>
                    <a:gd name="T24" fmla="*/ 151 w 299"/>
                    <a:gd name="T25" fmla="*/ 0 h 159"/>
                    <a:gd name="T26" fmla="*/ 79 w 299"/>
                    <a:gd name="T27" fmla="*/ 0 h 159"/>
                    <a:gd name="T28" fmla="*/ 79 w 299"/>
                    <a:gd name="T29" fmla="*/ 58 h 159"/>
                    <a:gd name="T30" fmla="*/ 0 w 299"/>
                    <a:gd name="T31" fmla="*/ 58 h 159"/>
                    <a:gd name="T32" fmla="*/ 0 w 299"/>
                    <a:gd name="T33" fmla="*/ 159 h 159"/>
                    <a:gd name="T34" fmla="*/ 104 w 299"/>
                    <a:gd name="T35" fmla="*/ 159 h 159"/>
                    <a:gd name="T36" fmla="*/ 151 w 299"/>
                    <a:gd name="T37" fmla="*/ 159 h 159"/>
                    <a:gd name="T38" fmla="*/ 151 w 299"/>
                    <a:gd name="T39" fmla="*/ 58 h 159"/>
                    <a:gd name="T40" fmla="*/ 104 w 299"/>
                    <a:gd name="T41" fmla="*/ 58 h 159"/>
                    <a:gd name="T42" fmla="*/ 104 w 299"/>
                    <a:gd name="T43" fmla="*/ 58 h 159"/>
                    <a:gd name="T44" fmla="*/ 104 w 299"/>
                    <a:gd name="T45" fmla="*/ 29 h 159"/>
                    <a:gd name="T46" fmla="*/ 151 w 299"/>
                    <a:gd name="T47" fmla="*/ 29 h 159"/>
                    <a:gd name="T48" fmla="*/ 151 w 299"/>
                    <a:gd name="T49" fmla="*/ 0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99" h="159">
                      <a:moveTo>
                        <a:pt x="223" y="0"/>
                      </a:moveTo>
                      <a:lnTo>
                        <a:pt x="151" y="0"/>
                      </a:lnTo>
                      <a:lnTo>
                        <a:pt x="151" y="29"/>
                      </a:lnTo>
                      <a:lnTo>
                        <a:pt x="198" y="29"/>
                      </a:lnTo>
                      <a:lnTo>
                        <a:pt x="198" y="58"/>
                      </a:lnTo>
                      <a:lnTo>
                        <a:pt x="151" y="58"/>
                      </a:lnTo>
                      <a:lnTo>
                        <a:pt x="151" y="159"/>
                      </a:lnTo>
                      <a:lnTo>
                        <a:pt x="198" y="159"/>
                      </a:lnTo>
                      <a:lnTo>
                        <a:pt x="299" y="159"/>
                      </a:lnTo>
                      <a:lnTo>
                        <a:pt x="299" y="58"/>
                      </a:lnTo>
                      <a:lnTo>
                        <a:pt x="223" y="58"/>
                      </a:lnTo>
                      <a:lnTo>
                        <a:pt x="223" y="0"/>
                      </a:lnTo>
                      <a:close/>
                      <a:moveTo>
                        <a:pt x="151" y="0"/>
                      </a:moveTo>
                      <a:lnTo>
                        <a:pt x="79" y="0"/>
                      </a:lnTo>
                      <a:lnTo>
                        <a:pt x="79" y="58"/>
                      </a:lnTo>
                      <a:lnTo>
                        <a:pt x="0" y="58"/>
                      </a:lnTo>
                      <a:lnTo>
                        <a:pt x="0" y="159"/>
                      </a:lnTo>
                      <a:lnTo>
                        <a:pt x="104" y="159"/>
                      </a:lnTo>
                      <a:lnTo>
                        <a:pt x="151" y="159"/>
                      </a:lnTo>
                      <a:lnTo>
                        <a:pt x="151" y="58"/>
                      </a:lnTo>
                      <a:lnTo>
                        <a:pt x="104" y="58"/>
                      </a:lnTo>
                      <a:lnTo>
                        <a:pt x="104" y="58"/>
                      </a:lnTo>
                      <a:lnTo>
                        <a:pt x="104" y="29"/>
                      </a:lnTo>
                      <a:lnTo>
                        <a:pt x="151" y="29"/>
                      </a:lnTo>
                      <a:lnTo>
                        <a:pt x="15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4" name="Freeform: Shape 162">
                  <a:extLst>
                    <a:ext uri="{FF2B5EF4-FFF2-40B4-BE49-F238E27FC236}">
                      <a16:creationId xmlns:a16="http://schemas.microsoft.com/office/drawing/2014/main" id="{2A085F8E-3641-231C-A276-E0A828548DC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908797" y="1272501"/>
                  <a:ext cx="371300" cy="379878"/>
                </a:xfrm>
                <a:custGeom>
                  <a:avLst/>
                  <a:gdLst>
                    <a:gd name="T0" fmla="*/ 42 w 84"/>
                    <a:gd name="T1" fmla="*/ 0 h 86"/>
                    <a:gd name="T2" fmla="*/ 33 w 84"/>
                    <a:gd name="T3" fmla="*/ 18 h 86"/>
                    <a:gd name="T4" fmla="*/ 33 w 84"/>
                    <a:gd name="T5" fmla="*/ 32 h 86"/>
                    <a:gd name="T6" fmla="*/ 0 w 84"/>
                    <a:gd name="T7" fmla="*/ 46 h 86"/>
                    <a:gd name="T8" fmla="*/ 0 w 84"/>
                    <a:gd name="T9" fmla="*/ 55 h 86"/>
                    <a:gd name="T10" fmla="*/ 33 w 84"/>
                    <a:gd name="T11" fmla="*/ 48 h 86"/>
                    <a:gd name="T12" fmla="*/ 33 w 84"/>
                    <a:gd name="T13" fmla="*/ 67 h 86"/>
                    <a:gd name="T14" fmla="*/ 19 w 84"/>
                    <a:gd name="T15" fmla="*/ 77 h 86"/>
                    <a:gd name="T16" fmla="*/ 19 w 84"/>
                    <a:gd name="T17" fmla="*/ 86 h 86"/>
                    <a:gd name="T18" fmla="*/ 42 w 84"/>
                    <a:gd name="T19" fmla="*/ 78 h 86"/>
                    <a:gd name="T20" fmla="*/ 65 w 84"/>
                    <a:gd name="T21" fmla="*/ 86 h 86"/>
                    <a:gd name="T22" fmla="*/ 65 w 84"/>
                    <a:gd name="T23" fmla="*/ 77 h 86"/>
                    <a:gd name="T24" fmla="*/ 52 w 84"/>
                    <a:gd name="T25" fmla="*/ 67 h 86"/>
                    <a:gd name="T26" fmla="*/ 52 w 84"/>
                    <a:gd name="T27" fmla="*/ 48 h 86"/>
                    <a:gd name="T28" fmla="*/ 84 w 84"/>
                    <a:gd name="T29" fmla="*/ 55 h 86"/>
                    <a:gd name="T30" fmla="*/ 84 w 84"/>
                    <a:gd name="T31" fmla="*/ 46 h 86"/>
                    <a:gd name="T32" fmla="*/ 52 w 84"/>
                    <a:gd name="T33" fmla="*/ 32 h 86"/>
                    <a:gd name="T34" fmla="*/ 52 w 84"/>
                    <a:gd name="T35" fmla="*/ 18 h 86"/>
                    <a:gd name="T36" fmla="*/ 42 w 84"/>
                    <a:gd name="T37" fmla="*/ 0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84" h="86">
                      <a:moveTo>
                        <a:pt x="42" y="0"/>
                      </a:moveTo>
                      <a:cubicBezTo>
                        <a:pt x="37" y="0"/>
                        <a:pt x="33" y="13"/>
                        <a:pt x="33" y="18"/>
                      </a:cubicBezTo>
                      <a:cubicBezTo>
                        <a:pt x="33" y="32"/>
                        <a:pt x="33" y="32"/>
                        <a:pt x="33" y="32"/>
                      </a:cubicBezTo>
                      <a:cubicBezTo>
                        <a:pt x="0" y="46"/>
                        <a:pt x="0" y="46"/>
                        <a:pt x="0" y="46"/>
                      </a:cubicBezTo>
                      <a:cubicBezTo>
                        <a:pt x="0" y="55"/>
                        <a:pt x="0" y="55"/>
                        <a:pt x="0" y="55"/>
                      </a:cubicBezTo>
                      <a:cubicBezTo>
                        <a:pt x="33" y="48"/>
                        <a:pt x="33" y="48"/>
                        <a:pt x="33" y="48"/>
                      </a:cubicBezTo>
                      <a:cubicBezTo>
                        <a:pt x="33" y="67"/>
                        <a:pt x="33" y="67"/>
                        <a:pt x="33" y="67"/>
                      </a:cubicBezTo>
                      <a:cubicBezTo>
                        <a:pt x="19" y="77"/>
                        <a:pt x="19" y="77"/>
                        <a:pt x="19" y="77"/>
                      </a:cubicBezTo>
                      <a:cubicBezTo>
                        <a:pt x="19" y="86"/>
                        <a:pt x="19" y="86"/>
                        <a:pt x="19" y="86"/>
                      </a:cubicBezTo>
                      <a:cubicBezTo>
                        <a:pt x="42" y="78"/>
                        <a:pt x="42" y="78"/>
                        <a:pt x="42" y="78"/>
                      </a:cubicBezTo>
                      <a:cubicBezTo>
                        <a:pt x="65" y="86"/>
                        <a:pt x="65" y="86"/>
                        <a:pt x="65" y="86"/>
                      </a:cubicBezTo>
                      <a:cubicBezTo>
                        <a:pt x="65" y="77"/>
                        <a:pt x="65" y="77"/>
                        <a:pt x="65" y="77"/>
                      </a:cubicBezTo>
                      <a:cubicBezTo>
                        <a:pt x="52" y="67"/>
                        <a:pt x="52" y="67"/>
                        <a:pt x="52" y="67"/>
                      </a:cubicBezTo>
                      <a:cubicBezTo>
                        <a:pt x="52" y="48"/>
                        <a:pt x="52" y="48"/>
                        <a:pt x="52" y="48"/>
                      </a:cubicBezTo>
                      <a:cubicBezTo>
                        <a:pt x="84" y="55"/>
                        <a:pt x="84" y="55"/>
                        <a:pt x="84" y="55"/>
                      </a:cubicBezTo>
                      <a:cubicBezTo>
                        <a:pt x="84" y="46"/>
                        <a:pt x="84" y="46"/>
                        <a:pt x="84" y="46"/>
                      </a:cubicBezTo>
                      <a:cubicBezTo>
                        <a:pt x="52" y="32"/>
                        <a:pt x="52" y="32"/>
                        <a:pt x="52" y="32"/>
                      </a:cubicBezTo>
                      <a:cubicBezTo>
                        <a:pt x="52" y="18"/>
                        <a:pt x="52" y="18"/>
                        <a:pt x="52" y="18"/>
                      </a:cubicBezTo>
                      <a:cubicBezTo>
                        <a:pt x="52" y="13"/>
                        <a:pt x="48" y="0"/>
                        <a:pt x="4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5" name="Freeform: Shape 163">
                  <a:extLst>
                    <a:ext uri="{FF2B5EF4-FFF2-40B4-BE49-F238E27FC236}">
                      <a16:creationId xmlns:a16="http://schemas.microsoft.com/office/drawing/2014/main" id="{6AEF2659-6BCA-4497-2656-32E68771B6F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251723" y="2292044"/>
                  <a:ext cx="269591" cy="216898"/>
                </a:xfrm>
                <a:custGeom>
                  <a:avLst/>
                  <a:gdLst>
                    <a:gd name="T0" fmla="*/ 48 w 61"/>
                    <a:gd name="T1" fmla="*/ 49 h 49"/>
                    <a:gd name="T2" fmla="*/ 48 w 61"/>
                    <a:gd name="T3" fmla="*/ 32 h 49"/>
                    <a:gd name="T4" fmla="*/ 56 w 61"/>
                    <a:gd name="T5" fmla="*/ 24 h 49"/>
                    <a:gd name="T6" fmla="*/ 61 w 61"/>
                    <a:gd name="T7" fmla="*/ 24 h 49"/>
                    <a:gd name="T8" fmla="*/ 61 w 61"/>
                    <a:gd name="T9" fmla="*/ 6 h 49"/>
                    <a:gd name="T10" fmla="*/ 54 w 61"/>
                    <a:gd name="T11" fmla="*/ 0 h 49"/>
                    <a:gd name="T12" fmla="*/ 39 w 61"/>
                    <a:gd name="T13" fmla="*/ 0 h 49"/>
                    <a:gd name="T14" fmla="*/ 39 w 61"/>
                    <a:gd name="T15" fmla="*/ 8 h 49"/>
                    <a:gd name="T16" fmla="*/ 45 w 61"/>
                    <a:gd name="T17" fmla="*/ 13 h 49"/>
                    <a:gd name="T18" fmla="*/ 39 w 61"/>
                    <a:gd name="T19" fmla="*/ 19 h 49"/>
                    <a:gd name="T20" fmla="*/ 39 w 61"/>
                    <a:gd name="T21" fmla="*/ 22 h 49"/>
                    <a:gd name="T22" fmla="*/ 45 w 61"/>
                    <a:gd name="T23" fmla="*/ 28 h 49"/>
                    <a:gd name="T24" fmla="*/ 39 w 61"/>
                    <a:gd name="T25" fmla="*/ 33 h 49"/>
                    <a:gd name="T26" fmla="*/ 39 w 61"/>
                    <a:gd name="T27" fmla="*/ 49 h 49"/>
                    <a:gd name="T28" fmla="*/ 48 w 61"/>
                    <a:gd name="T29" fmla="*/ 49 h 49"/>
                    <a:gd name="T30" fmla="*/ 39 w 61"/>
                    <a:gd name="T31" fmla="*/ 0 h 49"/>
                    <a:gd name="T32" fmla="*/ 22 w 61"/>
                    <a:gd name="T33" fmla="*/ 0 h 49"/>
                    <a:gd name="T34" fmla="*/ 22 w 61"/>
                    <a:gd name="T35" fmla="*/ 8 h 49"/>
                    <a:gd name="T36" fmla="*/ 22 w 61"/>
                    <a:gd name="T37" fmla="*/ 8 h 49"/>
                    <a:gd name="T38" fmla="*/ 22 w 61"/>
                    <a:gd name="T39" fmla="*/ 8 h 49"/>
                    <a:gd name="T40" fmla="*/ 27 w 61"/>
                    <a:gd name="T41" fmla="*/ 13 h 49"/>
                    <a:gd name="T42" fmla="*/ 22 w 61"/>
                    <a:gd name="T43" fmla="*/ 19 h 49"/>
                    <a:gd name="T44" fmla="*/ 22 w 61"/>
                    <a:gd name="T45" fmla="*/ 19 h 49"/>
                    <a:gd name="T46" fmla="*/ 22 w 61"/>
                    <a:gd name="T47" fmla="*/ 22 h 49"/>
                    <a:gd name="T48" fmla="*/ 22 w 61"/>
                    <a:gd name="T49" fmla="*/ 22 h 49"/>
                    <a:gd name="T50" fmla="*/ 22 w 61"/>
                    <a:gd name="T51" fmla="*/ 22 h 49"/>
                    <a:gd name="T52" fmla="*/ 27 w 61"/>
                    <a:gd name="T53" fmla="*/ 28 h 49"/>
                    <a:gd name="T54" fmla="*/ 22 w 61"/>
                    <a:gd name="T55" fmla="*/ 33 h 49"/>
                    <a:gd name="T56" fmla="*/ 22 w 61"/>
                    <a:gd name="T57" fmla="*/ 33 h 49"/>
                    <a:gd name="T58" fmla="*/ 22 w 61"/>
                    <a:gd name="T59" fmla="*/ 49 h 49"/>
                    <a:gd name="T60" fmla="*/ 39 w 61"/>
                    <a:gd name="T61" fmla="*/ 49 h 49"/>
                    <a:gd name="T62" fmla="*/ 39 w 61"/>
                    <a:gd name="T63" fmla="*/ 33 h 49"/>
                    <a:gd name="T64" fmla="*/ 39 w 61"/>
                    <a:gd name="T65" fmla="*/ 33 h 49"/>
                    <a:gd name="T66" fmla="*/ 34 w 61"/>
                    <a:gd name="T67" fmla="*/ 28 h 49"/>
                    <a:gd name="T68" fmla="*/ 39 w 61"/>
                    <a:gd name="T69" fmla="*/ 22 h 49"/>
                    <a:gd name="T70" fmla="*/ 39 w 61"/>
                    <a:gd name="T71" fmla="*/ 22 h 49"/>
                    <a:gd name="T72" fmla="*/ 39 w 61"/>
                    <a:gd name="T73" fmla="*/ 22 h 49"/>
                    <a:gd name="T74" fmla="*/ 39 w 61"/>
                    <a:gd name="T75" fmla="*/ 19 h 49"/>
                    <a:gd name="T76" fmla="*/ 39 w 61"/>
                    <a:gd name="T77" fmla="*/ 19 h 49"/>
                    <a:gd name="T78" fmla="*/ 34 w 61"/>
                    <a:gd name="T79" fmla="*/ 13 h 49"/>
                    <a:gd name="T80" fmla="*/ 39 w 61"/>
                    <a:gd name="T81" fmla="*/ 8 h 49"/>
                    <a:gd name="T82" fmla="*/ 39 w 61"/>
                    <a:gd name="T83" fmla="*/ 8 h 49"/>
                    <a:gd name="T84" fmla="*/ 39 w 61"/>
                    <a:gd name="T85" fmla="*/ 8 h 49"/>
                    <a:gd name="T86" fmla="*/ 39 w 61"/>
                    <a:gd name="T87" fmla="*/ 0 h 49"/>
                    <a:gd name="T88" fmla="*/ 22 w 61"/>
                    <a:gd name="T89" fmla="*/ 0 h 49"/>
                    <a:gd name="T90" fmla="*/ 6 w 61"/>
                    <a:gd name="T91" fmla="*/ 0 h 49"/>
                    <a:gd name="T92" fmla="*/ 0 w 61"/>
                    <a:gd name="T93" fmla="*/ 6 h 49"/>
                    <a:gd name="T94" fmla="*/ 0 w 61"/>
                    <a:gd name="T95" fmla="*/ 24 h 49"/>
                    <a:gd name="T96" fmla="*/ 5 w 61"/>
                    <a:gd name="T97" fmla="*/ 24 h 49"/>
                    <a:gd name="T98" fmla="*/ 13 w 61"/>
                    <a:gd name="T99" fmla="*/ 32 h 49"/>
                    <a:gd name="T100" fmla="*/ 13 w 61"/>
                    <a:gd name="T101" fmla="*/ 49 h 49"/>
                    <a:gd name="T102" fmla="*/ 22 w 61"/>
                    <a:gd name="T103" fmla="*/ 49 h 49"/>
                    <a:gd name="T104" fmla="*/ 22 w 61"/>
                    <a:gd name="T105" fmla="*/ 33 h 49"/>
                    <a:gd name="T106" fmla="*/ 16 w 61"/>
                    <a:gd name="T107" fmla="*/ 28 h 49"/>
                    <a:gd name="T108" fmla="*/ 22 w 61"/>
                    <a:gd name="T109" fmla="*/ 22 h 49"/>
                    <a:gd name="T110" fmla="*/ 22 w 61"/>
                    <a:gd name="T111" fmla="*/ 19 h 49"/>
                    <a:gd name="T112" fmla="*/ 16 w 61"/>
                    <a:gd name="T113" fmla="*/ 13 h 49"/>
                    <a:gd name="T114" fmla="*/ 22 w 61"/>
                    <a:gd name="T115" fmla="*/ 8 h 49"/>
                    <a:gd name="T116" fmla="*/ 22 w 61"/>
                    <a:gd name="T117" fmla="*/ 0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61" h="49">
                      <a:moveTo>
                        <a:pt x="48" y="49"/>
                      </a:moveTo>
                      <a:cubicBezTo>
                        <a:pt x="48" y="32"/>
                        <a:pt x="48" y="32"/>
                        <a:pt x="48" y="32"/>
                      </a:cubicBezTo>
                      <a:cubicBezTo>
                        <a:pt x="48" y="27"/>
                        <a:pt x="51" y="24"/>
                        <a:pt x="56" y="24"/>
                      </a:cubicBezTo>
                      <a:cubicBezTo>
                        <a:pt x="61" y="24"/>
                        <a:pt x="61" y="24"/>
                        <a:pt x="61" y="24"/>
                      </a:cubicBezTo>
                      <a:cubicBezTo>
                        <a:pt x="61" y="6"/>
                        <a:pt x="61" y="6"/>
                        <a:pt x="61" y="6"/>
                      </a:cubicBezTo>
                      <a:cubicBezTo>
                        <a:pt x="61" y="3"/>
                        <a:pt x="58" y="0"/>
                        <a:pt x="54" y="0"/>
                      </a:cubicBezTo>
                      <a:cubicBezTo>
                        <a:pt x="39" y="0"/>
                        <a:pt x="39" y="0"/>
                        <a:pt x="39" y="0"/>
                      </a:cubicBezTo>
                      <a:cubicBezTo>
                        <a:pt x="39" y="8"/>
                        <a:pt x="39" y="8"/>
                        <a:pt x="39" y="8"/>
                      </a:cubicBezTo>
                      <a:cubicBezTo>
                        <a:pt x="42" y="8"/>
                        <a:pt x="45" y="10"/>
                        <a:pt x="45" y="13"/>
                      </a:cubicBezTo>
                      <a:cubicBezTo>
                        <a:pt x="45" y="16"/>
                        <a:pt x="42" y="19"/>
                        <a:pt x="39" y="19"/>
                      </a:cubicBezTo>
                      <a:cubicBezTo>
                        <a:pt x="39" y="22"/>
                        <a:pt x="39" y="22"/>
                        <a:pt x="39" y="22"/>
                      </a:cubicBezTo>
                      <a:cubicBezTo>
                        <a:pt x="42" y="22"/>
                        <a:pt x="45" y="25"/>
                        <a:pt x="45" y="28"/>
                      </a:cubicBezTo>
                      <a:cubicBezTo>
                        <a:pt x="45" y="31"/>
                        <a:pt x="42" y="33"/>
                        <a:pt x="39" y="33"/>
                      </a:cubicBezTo>
                      <a:cubicBezTo>
                        <a:pt x="39" y="49"/>
                        <a:pt x="39" y="49"/>
                        <a:pt x="39" y="49"/>
                      </a:cubicBezTo>
                      <a:lnTo>
                        <a:pt x="48" y="49"/>
                      </a:lnTo>
                      <a:close/>
                      <a:moveTo>
                        <a:pt x="39" y="0"/>
                      </a:moveTo>
                      <a:cubicBezTo>
                        <a:pt x="22" y="0"/>
                        <a:pt x="22" y="0"/>
                        <a:pt x="22" y="0"/>
                      </a:cubicBezTo>
                      <a:cubicBezTo>
                        <a:pt x="22" y="8"/>
                        <a:pt x="22" y="8"/>
                        <a:pt x="22" y="8"/>
                      </a:cubicBezTo>
                      <a:cubicBezTo>
                        <a:pt x="22" y="8"/>
                        <a:pt x="22" y="8"/>
                        <a:pt x="22" y="8"/>
                      </a:cubicBezTo>
                      <a:cubicBezTo>
                        <a:pt x="22" y="8"/>
                        <a:pt x="22" y="8"/>
                        <a:pt x="22" y="8"/>
                      </a:cubicBezTo>
                      <a:cubicBezTo>
                        <a:pt x="25" y="8"/>
                        <a:pt x="27" y="10"/>
                        <a:pt x="27" y="13"/>
                      </a:cubicBezTo>
                      <a:cubicBezTo>
                        <a:pt x="27" y="16"/>
                        <a:pt x="25" y="19"/>
                        <a:pt x="22" y="19"/>
                      </a:cubicBezTo>
                      <a:cubicBezTo>
                        <a:pt x="22" y="19"/>
                        <a:pt x="22" y="19"/>
                        <a:pt x="22" y="19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2"/>
                        <a:pt x="27" y="25"/>
                        <a:pt x="27" y="28"/>
                      </a:cubicBezTo>
                      <a:cubicBezTo>
                        <a:pt x="27" y="31"/>
                        <a:pt x="25" y="33"/>
                        <a:pt x="22" y="33"/>
                      </a:cubicBezTo>
                      <a:cubicBezTo>
                        <a:pt x="22" y="33"/>
                        <a:pt x="22" y="33"/>
                        <a:pt x="22" y="33"/>
                      </a:cubicBezTo>
                      <a:cubicBezTo>
                        <a:pt x="22" y="49"/>
                        <a:pt x="22" y="49"/>
                        <a:pt x="22" y="49"/>
                      </a:cubicBezTo>
                      <a:cubicBezTo>
                        <a:pt x="39" y="49"/>
                        <a:pt x="39" y="49"/>
                        <a:pt x="39" y="49"/>
                      </a:cubicBezTo>
                      <a:cubicBezTo>
                        <a:pt x="39" y="33"/>
                        <a:pt x="39" y="33"/>
                        <a:pt x="39" y="33"/>
                      </a:cubicBezTo>
                      <a:cubicBezTo>
                        <a:pt x="39" y="33"/>
                        <a:pt x="39" y="33"/>
                        <a:pt x="39" y="33"/>
                      </a:cubicBezTo>
                      <a:cubicBezTo>
                        <a:pt x="36" y="33"/>
                        <a:pt x="34" y="31"/>
                        <a:pt x="34" y="28"/>
                      </a:cubicBezTo>
                      <a:cubicBezTo>
                        <a:pt x="34" y="25"/>
                        <a:pt x="36" y="22"/>
                        <a:pt x="39" y="22"/>
                      </a:cubicBezTo>
                      <a:cubicBezTo>
                        <a:pt x="39" y="22"/>
                        <a:pt x="39" y="22"/>
                        <a:pt x="39" y="22"/>
                      </a:cubicBezTo>
                      <a:cubicBezTo>
                        <a:pt x="39" y="22"/>
                        <a:pt x="39" y="22"/>
                        <a:pt x="39" y="22"/>
                      </a:cubicBezTo>
                      <a:cubicBezTo>
                        <a:pt x="39" y="19"/>
                        <a:pt x="39" y="19"/>
                        <a:pt x="39" y="19"/>
                      </a:cubicBezTo>
                      <a:cubicBezTo>
                        <a:pt x="39" y="19"/>
                        <a:pt x="39" y="19"/>
                        <a:pt x="39" y="19"/>
                      </a:cubicBezTo>
                      <a:cubicBezTo>
                        <a:pt x="36" y="19"/>
                        <a:pt x="34" y="16"/>
                        <a:pt x="34" y="13"/>
                      </a:cubicBezTo>
                      <a:cubicBezTo>
                        <a:pt x="34" y="10"/>
                        <a:pt x="36" y="8"/>
                        <a:pt x="39" y="8"/>
                      </a:cubicBezTo>
                      <a:cubicBezTo>
                        <a:pt x="39" y="8"/>
                        <a:pt x="39" y="8"/>
                        <a:pt x="39" y="8"/>
                      </a:cubicBezTo>
                      <a:cubicBezTo>
                        <a:pt x="39" y="8"/>
                        <a:pt x="39" y="8"/>
                        <a:pt x="39" y="8"/>
                      </a:cubicBezTo>
                      <a:lnTo>
                        <a:pt x="39" y="0"/>
                      </a:lnTo>
                      <a:close/>
                      <a:moveTo>
                        <a:pt x="22" y="0"/>
                      </a:move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3" y="0"/>
                        <a:pt x="0" y="3"/>
                        <a:pt x="0" y="6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5" y="24"/>
                        <a:pt x="5" y="24"/>
                        <a:pt x="5" y="24"/>
                      </a:cubicBezTo>
                      <a:cubicBezTo>
                        <a:pt x="10" y="24"/>
                        <a:pt x="13" y="27"/>
                        <a:pt x="13" y="32"/>
                      </a:cubicBezTo>
                      <a:cubicBezTo>
                        <a:pt x="13" y="49"/>
                        <a:pt x="13" y="49"/>
                        <a:pt x="13" y="49"/>
                      </a:cubicBezTo>
                      <a:cubicBezTo>
                        <a:pt x="22" y="49"/>
                        <a:pt x="22" y="49"/>
                        <a:pt x="22" y="49"/>
                      </a:cubicBezTo>
                      <a:cubicBezTo>
                        <a:pt x="22" y="33"/>
                        <a:pt x="22" y="33"/>
                        <a:pt x="22" y="33"/>
                      </a:cubicBezTo>
                      <a:cubicBezTo>
                        <a:pt x="19" y="33"/>
                        <a:pt x="16" y="31"/>
                        <a:pt x="16" y="28"/>
                      </a:cubicBezTo>
                      <a:cubicBezTo>
                        <a:pt x="16" y="25"/>
                        <a:pt x="19" y="22"/>
                        <a:pt x="22" y="22"/>
                      </a:cubicBezTo>
                      <a:cubicBezTo>
                        <a:pt x="22" y="19"/>
                        <a:pt x="22" y="19"/>
                        <a:pt x="22" y="19"/>
                      </a:cubicBezTo>
                      <a:cubicBezTo>
                        <a:pt x="19" y="19"/>
                        <a:pt x="16" y="16"/>
                        <a:pt x="16" y="13"/>
                      </a:cubicBezTo>
                      <a:cubicBezTo>
                        <a:pt x="16" y="10"/>
                        <a:pt x="19" y="8"/>
                        <a:pt x="22" y="8"/>
                      </a:cubicBezTo>
                      <a:lnTo>
                        <a:pt x="2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6" name="Freeform: Shape 164">
                  <a:extLst>
                    <a:ext uri="{FF2B5EF4-FFF2-40B4-BE49-F238E27FC236}">
                      <a16:creationId xmlns:a16="http://schemas.microsoft.com/office/drawing/2014/main" id="{6C404048-F917-F9AD-9D38-3C913797D8E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203932" y="2412135"/>
                  <a:ext cx="366398" cy="193615"/>
                </a:xfrm>
                <a:custGeom>
                  <a:avLst/>
                  <a:gdLst>
                    <a:gd name="T0" fmla="*/ 78 w 83"/>
                    <a:gd name="T1" fmla="*/ 0 h 44"/>
                    <a:gd name="T2" fmla="*/ 72 w 83"/>
                    <a:gd name="T3" fmla="*/ 0 h 44"/>
                    <a:gd name="T4" fmla="*/ 67 w 83"/>
                    <a:gd name="T5" fmla="*/ 0 h 44"/>
                    <a:gd name="T6" fmla="*/ 61 w 83"/>
                    <a:gd name="T7" fmla="*/ 5 h 44"/>
                    <a:gd name="T8" fmla="*/ 61 w 83"/>
                    <a:gd name="T9" fmla="*/ 24 h 44"/>
                    <a:gd name="T10" fmla="*/ 21 w 83"/>
                    <a:gd name="T11" fmla="*/ 24 h 44"/>
                    <a:gd name="T12" fmla="*/ 21 w 83"/>
                    <a:gd name="T13" fmla="*/ 5 h 44"/>
                    <a:gd name="T14" fmla="*/ 16 w 83"/>
                    <a:gd name="T15" fmla="*/ 0 h 44"/>
                    <a:gd name="T16" fmla="*/ 11 w 83"/>
                    <a:gd name="T17" fmla="*/ 0 h 44"/>
                    <a:gd name="T18" fmla="*/ 6 w 83"/>
                    <a:gd name="T19" fmla="*/ 0 h 44"/>
                    <a:gd name="T20" fmla="*/ 0 w 83"/>
                    <a:gd name="T21" fmla="*/ 5 h 44"/>
                    <a:gd name="T22" fmla="*/ 0 w 83"/>
                    <a:gd name="T23" fmla="*/ 33 h 44"/>
                    <a:gd name="T24" fmla="*/ 8 w 83"/>
                    <a:gd name="T25" fmla="*/ 41 h 44"/>
                    <a:gd name="T26" fmla="*/ 8 w 83"/>
                    <a:gd name="T27" fmla="*/ 41 h 44"/>
                    <a:gd name="T28" fmla="*/ 9 w 83"/>
                    <a:gd name="T29" fmla="*/ 43 h 44"/>
                    <a:gd name="T30" fmla="*/ 11 w 83"/>
                    <a:gd name="T31" fmla="*/ 44 h 44"/>
                    <a:gd name="T32" fmla="*/ 13 w 83"/>
                    <a:gd name="T33" fmla="*/ 44 h 44"/>
                    <a:gd name="T34" fmla="*/ 15 w 83"/>
                    <a:gd name="T35" fmla="*/ 43 h 44"/>
                    <a:gd name="T36" fmla="*/ 16 w 83"/>
                    <a:gd name="T37" fmla="*/ 41 h 44"/>
                    <a:gd name="T38" fmla="*/ 16 w 83"/>
                    <a:gd name="T39" fmla="*/ 41 h 44"/>
                    <a:gd name="T40" fmla="*/ 67 w 83"/>
                    <a:gd name="T41" fmla="*/ 41 h 44"/>
                    <a:gd name="T42" fmla="*/ 67 w 83"/>
                    <a:gd name="T43" fmla="*/ 41 h 44"/>
                    <a:gd name="T44" fmla="*/ 68 w 83"/>
                    <a:gd name="T45" fmla="*/ 43 h 44"/>
                    <a:gd name="T46" fmla="*/ 70 w 83"/>
                    <a:gd name="T47" fmla="*/ 44 h 44"/>
                    <a:gd name="T48" fmla="*/ 72 w 83"/>
                    <a:gd name="T49" fmla="*/ 44 h 44"/>
                    <a:gd name="T50" fmla="*/ 74 w 83"/>
                    <a:gd name="T51" fmla="*/ 43 h 44"/>
                    <a:gd name="T52" fmla="*/ 75 w 83"/>
                    <a:gd name="T53" fmla="*/ 41 h 44"/>
                    <a:gd name="T54" fmla="*/ 75 w 83"/>
                    <a:gd name="T55" fmla="*/ 41 h 44"/>
                    <a:gd name="T56" fmla="*/ 78 w 83"/>
                    <a:gd name="T57" fmla="*/ 41 h 44"/>
                    <a:gd name="T58" fmla="*/ 83 w 83"/>
                    <a:gd name="T59" fmla="*/ 33 h 44"/>
                    <a:gd name="T60" fmla="*/ 83 w 83"/>
                    <a:gd name="T61" fmla="*/ 5 h 44"/>
                    <a:gd name="T62" fmla="*/ 78 w 83"/>
                    <a:gd name="T63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3" h="44">
                      <a:moveTo>
                        <a:pt x="78" y="0"/>
                      </a:moveTo>
                      <a:cubicBezTo>
                        <a:pt x="72" y="0"/>
                        <a:pt x="72" y="0"/>
                        <a:pt x="72" y="0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64" y="0"/>
                        <a:pt x="61" y="1"/>
                        <a:pt x="61" y="5"/>
                      </a:cubicBezTo>
                      <a:cubicBezTo>
                        <a:pt x="61" y="24"/>
                        <a:pt x="61" y="24"/>
                        <a:pt x="61" y="24"/>
                      </a:cubicBezTo>
                      <a:cubicBezTo>
                        <a:pt x="21" y="24"/>
                        <a:pt x="21" y="24"/>
                        <a:pt x="21" y="24"/>
                      </a:cubicBezTo>
                      <a:cubicBezTo>
                        <a:pt x="21" y="5"/>
                        <a:pt x="21" y="5"/>
                        <a:pt x="21" y="5"/>
                      </a:cubicBezTo>
                      <a:cubicBezTo>
                        <a:pt x="21" y="1"/>
                        <a:pt x="20" y="0"/>
                        <a:pt x="16" y="0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2" y="0"/>
                        <a:pt x="0" y="1"/>
                        <a:pt x="0" y="5"/>
                      </a:cubicBezTo>
                      <a:cubicBezTo>
                        <a:pt x="0" y="33"/>
                        <a:pt x="0" y="33"/>
                        <a:pt x="0" y="33"/>
                      </a:cubicBezTo>
                      <a:cubicBezTo>
                        <a:pt x="0" y="36"/>
                        <a:pt x="4" y="41"/>
                        <a:pt x="8" y="41"/>
                      </a:cubicBezTo>
                      <a:cubicBezTo>
                        <a:pt x="8" y="41"/>
                        <a:pt x="8" y="41"/>
                        <a:pt x="8" y="41"/>
                      </a:cubicBezTo>
                      <a:cubicBezTo>
                        <a:pt x="8" y="42"/>
                        <a:pt x="8" y="42"/>
                        <a:pt x="9" y="43"/>
                      </a:cubicBezTo>
                      <a:cubicBezTo>
                        <a:pt x="9" y="44"/>
                        <a:pt x="10" y="44"/>
                        <a:pt x="11" y="44"/>
                      </a:cubicBezTo>
                      <a:cubicBezTo>
                        <a:pt x="13" y="44"/>
                        <a:pt x="13" y="44"/>
                        <a:pt x="13" y="44"/>
                      </a:cubicBezTo>
                      <a:cubicBezTo>
                        <a:pt x="14" y="44"/>
                        <a:pt x="15" y="44"/>
                        <a:pt x="15" y="43"/>
                      </a:cubicBezTo>
                      <a:cubicBezTo>
                        <a:pt x="16" y="42"/>
                        <a:pt x="16" y="42"/>
                        <a:pt x="16" y="41"/>
                      </a:cubicBezTo>
                      <a:cubicBezTo>
                        <a:pt x="16" y="41"/>
                        <a:pt x="16" y="41"/>
                        <a:pt x="16" y="41"/>
                      </a:cubicBezTo>
                      <a:cubicBezTo>
                        <a:pt x="67" y="41"/>
                        <a:pt x="67" y="41"/>
                        <a:pt x="67" y="41"/>
                      </a:cubicBezTo>
                      <a:cubicBezTo>
                        <a:pt x="67" y="41"/>
                        <a:pt x="67" y="41"/>
                        <a:pt x="67" y="41"/>
                      </a:cubicBezTo>
                      <a:cubicBezTo>
                        <a:pt x="67" y="42"/>
                        <a:pt x="67" y="42"/>
                        <a:pt x="68" y="43"/>
                      </a:cubicBezTo>
                      <a:cubicBezTo>
                        <a:pt x="68" y="44"/>
                        <a:pt x="69" y="44"/>
                        <a:pt x="70" y="44"/>
                      </a:cubicBezTo>
                      <a:cubicBezTo>
                        <a:pt x="72" y="44"/>
                        <a:pt x="72" y="44"/>
                        <a:pt x="72" y="44"/>
                      </a:cubicBezTo>
                      <a:cubicBezTo>
                        <a:pt x="73" y="44"/>
                        <a:pt x="74" y="44"/>
                        <a:pt x="74" y="43"/>
                      </a:cubicBezTo>
                      <a:cubicBezTo>
                        <a:pt x="75" y="42"/>
                        <a:pt x="75" y="42"/>
                        <a:pt x="75" y="41"/>
                      </a:cubicBezTo>
                      <a:cubicBezTo>
                        <a:pt x="75" y="41"/>
                        <a:pt x="75" y="41"/>
                        <a:pt x="75" y="41"/>
                      </a:cubicBezTo>
                      <a:cubicBezTo>
                        <a:pt x="78" y="41"/>
                        <a:pt x="78" y="41"/>
                        <a:pt x="78" y="41"/>
                      </a:cubicBezTo>
                      <a:cubicBezTo>
                        <a:pt x="81" y="41"/>
                        <a:pt x="83" y="36"/>
                        <a:pt x="83" y="33"/>
                      </a:cubicBezTo>
                      <a:cubicBezTo>
                        <a:pt x="83" y="5"/>
                        <a:pt x="83" y="5"/>
                        <a:pt x="83" y="5"/>
                      </a:cubicBezTo>
                      <a:cubicBezTo>
                        <a:pt x="83" y="1"/>
                        <a:pt x="81" y="0"/>
                        <a:pt x="7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7" name="Oval 165">
                  <a:extLst>
                    <a:ext uri="{FF2B5EF4-FFF2-40B4-BE49-F238E27FC236}">
                      <a16:creationId xmlns:a16="http://schemas.microsoft.com/office/drawing/2014/main" id="{1E9574A4-7193-0C74-B19A-C19086A0DA2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331375" y="2336159"/>
                  <a:ext cx="31861" cy="26959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8" name="Oval 166">
                  <a:extLst>
                    <a:ext uri="{FF2B5EF4-FFF2-40B4-BE49-F238E27FC236}">
                      <a16:creationId xmlns:a16="http://schemas.microsoft.com/office/drawing/2014/main" id="{93967895-F8C2-125D-D2BA-1C2E97479AF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411026" y="2336159"/>
                  <a:ext cx="30635" cy="26959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9" name="Oval 167">
                  <a:extLst>
                    <a:ext uri="{FF2B5EF4-FFF2-40B4-BE49-F238E27FC236}">
                      <a16:creationId xmlns:a16="http://schemas.microsoft.com/office/drawing/2014/main" id="{22EE5956-30D3-1A63-3F38-2A01F8683BB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331375" y="2398655"/>
                  <a:ext cx="31861" cy="3063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0" name="Oval 168">
                  <a:extLst>
                    <a:ext uri="{FF2B5EF4-FFF2-40B4-BE49-F238E27FC236}">
                      <a16:creationId xmlns:a16="http://schemas.microsoft.com/office/drawing/2014/main" id="{87AD1994-28E4-DACF-ADDA-1C9703D566E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411026" y="2398655"/>
                  <a:ext cx="30635" cy="3063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1" name="Freeform: Shape 169">
                  <a:extLst>
                    <a:ext uri="{FF2B5EF4-FFF2-40B4-BE49-F238E27FC236}">
                      <a16:creationId xmlns:a16="http://schemas.microsoft.com/office/drawing/2014/main" id="{79E8B667-69D0-EA54-F82E-3BE9E8EC08D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514151" y="808069"/>
                  <a:ext cx="384780" cy="322284"/>
                </a:xfrm>
                <a:custGeom>
                  <a:avLst/>
                  <a:gdLst>
                    <a:gd name="T0" fmla="*/ 58 w 87"/>
                    <a:gd name="T1" fmla="*/ 0 h 73"/>
                    <a:gd name="T2" fmla="*/ 31 w 87"/>
                    <a:gd name="T3" fmla="*/ 0 h 73"/>
                    <a:gd name="T4" fmla="*/ 0 w 87"/>
                    <a:gd name="T5" fmla="*/ 26 h 73"/>
                    <a:gd name="T6" fmla="*/ 9 w 87"/>
                    <a:gd name="T7" fmla="*/ 38 h 73"/>
                    <a:gd name="T8" fmla="*/ 20 w 87"/>
                    <a:gd name="T9" fmla="*/ 27 h 73"/>
                    <a:gd name="T10" fmla="*/ 20 w 87"/>
                    <a:gd name="T11" fmla="*/ 73 h 73"/>
                    <a:gd name="T12" fmla="*/ 44 w 87"/>
                    <a:gd name="T13" fmla="*/ 73 h 73"/>
                    <a:gd name="T14" fmla="*/ 68 w 87"/>
                    <a:gd name="T15" fmla="*/ 73 h 73"/>
                    <a:gd name="T16" fmla="*/ 67 w 87"/>
                    <a:gd name="T17" fmla="*/ 27 h 73"/>
                    <a:gd name="T18" fmla="*/ 79 w 87"/>
                    <a:gd name="T19" fmla="*/ 38 h 73"/>
                    <a:gd name="T20" fmla="*/ 87 w 87"/>
                    <a:gd name="T21" fmla="*/ 26 h 73"/>
                    <a:gd name="T22" fmla="*/ 58 w 87"/>
                    <a:gd name="T2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87" h="73">
                      <a:moveTo>
                        <a:pt x="58" y="0"/>
                      </a:moveTo>
                      <a:cubicBezTo>
                        <a:pt x="53" y="8"/>
                        <a:pt x="36" y="8"/>
                        <a:pt x="31" y="0"/>
                      </a:cubicBezTo>
                      <a:cubicBezTo>
                        <a:pt x="31" y="0"/>
                        <a:pt x="5" y="15"/>
                        <a:pt x="0" y="26"/>
                      </a:cubicBezTo>
                      <a:cubicBezTo>
                        <a:pt x="9" y="38"/>
                        <a:pt x="9" y="38"/>
                        <a:pt x="9" y="38"/>
                      </a:cubicBezTo>
                      <a:cubicBezTo>
                        <a:pt x="9" y="38"/>
                        <a:pt x="16" y="30"/>
                        <a:pt x="20" y="27"/>
                      </a:cubicBezTo>
                      <a:cubicBezTo>
                        <a:pt x="20" y="73"/>
                        <a:pt x="20" y="73"/>
                        <a:pt x="20" y="73"/>
                      </a:cubicBezTo>
                      <a:cubicBezTo>
                        <a:pt x="44" y="73"/>
                        <a:pt x="44" y="73"/>
                        <a:pt x="44" y="73"/>
                      </a:cubicBezTo>
                      <a:cubicBezTo>
                        <a:pt x="68" y="73"/>
                        <a:pt x="68" y="73"/>
                        <a:pt x="68" y="73"/>
                      </a:cubicBezTo>
                      <a:cubicBezTo>
                        <a:pt x="67" y="27"/>
                        <a:pt x="67" y="27"/>
                        <a:pt x="67" y="27"/>
                      </a:cubicBezTo>
                      <a:cubicBezTo>
                        <a:pt x="71" y="30"/>
                        <a:pt x="79" y="38"/>
                        <a:pt x="79" y="38"/>
                      </a:cubicBezTo>
                      <a:cubicBezTo>
                        <a:pt x="87" y="26"/>
                        <a:pt x="87" y="26"/>
                        <a:pt x="87" y="26"/>
                      </a:cubicBezTo>
                      <a:cubicBezTo>
                        <a:pt x="82" y="15"/>
                        <a:pt x="58" y="0"/>
                        <a:pt x="5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2" name="Freeform: Shape 170">
                  <a:extLst>
                    <a:ext uri="{FF2B5EF4-FFF2-40B4-BE49-F238E27FC236}">
                      <a16:creationId xmlns:a16="http://schemas.microsoft.com/office/drawing/2014/main" id="{14915BF4-F902-6C4D-1927-C4C0C621359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656299" y="795815"/>
                  <a:ext cx="110287" cy="30635"/>
                </a:xfrm>
                <a:custGeom>
                  <a:avLst/>
                  <a:gdLst>
                    <a:gd name="T0" fmla="*/ 13 w 25"/>
                    <a:gd name="T1" fmla="*/ 7 h 7"/>
                    <a:gd name="T2" fmla="*/ 24 w 25"/>
                    <a:gd name="T3" fmla="*/ 2 h 7"/>
                    <a:gd name="T4" fmla="*/ 24 w 25"/>
                    <a:gd name="T5" fmla="*/ 0 h 7"/>
                    <a:gd name="T6" fmla="*/ 22 w 25"/>
                    <a:gd name="T7" fmla="*/ 1 h 7"/>
                    <a:gd name="T8" fmla="*/ 13 w 25"/>
                    <a:gd name="T9" fmla="*/ 5 h 7"/>
                    <a:gd name="T10" fmla="*/ 3 w 25"/>
                    <a:gd name="T11" fmla="*/ 1 h 7"/>
                    <a:gd name="T12" fmla="*/ 1 w 25"/>
                    <a:gd name="T13" fmla="*/ 0 h 7"/>
                    <a:gd name="T14" fmla="*/ 1 w 25"/>
                    <a:gd name="T15" fmla="*/ 2 h 7"/>
                    <a:gd name="T16" fmla="*/ 13 w 25"/>
                    <a:gd name="T17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5" h="7">
                      <a:moveTo>
                        <a:pt x="13" y="7"/>
                      </a:moveTo>
                      <a:cubicBezTo>
                        <a:pt x="18" y="7"/>
                        <a:pt x="23" y="5"/>
                        <a:pt x="24" y="2"/>
                      </a:cubicBezTo>
                      <a:cubicBezTo>
                        <a:pt x="25" y="2"/>
                        <a:pt x="24" y="1"/>
                        <a:pt x="24" y="0"/>
                      </a:cubicBezTo>
                      <a:cubicBezTo>
                        <a:pt x="23" y="0"/>
                        <a:pt x="22" y="0"/>
                        <a:pt x="22" y="1"/>
                      </a:cubicBezTo>
                      <a:cubicBezTo>
                        <a:pt x="21" y="3"/>
                        <a:pt x="17" y="5"/>
                        <a:pt x="13" y="5"/>
                      </a:cubicBezTo>
                      <a:cubicBezTo>
                        <a:pt x="8" y="5"/>
                        <a:pt x="4" y="3"/>
                        <a:pt x="3" y="1"/>
                      </a:cubicBezTo>
                      <a:cubicBezTo>
                        <a:pt x="3" y="0"/>
                        <a:pt x="2" y="0"/>
                        <a:pt x="1" y="0"/>
                      </a:cubicBezTo>
                      <a:cubicBezTo>
                        <a:pt x="1" y="1"/>
                        <a:pt x="0" y="2"/>
                        <a:pt x="1" y="2"/>
                      </a:cubicBezTo>
                      <a:cubicBezTo>
                        <a:pt x="2" y="5"/>
                        <a:pt x="7" y="7"/>
                        <a:pt x="1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3" name="Freeform: Shape 171">
                  <a:extLst>
                    <a:ext uri="{FF2B5EF4-FFF2-40B4-BE49-F238E27FC236}">
                      <a16:creationId xmlns:a16="http://schemas.microsoft.com/office/drawing/2014/main" id="{05CFF423-68A0-9BD9-4274-213E26F151B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859591" y="3626519"/>
                  <a:ext cx="322284" cy="335763"/>
                </a:xfrm>
                <a:custGeom>
                  <a:avLst/>
                  <a:gdLst>
                    <a:gd name="T0" fmla="*/ 56 w 73"/>
                    <a:gd name="T1" fmla="*/ 2 h 76"/>
                    <a:gd name="T2" fmla="*/ 51 w 73"/>
                    <a:gd name="T3" fmla="*/ 2 h 76"/>
                    <a:gd name="T4" fmla="*/ 50 w 73"/>
                    <a:gd name="T5" fmla="*/ 3 h 76"/>
                    <a:gd name="T6" fmla="*/ 44 w 73"/>
                    <a:gd name="T7" fmla="*/ 5 h 76"/>
                    <a:gd name="T8" fmla="*/ 17 w 73"/>
                    <a:gd name="T9" fmla="*/ 5 h 76"/>
                    <a:gd name="T10" fmla="*/ 13 w 73"/>
                    <a:gd name="T11" fmla="*/ 8 h 76"/>
                    <a:gd name="T12" fmla="*/ 1 w 73"/>
                    <a:gd name="T13" fmla="*/ 40 h 76"/>
                    <a:gd name="T14" fmla="*/ 7 w 73"/>
                    <a:gd name="T15" fmla="*/ 47 h 76"/>
                    <a:gd name="T16" fmla="*/ 29 w 73"/>
                    <a:gd name="T17" fmla="*/ 47 h 76"/>
                    <a:gd name="T18" fmla="*/ 28 w 73"/>
                    <a:gd name="T19" fmla="*/ 54 h 76"/>
                    <a:gd name="T20" fmla="*/ 24 w 73"/>
                    <a:gd name="T21" fmla="*/ 66 h 76"/>
                    <a:gd name="T22" fmla="*/ 26 w 73"/>
                    <a:gd name="T23" fmla="*/ 72 h 76"/>
                    <a:gd name="T24" fmla="*/ 34 w 73"/>
                    <a:gd name="T25" fmla="*/ 72 h 76"/>
                    <a:gd name="T26" fmla="*/ 41 w 73"/>
                    <a:gd name="T27" fmla="*/ 57 h 76"/>
                    <a:gd name="T28" fmla="*/ 55 w 73"/>
                    <a:gd name="T29" fmla="*/ 40 h 76"/>
                    <a:gd name="T30" fmla="*/ 57 w 73"/>
                    <a:gd name="T31" fmla="*/ 37 h 76"/>
                    <a:gd name="T32" fmla="*/ 72 w 73"/>
                    <a:gd name="T33" fmla="*/ 23 h 76"/>
                    <a:gd name="T34" fmla="*/ 72 w 73"/>
                    <a:gd name="T35" fmla="*/ 18 h 76"/>
                    <a:gd name="T36" fmla="*/ 56 w 73"/>
                    <a:gd name="T37" fmla="*/ 2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73" h="76">
                      <a:moveTo>
                        <a:pt x="56" y="2"/>
                      </a:moveTo>
                      <a:cubicBezTo>
                        <a:pt x="54" y="0"/>
                        <a:pt x="52" y="0"/>
                        <a:pt x="51" y="2"/>
                      </a:cubicBezTo>
                      <a:cubicBezTo>
                        <a:pt x="50" y="3"/>
                        <a:pt x="50" y="3"/>
                        <a:pt x="50" y="3"/>
                      </a:cubicBezTo>
                      <a:cubicBezTo>
                        <a:pt x="48" y="4"/>
                        <a:pt x="46" y="5"/>
                        <a:pt x="44" y="5"/>
                      </a:cubicBezTo>
                      <a:cubicBezTo>
                        <a:pt x="17" y="5"/>
                        <a:pt x="17" y="5"/>
                        <a:pt x="17" y="5"/>
                      </a:cubicBezTo>
                      <a:cubicBezTo>
                        <a:pt x="15" y="5"/>
                        <a:pt x="13" y="7"/>
                        <a:pt x="13" y="8"/>
                      </a:cubicBezTo>
                      <a:cubicBezTo>
                        <a:pt x="1" y="40"/>
                        <a:pt x="1" y="40"/>
                        <a:pt x="1" y="40"/>
                      </a:cubicBezTo>
                      <a:cubicBezTo>
                        <a:pt x="0" y="44"/>
                        <a:pt x="2" y="47"/>
                        <a:pt x="7" y="47"/>
                      </a:cubicBezTo>
                      <a:cubicBezTo>
                        <a:pt x="29" y="47"/>
                        <a:pt x="29" y="47"/>
                        <a:pt x="29" y="47"/>
                      </a:cubicBezTo>
                      <a:cubicBezTo>
                        <a:pt x="30" y="50"/>
                        <a:pt x="29" y="53"/>
                        <a:pt x="28" y="54"/>
                      </a:cubicBezTo>
                      <a:cubicBezTo>
                        <a:pt x="27" y="56"/>
                        <a:pt x="23" y="60"/>
                        <a:pt x="24" y="66"/>
                      </a:cubicBezTo>
                      <a:cubicBezTo>
                        <a:pt x="24" y="68"/>
                        <a:pt x="25" y="71"/>
                        <a:pt x="26" y="72"/>
                      </a:cubicBezTo>
                      <a:cubicBezTo>
                        <a:pt x="30" y="76"/>
                        <a:pt x="34" y="75"/>
                        <a:pt x="34" y="72"/>
                      </a:cubicBezTo>
                      <a:cubicBezTo>
                        <a:pt x="34" y="67"/>
                        <a:pt x="32" y="62"/>
                        <a:pt x="41" y="57"/>
                      </a:cubicBezTo>
                      <a:cubicBezTo>
                        <a:pt x="49" y="51"/>
                        <a:pt x="55" y="40"/>
                        <a:pt x="55" y="40"/>
                      </a:cubicBezTo>
                      <a:cubicBezTo>
                        <a:pt x="55" y="40"/>
                        <a:pt x="56" y="39"/>
                        <a:pt x="57" y="37"/>
                      </a:cubicBezTo>
                      <a:cubicBezTo>
                        <a:pt x="72" y="23"/>
                        <a:pt x="72" y="23"/>
                        <a:pt x="72" y="23"/>
                      </a:cubicBezTo>
                      <a:cubicBezTo>
                        <a:pt x="73" y="22"/>
                        <a:pt x="73" y="19"/>
                        <a:pt x="72" y="18"/>
                      </a:cubicBezTo>
                      <a:lnTo>
                        <a:pt x="56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4" name="Freeform: Shape 172">
                  <a:extLst>
                    <a:ext uri="{FF2B5EF4-FFF2-40B4-BE49-F238E27FC236}">
                      <a16:creationId xmlns:a16="http://schemas.microsoft.com/office/drawing/2014/main" id="{DC922CA8-9EE6-2039-3448-CC8FCC31B70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183290" y="1029869"/>
                  <a:ext cx="366398" cy="348017"/>
                </a:xfrm>
                <a:custGeom>
                  <a:avLst/>
                  <a:gdLst>
                    <a:gd name="T0" fmla="*/ 11 w 83"/>
                    <a:gd name="T1" fmla="*/ 63 h 79"/>
                    <a:gd name="T2" fmla="*/ 34 w 83"/>
                    <a:gd name="T3" fmla="*/ 52 h 79"/>
                    <a:gd name="T4" fmla="*/ 38 w 83"/>
                    <a:gd name="T5" fmla="*/ 51 h 79"/>
                    <a:gd name="T6" fmla="*/ 39 w 83"/>
                    <a:gd name="T7" fmla="*/ 55 h 79"/>
                    <a:gd name="T8" fmla="*/ 38 w 83"/>
                    <a:gd name="T9" fmla="*/ 65 h 79"/>
                    <a:gd name="T10" fmla="*/ 38 w 83"/>
                    <a:gd name="T11" fmla="*/ 79 h 79"/>
                    <a:gd name="T12" fmla="*/ 45 w 83"/>
                    <a:gd name="T13" fmla="*/ 79 h 79"/>
                    <a:gd name="T14" fmla="*/ 44 w 83"/>
                    <a:gd name="T15" fmla="*/ 65 h 79"/>
                    <a:gd name="T16" fmla="*/ 44 w 83"/>
                    <a:gd name="T17" fmla="*/ 55 h 79"/>
                    <a:gd name="T18" fmla="*/ 44 w 83"/>
                    <a:gd name="T19" fmla="*/ 51 h 79"/>
                    <a:gd name="T20" fmla="*/ 48 w 83"/>
                    <a:gd name="T21" fmla="*/ 52 h 79"/>
                    <a:gd name="T22" fmla="*/ 71 w 83"/>
                    <a:gd name="T23" fmla="*/ 63 h 79"/>
                    <a:gd name="T24" fmla="*/ 80 w 83"/>
                    <a:gd name="T25" fmla="*/ 54 h 79"/>
                    <a:gd name="T26" fmla="*/ 74 w 83"/>
                    <a:gd name="T27" fmla="*/ 26 h 79"/>
                    <a:gd name="T28" fmla="*/ 46 w 83"/>
                    <a:gd name="T29" fmla="*/ 44 h 79"/>
                    <a:gd name="T30" fmla="*/ 45 w 83"/>
                    <a:gd name="T31" fmla="*/ 41 h 79"/>
                    <a:gd name="T32" fmla="*/ 50 w 83"/>
                    <a:gd name="T33" fmla="*/ 32 h 79"/>
                    <a:gd name="T34" fmla="*/ 59 w 83"/>
                    <a:gd name="T35" fmla="*/ 10 h 79"/>
                    <a:gd name="T36" fmla="*/ 41 w 83"/>
                    <a:gd name="T37" fmla="*/ 0 h 79"/>
                    <a:gd name="T38" fmla="*/ 23 w 83"/>
                    <a:gd name="T39" fmla="*/ 10 h 79"/>
                    <a:gd name="T40" fmla="*/ 33 w 83"/>
                    <a:gd name="T41" fmla="*/ 32 h 79"/>
                    <a:gd name="T42" fmla="*/ 38 w 83"/>
                    <a:gd name="T43" fmla="*/ 41 h 79"/>
                    <a:gd name="T44" fmla="*/ 36 w 83"/>
                    <a:gd name="T45" fmla="*/ 44 h 79"/>
                    <a:gd name="T46" fmla="*/ 8 w 83"/>
                    <a:gd name="T47" fmla="*/ 26 h 79"/>
                    <a:gd name="T48" fmla="*/ 2 w 83"/>
                    <a:gd name="T49" fmla="*/ 54 h 79"/>
                    <a:gd name="T50" fmla="*/ 11 w 83"/>
                    <a:gd name="T51" fmla="*/ 63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83" h="79">
                      <a:moveTo>
                        <a:pt x="11" y="63"/>
                      </a:moveTo>
                      <a:cubicBezTo>
                        <a:pt x="20" y="64"/>
                        <a:pt x="27" y="55"/>
                        <a:pt x="34" y="52"/>
                      </a:cubicBezTo>
                      <a:cubicBezTo>
                        <a:pt x="35" y="51"/>
                        <a:pt x="38" y="50"/>
                        <a:pt x="38" y="51"/>
                      </a:cubicBezTo>
                      <a:cubicBezTo>
                        <a:pt x="39" y="52"/>
                        <a:pt x="39" y="54"/>
                        <a:pt x="39" y="55"/>
                      </a:cubicBezTo>
                      <a:cubicBezTo>
                        <a:pt x="39" y="59"/>
                        <a:pt x="38" y="62"/>
                        <a:pt x="38" y="65"/>
                      </a:cubicBezTo>
                      <a:cubicBezTo>
                        <a:pt x="38" y="69"/>
                        <a:pt x="38" y="75"/>
                        <a:pt x="38" y="79"/>
                      </a:cubicBezTo>
                      <a:cubicBezTo>
                        <a:pt x="45" y="79"/>
                        <a:pt x="45" y="79"/>
                        <a:pt x="45" y="79"/>
                      </a:cubicBezTo>
                      <a:cubicBezTo>
                        <a:pt x="44" y="75"/>
                        <a:pt x="44" y="69"/>
                        <a:pt x="44" y="65"/>
                      </a:cubicBezTo>
                      <a:cubicBezTo>
                        <a:pt x="44" y="62"/>
                        <a:pt x="44" y="59"/>
                        <a:pt x="44" y="55"/>
                      </a:cubicBezTo>
                      <a:cubicBezTo>
                        <a:pt x="44" y="54"/>
                        <a:pt x="43" y="52"/>
                        <a:pt x="44" y="51"/>
                      </a:cubicBezTo>
                      <a:cubicBezTo>
                        <a:pt x="45" y="50"/>
                        <a:pt x="47" y="51"/>
                        <a:pt x="48" y="52"/>
                      </a:cubicBezTo>
                      <a:cubicBezTo>
                        <a:pt x="55" y="55"/>
                        <a:pt x="62" y="64"/>
                        <a:pt x="71" y="63"/>
                      </a:cubicBezTo>
                      <a:cubicBezTo>
                        <a:pt x="76" y="63"/>
                        <a:pt x="78" y="59"/>
                        <a:pt x="80" y="54"/>
                      </a:cubicBezTo>
                      <a:cubicBezTo>
                        <a:pt x="83" y="46"/>
                        <a:pt x="83" y="31"/>
                        <a:pt x="74" y="26"/>
                      </a:cubicBezTo>
                      <a:cubicBezTo>
                        <a:pt x="61" y="18"/>
                        <a:pt x="57" y="43"/>
                        <a:pt x="46" y="44"/>
                      </a:cubicBezTo>
                      <a:cubicBezTo>
                        <a:pt x="44" y="44"/>
                        <a:pt x="44" y="43"/>
                        <a:pt x="45" y="41"/>
                      </a:cubicBezTo>
                      <a:cubicBezTo>
                        <a:pt x="46" y="38"/>
                        <a:pt x="48" y="35"/>
                        <a:pt x="50" y="32"/>
                      </a:cubicBezTo>
                      <a:cubicBezTo>
                        <a:pt x="54" y="26"/>
                        <a:pt x="60" y="18"/>
                        <a:pt x="59" y="10"/>
                      </a:cubicBezTo>
                      <a:cubicBezTo>
                        <a:pt x="58" y="2"/>
                        <a:pt x="49" y="0"/>
                        <a:pt x="41" y="0"/>
                      </a:cubicBezTo>
                      <a:cubicBezTo>
                        <a:pt x="33" y="0"/>
                        <a:pt x="24" y="2"/>
                        <a:pt x="23" y="10"/>
                      </a:cubicBezTo>
                      <a:cubicBezTo>
                        <a:pt x="22" y="18"/>
                        <a:pt x="28" y="26"/>
                        <a:pt x="33" y="32"/>
                      </a:cubicBezTo>
                      <a:cubicBezTo>
                        <a:pt x="35" y="35"/>
                        <a:pt x="37" y="38"/>
                        <a:pt x="38" y="41"/>
                      </a:cubicBezTo>
                      <a:cubicBezTo>
                        <a:pt x="38" y="43"/>
                        <a:pt x="39" y="44"/>
                        <a:pt x="36" y="44"/>
                      </a:cubicBezTo>
                      <a:cubicBezTo>
                        <a:pt x="25" y="43"/>
                        <a:pt x="21" y="18"/>
                        <a:pt x="8" y="26"/>
                      </a:cubicBezTo>
                      <a:cubicBezTo>
                        <a:pt x="0" y="31"/>
                        <a:pt x="0" y="46"/>
                        <a:pt x="2" y="54"/>
                      </a:cubicBezTo>
                      <a:cubicBezTo>
                        <a:pt x="4" y="59"/>
                        <a:pt x="7" y="63"/>
                        <a:pt x="11" y="6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5" name="Freeform: Shape 173">
                  <a:extLst>
                    <a:ext uri="{FF2B5EF4-FFF2-40B4-BE49-F238E27FC236}">
                      <a16:creationId xmlns:a16="http://schemas.microsoft.com/office/drawing/2014/main" id="{B761064F-432B-3665-0C1A-75835BF18B4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732338" y="1652379"/>
                  <a:ext cx="318607" cy="339439"/>
                </a:xfrm>
                <a:custGeom>
                  <a:avLst/>
                  <a:gdLst>
                    <a:gd name="T0" fmla="*/ 59 w 72"/>
                    <a:gd name="T1" fmla="*/ 53 h 77"/>
                    <a:gd name="T2" fmla="*/ 64 w 72"/>
                    <a:gd name="T3" fmla="*/ 50 h 77"/>
                    <a:gd name="T4" fmla="*/ 71 w 72"/>
                    <a:gd name="T5" fmla="*/ 48 h 77"/>
                    <a:gd name="T6" fmla="*/ 71 w 72"/>
                    <a:gd name="T7" fmla="*/ 38 h 77"/>
                    <a:gd name="T8" fmla="*/ 70 w 72"/>
                    <a:gd name="T9" fmla="*/ 22 h 77"/>
                    <a:gd name="T10" fmla="*/ 53 w 72"/>
                    <a:gd name="T11" fmla="*/ 36 h 77"/>
                    <a:gd name="T12" fmla="*/ 48 w 72"/>
                    <a:gd name="T13" fmla="*/ 42 h 77"/>
                    <a:gd name="T14" fmla="*/ 48 w 72"/>
                    <a:gd name="T15" fmla="*/ 36 h 77"/>
                    <a:gd name="T16" fmla="*/ 54 w 72"/>
                    <a:gd name="T17" fmla="*/ 25 h 77"/>
                    <a:gd name="T18" fmla="*/ 49 w 72"/>
                    <a:gd name="T19" fmla="*/ 15 h 77"/>
                    <a:gd name="T20" fmla="*/ 36 w 72"/>
                    <a:gd name="T21" fmla="*/ 0 h 77"/>
                    <a:gd name="T22" fmla="*/ 36 w 72"/>
                    <a:gd name="T23" fmla="*/ 0 h 77"/>
                    <a:gd name="T24" fmla="*/ 36 w 72"/>
                    <a:gd name="T25" fmla="*/ 0 h 77"/>
                    <a:gd name="T26" fmla="*/ 36 w 72"/>
                    <a:gd name="T27" fmla="*/ 0 h 77"/>
                    <a:gd name="T28" fmla="*/ 36 w 72"/>
                    <a:gd name="T29" fmla="*/ 0 h 77"/>
                    <a:gd name="T30" fmla="*/ 23 w 72"/>
                    <a:gd name="T31" fmla="*/ 15 h 77"/>
                    <a:gd name="T32" fmla="*/ 18 w 72"/>
                    <a:gd name="T33" fmla="*/ 25 h 77"/>
                    <a:gd name="T34" fmla="*/ 23 w 72"/>
                    <a:gd name="T35" fmla="*/ 36 h 77"/>
                    <a:gd name="T36" fmla="*/ 24 w 72"/>
                    <a:gd name="T37" fmla="*/ 42 h 77"/>
                    <a:gd name="T38" fmla="*/ 18 w 72"/>
                    <a:gd name="T39" fmla="*/ 36 h 77"/>
                    <a:gd name="T40" fmla="*/ 2 w 72"/>
                    <a:gd name="T41" fmla="*/ 22 h 77"/>
                    <a:gd name="T42" fmla="*/ 0 w 72"/>
                    <a:gd name="T43" fmla="*/ 38 h 77"/>
                    <a:gd name="T44" fmla="*/ 1 w 72"/>
                    <a:gd name="T45" fmla="*/ 48 h 77"/>
                    <a:gd name="T46" fmla="*/ 7 w 72"/>
                    <a:gd name="T47" fmla="*/ 50 h 77"/>
                    <a:gd name="T48" fmla="*/ 12 w 72"/>
                    <a:gd name="T49" fmla="*/ 53 h 77"/>
                    <a:gd name="T50" fmla="*/ 11 w 72"/>
                    <a:gd name="T51" fmla="*/ 56 h 77"/>
                    <a:gd name="T52" fmla="*/ 0 w 72"/>
                    <a:gd name="T53" fmla="*/ 53 h 77"/>
                    <a:gd name="T54" fmla="*/ 16 w 72"/>
                    <a:gd name="T55" fmla="*/ 75 h 77"/>
                    <a:gd name="T56" fmla="*/ 24 w 72"/>
                    <a:gd name="T57" fmla="*/ 74 h 77"/>
                    <a:gd name="T58" fmla="*/ 31 w 72"/>
                    <a:gd name="T59" fmla="*/ 69 h 77"/>
                    <a:gd name="T60" fmla="*/ 34 w 72"/>
                    <a:gd name="T61" fmla="*/ 68 h 77"/>
                    <a:gd name="T62" fmla="*/ 34 w 72"/>
                    <a:gd name="T63" fmla="*/ 65 h 77"/>
                    <a:gd name="T64" fmla="*/ 36 w 72"/>
                    <a:gd name="T65" fmla="*/ 34 h 77"/>
                    <a:gd name="T66" fmla="*/ 38 w 72"/>
                    <a:gd name="T67" fmla="*/ 65 h 77"/>
                    <a:gd name="T68" fmla="*/ 38 w 72"/>
                    <a:gd name="T69" fmla="*/ 68 h 77"/>
                    <a:gd name="T70" fmla="*/ 40 w 72"/>
                    <a:gd name="T71" fmla="*/ 69 h 77"/>
                    <a:gd name="T72" fmla="*/ 47 w 72"/>
                    <a:gd name="T73" fmla="*/ 74 h 77"/>
                    <a:gd name="T74" fmla="*/ 55 w 72"/>
                    <a:gd name="T75" fmla="*/ 75 h 77"/>
                    <a:gd name="T76" fmla="*/ 71 w 72"/>
                    <a:gd name="T77" fmla="*/ 53 h 77"/>
                    <a:gd name="T78" fmla="*/ 60 w 72"/>
                    <a:gd name="T79" fmla="*/ 56 h 77"/>
                    <a:gd name="T80" fmla="*/ 59 w 72"/>
                    <a:gd name="T81" fmla="*/ 53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72" h="77">
                      <a:moveTo>
                        <a:pt x="59" y="53"/>
                      </a:moveTo>
                      <a:cubicBezTo>
                        <a:pt x="61" y="51"/>
                        <a:pt x="63" y="51"/>
                        <a:pt x="64" y="50"/>
                      </a:cubicBezTo>
                      <a:cubicBezTo>
                        <a:pt x="66" y="49"/>
                        <a:pt x="69" y="49"/>
                        <a:pt x="71" y="48"/>
                      </a:cubicBezTo>
                      <a:cubicBezTo>
                        <a:pt x="71" y="45"/>
                        <a:pt x="72" y="42"/>
                        <a:pt x="71" y="38"/>
                      </a:cubicBezTo>
                      <a:cubicBezTo>
                        <a:pt x="71" y="33"/>
                        <a:pt x="70" y="28"/>
                        <a:pt x="70" y="22"/>
                      </a:cubicBezTo>
                      <a:cubicBezTo>
                        <a:pt x="63" y="26"/>
                        <a:pt x="56" y="28"/>
                        <a:pt x="53" y="36"/>
                      </a:cubicBezTo>
                      <a:cubicBezTo>
                        <a:pt x="53" y="38"/>
                        <a:pt x="51" y="43"/>
                        <a:pt x="48" y="42"/>
                      </a:cubicBezTo>
                      <a:cubicBezTo>
                        <a:pt x="46" y="40"/>
                        <a:pt x="47" y="37"/>
                        <a:pt x="48" y="36"/>
                      </a:cubicBezTo>
                      <a:cubicBezTo>
                        <a:pt x="51" y="32"/>
                        <a:pt x="54" y="30"/>
                        <a:pt x="54" y="25"/>
                      </a:cubicBezTo>
                      <a:cubicBezTo>
                        <a:pt x="54" y="21"/>
                        <a:pt x="51" y="18"/>
                        <a:pt x="49" y="15"/>
                      </a:cubicBezTo>
                      <a:cubicBezTo>
                        <a:pt x="45" y="10"/>
                        <a:pt x="40" y="6"/>
                        <a:pt x="36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32" y="6"/>
                        <a:pt x="27" y="10"/>
                        <a:pt x="23" y="15"/>
                      </a:cubicBezTo>
                      <a:cubicBezTo>
                        <a:pt x="20" y="18"/>
                        <a:pt x="18" y="21"/>
                        <a:pt x="18" y="25"/>
                      </a:cubicBezTo>
                      <a:cubicBezTo>
                        <a:pt x="18" y="30"/>
                        <a:pt x="21" y="32"/>
                        <a:pt x="23" y="36"/>
                      </a:cubicBezTo>
                      <a:cubicBezTo>
                        <a:pt x="24" y="37"/>
                        <a:pt x="26" y="40"/>
                        <a:pt x="24" y="42"/>
                      </a:cubicBezTo>
                      <a:cubicBezTo>
                        <a:pt x="21" y="43"/>
                        <a:pt x="19" y="38"/>
                        <a:pt x="18" y="36"/>
                      </a:cubicBezTo>
                      <a:cubicBezTo>
                        <a:pt x="16" y="28"/>
                        <a:pt x="9" y="26"/>
                        <a:pt x="2" y="22"/>
                      </a:cubicBezTo>
                      <a:cubicBezTo>
                        <a:pt x="2" y="28"/>
                        <a:pt x="1" y="33"/>
                        <a:pt x="0" y="38"/>
                      </a:cubicBezTo>
                      <a:cubicBezTo>
                        <a:pt x="0" y="42"/>
                        <a:pt x="0" y="45"/>
                        <a:pt x="1" y="48"/>
                      </a:cubicBezTo>
                      <a:cubicBezTo>
                        <a:pt x="3" y="49"/>
                        <a:pt x="5" y="49"/>
                        <a:pt x="7" y="50"/>
                      </a:cubicBezTo>
                      <a:cubicBezTo>
                        <a:pt x="9" y="51"/>
                        <a:pt x="11" y="51"/>
                        <a:pt x="12" y="53"/>
                      </a:cubicBezTo>
                      <a:cubicBezTo>
                        <a:pt x="14" y="54"/>
                        <a:pt x="14" y="57"/>
                        <a:pt x="11" y="56"/>
                      </a:cubicBezTo>
                      <a:cubicBezTo>
                        <a:pt x="8" y="56"/>
                        <a:pt x="4" y="52"/>
                        <a:pt x="0" y="53"/>
                      </a:cubicBezTo>
                      <a:cubicBezTo>
                        <a:pt x="2" y="62"/>
                        <a:pt x="7" y="71"/>
                        <a:pt x="16" y="75"/>
                      </a:cubicBezTo>
                      <a:cubicBezTo>
                        <a:pt x="20" y="77"/>
                        <a:pt x="21" y="76"/>
                        <a:pt x="24" y="74"/>
                      </a:cubicBezTo>
                      <a:cubicBezTo>
                        <a:pt x="27" y="72"/>
                        <a:pt x="28" y="70"/>
                        <a:pt x="31" y="69"/>
                      </a:cubicBezTo>
                      <a:cubicBezTo>
                        <a:pt x="33" y="69"/>
                        <a:pt x="34" y="70"/>
                        <a:pt x="34" y="68"/>
                      </a:cubicBezTo>
                      <a:cubicBezTo>
                        <a:pt x="34" y="67"/>
                        <a:pt x="34" y="66"/>
                        <a:pt x="34" y="65"/>
                      </a:cubicBezTo>
                      <a:cubicBezTo>
                        <a:pt x="35" y="53"/>
                        <a:pt x="35" y="46"/>
                        <a:pt x="36" y="34"/>
                      </a:cubicBezTo>
                      <a:cubicBezTo>
                        <a:pt x="36" y="46"/>
                        <a:pt x="37" y="53"/>
                        <a:pt x="38" y="65"/>
                      </a:cubicBezTo>
                      <a:cubicBezTo>
                        <a:pt x="38" y="66"/>
                        <a:pt x="38" y="67"/>
                        <a:pt x="38" y="68"/>
                      </a:cubicBezTo>
                      <a:cubicBezTo>
                        <a:pt x="38" y="70"/>
                        <a:pt x="39" y="69"/>
                        <a:pt x="40" y="69"/>
                      </a:cubicBezTo>
                      <a:cubicBezTo>
                        <a:pt x="43" y="70"/>
                        <a:pt x="45" y="72"/>
                        <a:pt x="47" y="74"/>
                      </a:cubicBezTo>
                      <a:cubicBezTo>
                        <a:pt x="50" y="76"/>
                        <a:pt x="52" y="77"/>
                        <a:pt x="55" y="75"/>
                      </a:cubicBezTo>
                      <a:cubicBezTo>
                        <a:pt x="65" y="71"/>
                        <a:pt x="70" y="62"/>
                        <a:pt x="71" y="53"/>
                      </a:cubicBezTo>
                      <a:cubicBezTo>
                        <a:pt x="68" y="52"/>
                        <a:pt x="64" y="56"/>
                        <a:pt x="60" y="56"/>
                      </a:cubicBezTo>
                      <a:cubicBezTo>
                        <a:pt x="58" y="57"/>
                        <a:pt x="58" y="54"/>
                        <a:pt x="59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6" name="Rectangle 174">
                  <a:extLst>
                    <a:ext uri="{FF2B5EF4-FFF2-40B4-BE49-F238E27FC236}">
                      <a16:creationId xmlns:a16="http://schemas.microsoft.com/office/drawing/2014/main" id="{2ED2268B-6BA6-D1FE-A59B-7440C865A6C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878162" y="1966084"/>
                  <a:ext cx="22057" cy="10538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7" name="Freeform: Shape 175">
                  <a:extLst>
                    <a:ext uri="{FF2B5EF4-FFF2-40B4-BE49-F238E27FC236}">
                      <a16:creationId xmlns:a16="http://schemas.microsoft.com/office/drawing/2014/main" id="{0DC2950E-C657-E9CD-2182-A63AEB16E1C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920861" y="1413423"/>
                  <a:ext cx="30635" cy="162980"/>
                </a:xfrm>
                <a:custGeom>
                  <a:avLst/>
                  <a:gdLst>
                    <a:gd name="T0" fmla="*/ 7 w 7"/>
                    <a:gd name="T1" fmla="*/ 1 h 37"/>
                    <a:gd name="T2" fmla="*/ 4 w 7"/>
                    <a:gd name="T3" fmla="*/ 0 h 37"/>
                    <a:gd name="T4" fmla="*/ 4 w 7"/>
                    <a:gd name="T5" fmla="*/ 0 h 37"/>
                    <a:gd name="T6" fmla="*/ 0 w 7"/>
                    <a:gd name="T7" fmla="*/ 1 h 37"/>
                    <a:gd name="T8" fmla="*/ 0 w 7"/>
                    <a:gd name="T9" fmla="*/ 37 h 37"/>
                    <a:gd name="T10" fmla="*/ 7 w 7"/>
                    <a:gd name="T11" fmla="*/ 37 h 37"/>
                    <a:gd name="T12" fmla="*/ 7 w 7"/>
                    <a:gd name="T13" fmla="*/ 1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37">
                      <a:moveTo>
                        <a:pt x="7" y="1"/>
                      </a:moveTo>
                      <a:cubicBezTo>
                        <a:pt x="6" y="1"/>
                        <a:pt x="5" y="0"/>
                        <a:pt x="4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3" y="0"/>
                        <a:pt x="1" y="1"/>
                        <a:pt x="0" y="1"/>
                      </a:cubicBezTo>
                      <a:cubicBezTo>
                        <a:pt x="0" y="37"/>
                        <a:pt x="0" y="37"/>
                        <a:pt x="0" y="37"/>
                      </a:cubicBezTo>
                      <a:cubicBezTo>
                        <a:pt x="7" y="37"/>
                        <a:pt x="7" y="37"/>
                        <a:pt x="7" y="37"/>
                      </a:cubicBezTo>
                      <a:lnTo>
                        <a:pt x="7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8" name="Freeform: Shape 176">
                  <a:extLst>
                    <a:ext uri="{FF2B5EF4-FFF2-40B4-BE49-F238E27FC236}">
                      <a16:creationId xmlns:a16="http://schemas.microsoft.com/office/drawing/2014/main" id="{D1D30C7E-C9CC-A36A-A86F-50DC198AF3B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920861" y="1192849"/>
                  <a:ext cx="30635" cy="22057"/>
                </a:xfrm>
                <a:custGeom>
                  <a:avLst/>
                  <a:gdLst>
                    <a:gd name="T0" fmla="*/ 5 w 7"/>
                    <a:gd name="T1" fmla="*/ 5 h 5"/>
                    <a:gd name="T2" fmla="*/ 5 w 7"/>
                    <a:gd name="T3" fmla="*/ 5 h 5"/>
                    <a:gd name="T4" fmla="*/ 7 w 7"/>
                    <a:gd name="T5" fmla="*/ 5 h 5"/>
                    <a:gd name="T6" fmla="*/ 7 w 7"/>
                    <a:gd name="T7" fmla="*/ 0 h 5"/>
                    <a:gd name="T8" fmla="*/ 0 w 7"/>
                    <a:gd name="T9" fmla="*/ 0 h 5"/>
                    <a:gd name="T10" fmla="*/ 0 w 7"/>
                    <a:gd name="T11" fmla="*/ 5 h 5"/>
                    <a:gd name="T12" fmla="*/ 5 w 7"/>
                    <a:gd name="T13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5">
                      <a:moveTo>
                        <a:pt x="5" y="5"/>
                      </a:move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6" y="5"/>
                        <a:pt x="7" y="5"/>
                        <a:pt x="7" y="5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2" y="5"/>
                        <a:pt x="3" y="5"/>
                        <a:pt x="5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9" name="Freeform: Shape 177">
                  <a:extLst>
                    <a:ext uri="{FF2B5EF4-FFF2-40B4-BE49-F238E27FC236}">
                      <a16:creationId xmlns:a16="http://schemas.microsoft.com/office/drawing/2014/main" id="{B719BDD9-8BE6-6C3A-1978-C70FBD33DEA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788517" y="1223484"/>
                  <a:ext cx="305128" cy="220574"/>
                </a:xfrm>
                <a:custGeom>
                  <a:avLst/>
                  <a:gdLst>
                    <a:gd name="T0" fmla="*/ 37 w 69"/>
                    <a:gd name="T1" fmla="*/ 0 h 50"/>
                    <a:gd name="T2" fmla="*/ 35 w 69"/>
                    <a:gd name="T3" fmla="*/ 0 h 50"/>
                    <a:gd name="T4" fmla="*/ 35 w 69"/>
                    <a:gd name="T5" fmla="*/ 0 h 50"/>
                    <a:gd name="T6" fmla="*/ 30 w 69"/>
                    <a:gd name="T7" fmla="*/ 0 h 50"/>
                    <a:gd name="T8" fmla="*/ 1 w 69"/>
                    <a:gd name="T9" fmla="*/ 33 h 50"/>
                    <a:gd name="T10" fmla="*/ 3 w 69"/>
                    <a:gd name="T11" fmla="*/ 46 h 50"/>
                    <a:gd name="T12" fmla="*/ 4 w 69"/>
                    <a:gd name="T13" fmla="*/ 48 h 50"/>
                    <a:gd name="T14" fmla="*/ 6 w 69"/>
                    <a:gd name="T15" fmla="*/ 46 h 50"/>
                    <a:gd name="T16" fmla="*/ 14 w 69"/>
                    <a:gd name="T17" fmla="*/ 40 h 50"/>
                    <a:gd name="T18" fmla="*/ 15 w 69"/>
                    <a:gd name="T19" fmla="*/ 40 h 50"/>
                    <a:gd name="T20" fmla="*/ 23 w 69"/>
                    <a:gd name="T21" fmla="*/ 46 h 50"/>
                    <a:gd name="T22" fmla="*/ 24 w 69"/>
                    <a:gd name="T23" fmla="*/ 48 h 50"/>
                    <a:gd name="T24" fmla="*/ 25 w 69"/>
                    <a:gd name="T25" fmla="*/ 46 h 50"/>
                    <a:gd name="T26" fmla="*/ 30 w 69"/>
                    <a:gd name="T27" fmla="*/ 42 h 50"/>
                    <a:gd name="T28" fmla="*/ 34 w 69"/>
                    <a:gd name="T29" fmla="*/ 41 h 50"/>
                    <a:gd name="T30" fmla="*/ 34 w 69"/>
                    <a:gd name="T31" fmla="*/ 41 h 50"/>
                    <a:gd name="T32" fmla="*/ 37 w 69"/>
                    <a:gd name="T33" fmla="*/ 42 h 50"/>
                    <a:gd name="T34" fmla="*/ 43 w 69"/>
                    <a:gd name="T35" fmla="*/ 47 h 50"/>
                    <a:gd name="T36" fmla="*/ 44 w 69"/>
                    <a:gd name="T37" fmla="*/ 48 h 50"/>
                    <a:gd name="T38" fmla="*/ 45 w 69"/>
                    <a:gd name="T39" fmla="*/ 47 h 50"/>
                    <a:gd name="T40" fmla="*/ 54 w 69"/>
                    <a:gd name="T41" fmla="*/ 41 h 50"/>
                    <a:gd name="T42" fmla="*/ 54 w 69"/>
                    <a:gd name="T43" fmla="*/ 41 h 50"/>
                    <a:gd name="T44" fmla="*/ 62 w 69"/>
                    <a:gd name="T45" fmla="*/ 47 h 50"/>
                    <a:gd name="T46" fmla="*/ 63 w 69"/>
                    <a:gd name="T47" fmla="*/ 49 h 50"/>
                    <a:gd name="T48" fmla="*/ 64 w 69"/>
                    <a:gd name="T49" fmla="*/ 50 h 50"/>
                    <a:gd name="T50" fmla="*/ 64 w 69"/>
                    <a:gd name="T51" fmla="*/ 49 h 50"/>
                    <a:gd name="T52" fmla="*/ 65 w 69"/>
                    <a:gd name="T53" fmla="*/ 47 h 50"/>
                    <a:gd name="T54" fmla="*/ 68 w 69"/>
                    <a:gd name="T55" fmla="*/ 35 h 50"/>
                    <a:gd name="T56" fmla="*/ 37 w 69"/>
                    <a:gd name="T57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69" h="50">
                      <a:moveTo>
                        <a:pt x="37" y="0"/>
                      </a:moveTo>
                      <a:cubicBezTo>
                        <a:pt x="37" y="0"/>
                        <a:pt x="36" y="0"/>
                        <a:pt x="35" y="0"/>
                      </a:cubicBez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33" y="0"/>
                        <a:pt x="32" y="0"/>
                        <a:pt x="30" y="0"/>
                      </a:cubicBezTo>
                      <a:cubicBezTo>
                        <a:pt x="14" y="2"/>
                        <a:pt x="1" y="16"/>
                        <a:pt x="1" y="33"/>
                      </a:cubicBezTo>
                      <a:cubicBezTo>
                        <a:pt x="0" y="38"/>
                        <a:pt x="1" y="42"/>
                        <a:pt x="3" y="46"/>
                      </a:cubicBezTo>
                      <a:cubicBezTo>
                        <a:pt x="3" y="47"/>
                        <a:pt x="4" y="48"/>
                        <a:pt x="4" y="48"/>
                      </a:cubicBezTo>
                      <a:cubicBezTo>
                        <a:pt x="5" y="48"/>
                        <a:pt x="5" y="47"/>
                        <a:pt x="6" y="46"/>
                      </a:cubicBezTo>
                      <a:cubicBezTo>
                        <a:pt x="7" y="43"/>
                        <a:pt x="11" y="40"/>
                        <a:pt x="14" y="40"/>
                      </a:cubicBezTo>
                      <a:cubicBezTo>
                        <a:pt x="14" y="40"/>
                        <a:pt x="15" y="40"/>
                        <a:pt x="15" y="40"/>
                      </a:cubicBezTo>
                      <a:cubicBezTo>
                        <a:pt x="18" y="41"/>
                        <a:pt x="22" y="43"/>
                        <a:pt x="23" y="46"/>
                      </a:cubicBezTo>
                      <a:cubicBezTo>
                        <a:pt x="24" y="47"/>
                        <a:pt x="24" y="48"/>
                        <a:pt x="24" y="48"/>
                      </a:cubicBezTo>
                      <a:cubicBezTo>
                        <a:pt x="24" y="48"/>
                        <a:pt x="25" y="47"/>
                        <a:pt x="25" y="46"/>
                      </a:cubicBezTo>
                      <a:cubicBezTo>
                        <a:pt x="26" y="44"/>
                        <a:pt x="28" y="42"/>
                        <a:pt x="30" y="42"/>
                      </a:cubicBezTo>
                      <a:cubicBezTo>
                        <a:pt x="31" y="41"/>
                        <a:pt x="33" y="41"/>
                        <a:pt x="34" y="41"/>
                      </a:cubicBezTo>
                      <a:cubicBezTo>
                        <a:pt x="34" y="41"/>
                        <a:pt x="34" y="41"/>
                        <a:pt x="34" y="41"/>
                      </a:cubicBezTo>
                      <a:cubicBezTo>
                        <a:pt x="35" y="41"/>
                        <a:pt x="36" y="41"/>
                        <a:pt x="37" y="42"/>
                      </a:cubicBezTo>
                      <a:cubicBezTo>
                        <a:pt x="40" y="42"/>
                        <a:pt x="42" y="44"/>
                        <a:pt x="43" y="47"/>
                      </a:cubicBezTo>
                      <a:cubicBezTo>
                        <a:pt x="44" y="48"/>
                        <a:pt x="44" y="48"/>
                        <a:pt x="44" y="48"/>
                      </a:cubicBezTo>
                      <a:cubicBezTo>
                        <a:pt x="44" y="48"/>
                        <a:pt x="44" y="48"/>
                        <a:pt x="45" y="47"/>
                      </a:cubicBezTo>
                      <a:cubicBezTo>
                        <a:pt x="47" y="44"/>
                        <a:pt x="50" y="41"/>
                        <a:pt x="54" y="41"/>
                      </a:cubicBezTo>
                      <a:cubicBezTo>
                        <a:pt x="54" y="41"/>
                        <a:pt x="54" y="41"/>
                        <a:pt x="54" y="41"/>
                      </a:cubicBezTo>
                      <a:cubicBezTo>
                        <a:pt x="58" y="41"/>
                        <a:pt x="61" y="44"/>
                        <a:pt x="62" y="47"/>
                      </a:cubicBezTo>
                      <a:cubicBezTo>
                        <a:pt x="63" y="48"/>
                        <a:pt x="63" y="49"/>
                        <a:pt x="63" y="49"/>
                      </a:cubicBezTo>
                      <a:cubicBezTo>
                        <a:pt x="63" y="50"/>
                        <a:pt x="63" y="50"/>
                        <a:pt x="64" y="50"/>
                      </a:cubicBezTo>
                      <a:cubicBezTo>
                        <a:pt x="64" y="50"/>
                        <a:pt x="64" y="50"/>
                        <a:pt x="64" y="49"/>
                      </a:cubicBezTo>
                      <a:cubicBezTo>
                        <a:pt x="65" y="49"/>
                        <a:pt x="65" y="48"/>
                        <a:pt x="65" y="47"/>
                      </a:cubicBezTo>
                      <a:cubicBezTo>
                        <a:pt x="67" y="44"/>
                        <a:pt x="68" y="39"/>
                        <a:pt x="68" y="35"/>
                      </a:cubicBezTo>
                      <a:cubicBezTo>
                        <a:pt x="69" y="17"/>
                        <a:pt x="55" y="2"/>
                        <a:pt x="3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0" name="Freeform: Shape 178">
                  <a:extLst>
                    <a:ext uri="{FF2B5EF4-FFF2-40B4-BE49-F238E27FC236}">
                      <a16:creationId xmlns:a16="http://schemas.microsoft.com/office/drawing/2014/main" id="{ECB875A0-CCDD-F93D-C889-4DA8A0F9444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601092" y="4491660"/>
                  <a:ext cx="118865" cy="84553"/>
                </a:xfrm>
                <a:custGeom>
                  <a:avLst/>
                  <a:gdLst>
                    <a:gd name="T0" fmla="*/ 17 w 27"/>
                    <a:gd name="T1" fmla="*/ 5 h 19"/>
                    <a:gd name="T2" fmla="*/ 24 w 27"/>
                    <a:gd name="T3" fmla="*/ 1 h 19"/>
                    <a:gd name="T4" fmla="*/ 27 w 27"/>
                    <a:gd name="T5" fmla="*/ 0 h 19"/>
                    <a:gd name="T6" fmla="*/ 16 w 27"/>
                    <a:gd name="T7" fmla="*/ 1 h 19"/>
                    <a:gd name="T8" fmla="*/ 9 w 27"/>
                    <a:gd name="T9" fmla="*/ 7 h 19"/>
                    <a:gd name="T10" fmla="*/ 5 w 27"/>
                    <a:gd name="T11" fmla="*/ 12 h 19"/>
                    <a:gd name="T12" fmla="*/ 0 w 27"/>
                    <a:gd name="T13" fmla="*/ 19 h 19"/>
                    <a:gd name="T14" fmla="*/ 9 w 27"/>
                    <a:gd name="T15" fmla="*/ 15 h 19"/>
                    <a:gd name="T16" fmla="*/ 17 w 27"/>
                    <a:gd name="T17" fmla="*/ 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7" h="19">
                      <a:moveTo>
                        <a:pt x="17" y="5"/>
                      </a:moveTo>
                      <a:cubicBezTo>
                        <a:pt x="19" y="4"/>
                        <a:pt x="21" y="2"/>
                        <a:pt x="24" y="1"/>
                      </a:cubicBezTo>
                      <a:cubicBezTo>
                        <a:pt x="24" y="1"/>
                        <a:pt x="26" y="0"/>
                        <a:pt x="27" y="0"/>
                      </a:cubicBezTo>
                      <a:cubicBezTo>
                        <a:pt x="23" y="0"/>
                        <a:pt x="19" y="0"/>
                        <a:pt x="16" y="1"/>
                      </a:cubicBezTo>
                      <a:cubicBezTo>
                        <a:pt x="13" y="2"/>
                        <a:pt x="10" y="4"/>
                        <a:pt x="9" y="7"/>
                      </a:cubicBezTo>
                      <a:cubicBezTo>
                        <a:pt x="7" y="9"/>
                        <a:pt x="6" y="11"/>
                        <a:pt x="5" y="12"/>
                      </a:cubicBezTo>
                      <a:cubicBezTo>
                        <a:pt x="4" y="15"/>
                        <a:pt x="3" y="18"/>
                        <a:pt x="0" y="19"/>
                      </a:cubicBezTo>
                      <a:cubicBezTo>
                        <a:pt x="3" y="19"/>
                        <a:pt x="7" y="17"/>
                        <a:pt x="9" y="15"/>
                      </a:cubicBezTo>
                      <a:cubicBezTo>
                        <a:pt x="13" y="12"/>
                        <a:pt x="15" y="9"/>
                        <a:pt x="1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1" name="Freeform: Shape 179">
                  <a:extLst>
                    <a:ext uri="{FF2B5EF4-FFF2-40B4-BE49-F238E27FC236}">
                      <a16:creationId xmlns:a16="http://schemas.microsoft.com/office/drawing/2014/main" id="{84805628-511A-84C9-0998-FB1904CF31F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609670" y="4491660"/>
                  <a:ext cx="154402" cy="106611"/>
                </a:xfrm>
                <a:custGeom>
                  <a:avLst/>
                  <a:gdLst>
                    <a:gd name="T0" fmla="*/ 23 w 35"/>
                    <a:gd name="T1" fmla="*/ 3 h 24"/>
                    <a:gd name="T2" fmla="*/ 14 w 35"/>
                    <a:gd name="T3" fmla="*/ 11 h 24"/>
                    <a:gd name="T4" fmla="*/ 8 w 35"/>
                    <a:gd name="T5" fmla="*/ 17 h 24"/>
                    <a:gd name="T6" fmla="*/ 0 w 35"/>
                    <a:gd name="T7" fmla="*/ 20 h 24"/>
                    <a:gd name="T8" fmla="*/ 19 w 35"/>
                    <a:gd name="T9" fmla="*/ 20 h 24"/>
                    <a:gd name="T10" fmla="*/ 30 w 35"/>
                    <a:gd name="T11" fmla="*/ 6 h 24"/>
                    <a:gd name="T12" fmla="*/ 33 w 35"/>
                    <a:gd name="T13" fmla="*/ 2 h 24"/>
                    <a:gd name="T14" fmla="*/ 35 w 35"/>
                    <a:gd name="T15" fmla="*/ 1 h 24"/>
                    <a:gd name="T16" fmla="*/ 23 w 35"/>
                    <a:gd name="T17" fmla="*/ 3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24">
                      <a:moveTo>
                        <a:pt x="23" y="3"/>
                      </a:moveTo>
                      <a:cubicBezTo>
                        <a:pt x="19" y="5"/>
                        <a:pt x="17" y="7"/>
                        <a:pt x="14" y="11"/>
                      </a:cubicBezTo>
                      <a:cubicBezTo>
                        <a:pt x="12" y="13"/>
                        <a:pt x="10" y="16"/>
                        <a:pt x="8" y="17"/>
                      </a:cubicBezTo>
                      <a:cubicBezTo>
                        <a:pt x="5" y="19"/>
                        <a:pt x="3" y="20"/>
                        <a:pt x="0" y="20"/>
                      </a:cubicBezTo>
                      <a:cubicBezTo>
                        <a:pt x="6" y="24"/>
                        <a:pt x="13" y="24"/>
                        <a:pt x="19" y="20"/>
                      </a:cubicBezTo>
                      <a:cubicBezTo>
                        <a:pt x="25" y="17"/>
                        <a:pt x="27" y="12"/>
                        <a:pt x="30" y="6"/>
                      </a:cubicBezTo>
                      <a:cubicBezTo>
                        <a:pt x="31" y="5"/>
                        <a:pt x="32" y="3"/>
                        <a:pt x="33" y="2"/>
                      </a:cubicBezTo>
                      <a:cubicBezTo>
                        <a:pt x="34" y="2"/>
                        <a:pt x="35" y="1"/>
                        <a:pt x="35" y="1"/>
                      </a:cubicBezTo>
                      <a:cubicBezTo>
                        <a:pt x="31" y="0"/>
                        <a:pt x="27" y="1"/>
                        <a:pt x="23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2" name="Freeform: Shape 180">
                  <a:extLst>
                    <a:ext uri="{FF2B5EF4-FFF2-40B4-BE49-F238E27FC236}">
                      <a16:creationId xmlns:a16="http://schemas.microsoft.com/office/drawing/2014/main" id="{D228DF94-415D-6028-4BED-61016B190A3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601092" y="4403430"/>
                  <a:ext cx="101709" cy="71074"/>
                </a:xfrm>
                <a:custGeom>
                  <a:avLst/>
                  <a:gdLst>
                    <a:gd name="T0" fmla="*/ 8 w 23"/>
                    <a:gd name="T1" fmla="*/ 6 h 16"/>
                    <a:gd name="T2" fmla="*/ 5 w 23"/>
                    <a:gd name="T3" fmla="*/ 11 h 16"/>
                    <a:gd name="T4" fmla="*/ 0 w 23"/>
                    <a:gd name="T5" fmla="*/ 16 h 16"/>
                    <a:gd name="T6" fmla="*/ 8 w 23"/>
                    <a:gd name="T7" fmla="*/ 13 h 16"/>
                    <a:gd name="T8" fmla="*/ 15 w 23"/>
                    <a:gd name="T9" fmla="*/ 5 h 16"/>
                    <a:gd name="T10" fmla="*/ 20 w 23"/>
                    <a:gd name="T11" fmla="*/ 1 h 16"/>
                    <a:gd name="T12" fmla="*/ 23 w 23"/>
                    <a:gd name="T13" fmla="*/ 0 h 16"/>
                    <a:gd name="T14" fmla="*/ 14 w 23"/>
                    <a:gd name="T15" fmla="*/ 1 h 16"/>
                    <a:gd name="T16" fmla="*/ 8 w 23"/>
                    <a:gd name="T17" fmla="*/ 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3" h="16">
                      <a:moveTo>
                        <a:pt x="8" y="6"/>
                      </a:moveTo>
                      <a:cubicBezTo>
                        <a:pt x="6" y="8"/>
                        <a:pt x="6" y="9"/>
                        <a:pt x="5" y="11"/>
                      </a:cubicBezTo>
                      <a:cubicBezTo>
                        <a:pt x="4" y="13"/>
                        <a:pt x="2" y="15"/>
                        <a:pt x="0" y="16"/>
                      </a:cubicBezTo>
                      <a:cubicBezTo>
                        <a:pt x="3" y="16"/>
                        <a:pt x="6" y="15"/>
                        <a:pt x="8" y="13"/>
                      </a:cubicBezTo>
                      <a:cubicBezTo>
                        <a:pt x="11" y="11"/>
                        <a:pt x="13" y="7"/>
                        <a:pt x="15" y="5"/>
                      </a:cubicBezTo>
                      <a:cubicBezTo>
                        <a:pt x="17" y="3"/>
                        <a:pt x="18" y="2"/>
                        <a:pt x="20" y="1"/>
                      </a:cubicBezTo>
                      <a:cubicBezTo>
                        <a:pt x="21" y="1"/>
                        <a:pt x="22" y="0"/>
                        <a:pt x="23" y="0"/>
                      </a:cubicBezTo>
                      <a:cubicBezTo>
                        <a:pt x="20" y="0"/>
                        <a:pt x="17" y="0"/>
                        <a:pt x="14" y="1"/>
                      </a:cubicBezTo>
                      <a:cubicBezTo>
                        <a:pt x="11" y="2"/>
                        <a:pt x="9" y="4"/>
                        <a:pt x="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3" name="Freeform: Shape 181">
                  <a:extLst>
                    <a:ext uri="{FF2B5EF4-FFF2-40B4-BE49-F238E27FC236}">
                      <a16:creationId xmlns:a16="http://schemas.microsoft.com/office/drawing/2014/main" id="{6D070937-7615-E448-4A1E-CF26B91F6D6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609670" y="4403430"/>
                  <a:ext cx="132345" cy="93131"/>
                </a:xfrm>
                <a:custGeom>
                  <a:avLst/>
                  <a:gdLst>
                    <a:gd name="T0" fmla="*/ 28 w 30"/>
                    <a:gd name="T1" fmla="*/ 2 h 21"/>
                    <a:gd name="T2" fmla="*/ 30 w 30"/>
                    <a:gd name="T3" fmla="*/ 1 h 21"/>
                    <a:gd name="T4" fmla="*/ 19 w 30"/>
                    <a:gd name="T5" fmla="*/ 2 h 21"/>
                    <a:gd name="T6" fmla="*/ 12 w 30"/>
                    <a:gd name="T7" fmla="*/ 9 h 21"/>
                    <a:gd name="T8" fmla="*/ 6 w 30"/>
                    <a:gd name="T9" fmla="*/ 15 h 21"/>
                    <a:gd name="T10" fmla="*/ 0 w 30"/>
                    <a:gd name="T11" fmla="*/ 18 h 21"/>
                    <a:gd name="T12" fmla="*/ 16 w 30"/>
                    <a:gd name="T13" fmla="*/ 17 h 21"/>
                    <a:gd name="T14" fmla="*/ 25 w 30"/>
                    <a:gd name="T15" fmla="*/ 6 h 21"/>
                    <a:gd name="T16" fmla="*/ 28 w 30"/>
                    <a:gd name="T17" fmla="*/ 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0" h="21">
                      <a:moveTo>
                        <a:pt x="28" y="2"/>
                      </a:moveTo>
                      <a:cubicBezTo>
                        <a:pt x="29" y="2"/>
                        <a:pt x="30" y="1"/>
                        <a:pt x="30" y="1"/>
                      </a:cubicBezTo>
                      <a:cubicBezTo>
                        <a:pt x="26" y="0"/>
                        <a:pt x="23" y="1"/>
                        <a:pt x="19" y="2"/>
                      </a:cubicBezTo>
                      <a:cubicBezTo>
                        <a:pt x="16" y="4"/>
                        <a:pt x="14" y="6"/>
                        <a:pt x="12" y="9"/>
                      </a:cubicBezTo>
                      <a:cubicBezTo>
                        <a:pt x="10" y="11"/>
                        <a:pt x="9" y="14"/>
                        <a:pt x="6" y="15"/>
                      </a:cubicBezTo>
                      <a:cubicBezTo>
                        <a:pt x="5" y="16"/>
                        <a:pt x="2" y="17"/>
                        <a:pt x="0" y="18"/>
                      </a:cubicBezTo>
                      <a:cubicBezTo>
                        <a:pt x="5" y="21"/>
                        <a:pt x="11" y="21"/>
                        <a:pt x="16" y="17"/>
                      </a:cubicBezTo>
                      <a:cubicBezTo>
                        <a:pt x="21" y="15"/>
                        <a:pt x="23" y="10"/>
                        <a:pt x="25" y="6"/>
                      </a:cubicBezTo>
                      <a:cubicBezTo>
                        <a:pt x="26" y="4"/>
                        <a:pt x="27" y="3"/>
                        <a:pt x="28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4" name="Freeform: Shape 182">
                  <a:extLst>
                    <a:ext uri="{FF2B5EF4-FFF2-40B4-BE49-F238E27FC236}">
                      <a16:creationId xmlns:a16="http://schemas.microsoft.com/office/drawing/2014/main" id="{95E89C69-AC5D-9459-0F9C-39DDEF1CA36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472424" y="4491660"/>
                  <a:ext cx="115189" cy="84553"/>
                </a:xfrm>
                <a:custGeom>
                  <a:avLst/>
                  <a:gdLst>
                    <a:gd name="T0" fmla="*/ 9 w 26"/>
                    <a:gd name="T1" fmla="*/ 5 h 19"/>
                    <a:gd name="T2" fmla="*/ 17 w 26"/>
                    <a:gd name="T3" fmla="*/ 15 h 19"/>
                    <a:gd name="T4" fmla="*/ 26 w 26"/>
                    <a:gd name="T5" fmla="*/ 19 h 19"/>
                    <a:gd name="T6" fmla="*/ 21 w 26"/>
                    <a:gd name="T7" fmla="*/ 12 h 19"/>
                    <a:gd name="T8" fmla="*/ 18 w 26"/>
                    <a:gd name="T9" fmla="*/ 7 h 19"/>
                    <a:gd name="T10" fmla="*/ 11 w 26"/>
                    <a:gd name="T11" fmla="*/ 1 h 19"/>
                    <a:gd name="T12" fmla="*/ 0 w 26"/>
                    <a:gd name="T13" fmla="*/ 0 h 19"/>
                    <a:gd name="T14" fmla="*/ 3 w 26"/>
                    <a:gd name="T15" fmla="*/ 1 h 19"/>
                    <a:gd name="T16" fmla="*/ 9 w 26"/>
                    <a:gd name="T17" fmla="*/ 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19">
                      <a:moveTo>
                        <a:pt x="9" y="5"/>
                      </a:moveTo>
                      <a:cubicBezTo>
                        <a:pt x="12" y="9"/>
                        <a:pt x="14" y="12"/>
                        <a:pt x="17" y="15"/>
                      </a:cubicBezTo>
                      <a:cubicBezTo>
                        <a:pt x="20" y="17"/>
                        <a:pt x="23" y="19"/>
                        <a:pt x="26" y="19"/>
                      </a:cubicBezTo>
                      <a:cubicBezTo>
                        <a:pt x="24" y="18"/>
                        <a:pt x="22" y="15"/>
                        <a:pt x="21" y="12"/>
                      </a:cubicBezTo>
                      <a:cubicBezTo>
                        <a:pt x="20" y="11"/>
                        <a:pt x="19" y="9"/>
                        <a:pt x="18" y="7"/>
                      </a:cubicBezTo>
                      <a:cubicBezTo>
                        <a:pt x="16" y="4"/>
                        <a:pt x="14" y="2"/>
                        <a:pt x="11" y="1"/>
                      </a:cubicBezTo>
                      <a:cubicBezTo>
                        <a:pt x="7" y="0"/>
                        <a:pt x="3" y="0"/>
                        <a:pt x="0" y="0"/>
                      </a:cubicBezTo>
                      <a:cubicBezTo>
                        <a:pt x="1" y="0"/>
                        <a:pt x="2" y="1"/>
                        <a:pt x="3" y="1"/>
                      </a:cubicBezTo>
                      <a:cubicBezTo>
                        <a:pt x="5" y="2"/>
                        <a:pt x="7" y="4"/>
                        <a:pt x="9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5" name="Freeform: Shape 183">
                  <a:extLst>
                    <a:ext uri="{FF2B5EF4-FFF2-40B4-BE49-F238E27FC236}">
                      <a16:creationId xmlns:a16="http://schemas.microsoft.com/office/drawing/2014/main" id="{899E1CB1-D69A-94EC-63C2-2146FD0E159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424633" y="4491660"/>
                  <a:ext cx="154402" cy="106611"/>
                </a:xfrm>
                <a:custGeom>
                  <a:avLst/>
                  <a:gdLst>
                    <a:gd name="T0" fmla="*/ 6 w 35"/>
                    <a:gd name="T1" fmla="*/ 6 h 24"/>
                    <a:gd name="T2" fmla="*/ 16 w 35"/>
                    <a:gd name="T3" fmla="*/ 20 h 24"/>
                    <a:gd name="T4" fmla="*/ 35 w 35"/>
                    <a:gd name="T5" fmla="*/ 20 h 24"/>
                    <a:gd name="T6" fmla="*/ 28 w 35"/>
                    <a:gd name="T7" fmla="*/ 17 h 24"/>
                    <a:gd name="T8" fmla="*/ 21 w 35"/>
                    <a:gd name="T9" fmla="*/ 11 h 24"/>
                    <a:gd name="T10" fmla="*/ 13 w 35"/>
                    <a:gd name="T11" fmla="*/ 3 h 24"/>
                    <a:gd name="T12" fmla="*/ 0 w 35"/>
                    <a:gd name="T13" fmla="*/ 1 h 24"/>
                    <a:gd name="T14" fmla="*/ 2 w 35"/>
                    <a:gd name="T15" fmla="*/ 2 h 24"/>
                    <a:gd name="T16" fmla="*/ 6 w 35"/>
                    <a:gd name="T17" fmla="*/ 6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24">
                      <a:moveTo>
                        <a:pt x="6" y="6"/>
                      </a:moveTo>
                      <a:cubicBezTo>
                        <a:pt x="9" y="12"/>
                        <a:pt x="11" y="17"/>
                        <a:pt x="16" y="20"/>
                      </a:cubicBezTo>
                      <a:cubicBezTo>
                        <a:pt x="22" y="24"/>
                        <a:pt x="30" y="24"/>
                        <a:pt x="35" y="20"/>
                      </a:cubicBezTo>
                      <a:cubicBezTo>
                        <a:pt x="33" y="20"/>
                        <a:pt x="30" y="19"/>
                        <a:pt x="28" y="17"/>
                      </a:cubicBezTo>
                      <a:cubicBezTo>
                        <a:pt x="25" y="16"/>
                        <a:pt x="23" y="13"/>
                        <a:pt x="21" y="11"/>
                      </a:cubicBezTo>
                      <a:cubicBezTo>
                        <a:pt x="19" y="7"/>
                        <a:pt x="16" y="5"/>
                        <a:pt x="13" y="3"/>
                      </a:cubicBezTo>
                      <a:cubicBezTo>
                        <a:pt x="9" y="1"/>
                        <a:pt x="4" y="0"/>
                        <a:pt x="0" y="1"/>
                      </a:cubicBezTo>
                      <a:cubicBezTo>
                        <a:pt x="1" y="1"/>
                        <a:pt x="2" y="2"/>
                        <a:pt x="2" y="2"/>
                      </a:cubicBezTo>
                      <a:cubicBezTo>
                        <a:pt x="4" y="3"/>
                        <a:pt x="5" y="5"/>
                        <a:pt x="6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6" name="Freeform: Shape 184">
                  <a:extLst>
                    <a:ext uri="{FF2B5EF4-FFF2-40B4-BE49-F238E27FC236}">
                      <a16:creationId xmlns:a16="http://schemas.microsoft.com/office/drawing/2014/main" id="{9FE249A2-4995-1A49-B312-5232C82CBAE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485903" y="4403430"/>
                  <a:ext cx="101709" cy="71074"/>
                </a:xfrm>
                <a:custGeom>
                  <a:avLst/>
                  <a:gdLst>
                    <a:gd name="T0" fmla="*/ 10 w 23"/>
                    <a:gd name="T1" fmla="*/ 1 h 16"/>
                    <a:gd name="T2" fmla="*/ 0 w 23"/>
                    <a:gd name="T3" fmla="*/ 0 h 16"/>
                    <a:gd name="T4" fmla="*/ 3 w 23"/>
                    <a:gd name="T5" fmla="*/ 1 h 16"/>
                    <a:gd name="T6" fmla="*/ 8 w 23"/>
                    <a:gd name="T7" fmla="*/ 5 h 16"/>
                    <a:gd name="T8" fmla="*/ 15 w 23"/>
                    <a:gd name="T9" fmla="*/ 13 h 16"/>
                    <a:gd name="T10" fmla="*/ 23 w 23"/>
                    <a:gd name="T11" fmla="*/ 16 h 16"/>
                    <a:gd name="T12" fmla="*/ 19 w 23"/>
                    <a:gd name="T13" fmla="*/ 11 h 16"/>
                    <a:gd name="T14" fmla="*/ 16 w 23"/>
                    <a:gd name="T15" fmla="*/ 6 h 16"/>
                    <a:gd name="T16" fmla="*/ 10 w 23"/>
                    <a:gd name="T17" fmla="*/ 1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3" h="16">
                      <a:moveTo>
                        <a:pt x="10" y="1"/>
                      </a:moveTo>
                      <a:cubicBezTo>
                        <a:pt x="7" y="0"/>
                        <a:pt x="3" y="0"/>
                        <a:pt x="0" y="0"/>
                      </a:cubicBezTo>
                      <a:cubicBezTo>
                        <a:pt x="1" y="0"/>
                        <a:pt x="2" y="1"/>
                        <a:pt x="3" y="1"/>
                      </a:cubicBezTo>
                      <a:cubicBezTo>
                        <a:pt x="5" y="2"/>
                        <a:pt x="7" y="3"/>
                        <a:pt x="8" y="5"/>
                      </a:cubicBezTo>
                      <a:cubicBezTo>
                        <a:pt x="11" y="7"/>
                        <a:pt x="13" y="11"/>
                        <a:pt x="15" y="13"/>
                      </a:cubicBezTo>
                      <a:cubicBezTo>
                        <a:pt x="18" y="15"/>
                        <a:pt x="20" y="16"/>
                        <a:pt x="23" y="16"/>
                      </a:cubicBezTo>
                      <a:cubicBezTo>
                        <a:pt x="21" y="15"/>
                        <a:pt x="20" y="13"/>
                        <a:pt x="19" y="11"/>
                      </a:cubicBezTo>
                      <a:cubicBezTo>
                        <a:pt x="18" y="9"/>
                        <a:pt x="17" y="8"/>
                        <a:pt x="16" y="6"/>
                      </a:cubicBezTo>
                      <a:cubicBezTo>
                        <a:pt x="14" y="4"/>
                        <a:pt x="12" y="2"/>
                        <a:pt x="1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7" name="Freeform: Shape 185">
                  <a:extLst>
                    <a:ext uri="{FF2B5EF4-FFF2-40B4-BE49-F238E27FC236}">
                      <a16:creationId xmlns:a16="http://schemas.microsoft.com/office/drawing/2014/main" id="{6DCB59A2-8B1B-0A29-DA83-E587359EACD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446690" y="4403430"/>
                  <a:ext cx="132345" cy="93131"/>
                </a:xfrm>
                <a:custGeom>
                  <a:avLst/>
                  <a:gdLst>
                    <a:gd name="T0" fmla="*/ 0 w 30"/>
                    <a:gd name="T1" fmla="*/ 1 h 21"/>
                    <a:gd name="T2" fmla="*/ 2 w 30"/>
                    <a:gd name="T3" fmla="*/ 2 h 21"/>
                    <a:gd name="T4" fmla="*/ 5 w 30"/>
                    <a:gd name="T5" fmla="*/ 6 h 21"/>
                    <a:gd name="T6" fmla="*/ 14 w 30"/>
                    <a:gd name="T7" fmla="*/ 17 h 21"/>
                    <a:gd name="T8" fmla="*/ 30 w 30"/>
                    <a:gd name="T9" fmla="*/ 18 h 21"/>
                    <a:gd name="T10" fmla="*/ 24 w 30"/>
                    <a:gd name="T11" fmla="*/ 15 h 21"/>
                    <a:gd name="T12" fmla="*/ 18 w 30"/>
                    <a:gd name="T13" fmla="*/ 9 h 21"/>
                    <a:gd name="T14" fmla="*/ 11 w 30"/>
                    <a:gd name="T15" fmla="*/ 2 h 21"/>
                    <a:gd name="T16" fmla="*/ 0 w 30"/>
                    <a:gd name="T17" fmla="*/ 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0" h="21">
                      <a:moveTo>
                        <a:pt x="0" y="1"/>
                      </a:moveTo>
                      <a:cubicBezTo>
                        <a:pt x="1" y="1"/>
                        <a:pt x="2" y="2"/>
                        <a:pt x="2" y="2"/>
                      </a:cubicBezTo>
                      <a:cubicBezTo>
                        <a:pt x="3" y="3"/>
                        <a:pt x="4" y="4"/>
                        <a:pt x="5" y="6"/>
                      </a:cubicBezTo>
                      <a:cubicBezTo>
                        <a:pt x="8" y="10"/>
                        <a:pt x="9" y="15"/>
                        <a:pt x="14" y="17"/>
                      </a:cubicBezTo>
                      <a:cubicBezTo>
                        <a:pt x="19" y="21"/>
                        <a:pt x="25" y="21"/>
                        <a:pt x="30" y="18"/>
                      </a:cubicBezTo>
                      <a:cubicBezTo>
                        <a:pt x="28" y="17"/>
                        <a:pt x="26" y="16"/>
                        <a:pt x="24" y="15"/>
                      </a:cubicBezTo>
                      <a:cubicBezTo>
                        <a:pt x="22" y="14"/>
                        <a:pt x="20" y="11"/>
                        <a:pt x="18" y="9"/>
                      </a:cubicBezTo>
                      <a:cubicBezTo>
                        <a:pt x="16" y="6"/>
                        <a:pt x="14" y="4"/>
                        <a:pt x="11" y="2"/>
                      </a:cubicBezTo>
                      <a:cubicBezTo>
                        <a:pt x="8" y="1"/>
                        <a:pt x="4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8" name="Freeform: Shape 186">
                  <a:extLst>
                    <a:ext uri="{FF2B5EF4-FFF2-40B4-BE49-F238E27FC236}">
                      <a16:creationId xmlns:a16="http://schemas.microsoft.com/office/drawing/2014/main" id="{6165C00A-4FD0-2CA3-6B10-1A330723687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592514" y="4342160"/>
                  <a:ext cx="56369" cy="113963"/>
                </a:xfrm>
                <a:custGeom>
                  <a:avLst/>
                  <a:gdLst>
                    <a:gd name="T0" fmla="*/ 9 w 13"/>
                    <a:gd name="T1" fmla="*/ 8 h 26"/>
                    <a:gd name="T2" fmla="*/ 2 w 13"/>
                    <a:gd name="T3" fmla="*/ 17 h 26"/>
                    <a:gd name="T4" fmla="*/ 1 w 13"/>
                    <a:gd name="T5" fmla="*/ 26 h 26"/>
                    <a:gd name="T6" fmla="*/ 5 w 13"/>
                    <a:gd name="T7" fmla="*/ 20 h 26"/>
                    <a:gd name="T8" fmla="*/ 9 w 13"/>
                    <a:gd name="T9" fmla="*/ 16 h 26"/>
                    <a:gd name="T10" fmla="*/ 12 w 13"/>
                    <a:gd name="T11" fmla="*/ 9 h 26"/>
                    <a:gd name="T12" fmla="*/ 11 w 13"/>
                    <a:gd name="T13" fmla="*/ 0 h 26"/>
                    <a:gd name="T14" fmla="*/ 11 w 13"/>
                    <a:gd name="T15" fmla="*/ 3 h 26"/>
                    <a:gd name="T16" fmla="*/ 9 w 13"/>
                    <a:gd name="T17" fmla="*/ 8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26">
                      <a:moveTo>
                        <a:pt x="9" y="8"/>
                      </a:moveTo>
                      <a:cubicBezTo>
                        <a:pt x="6" y="11"/>
                        <a:pt x="4" y="14"/>
                        <a:pt x="2" y="17"/>
                      </a:cubicBezTo>
                      <a:cubicBezTo>
                        <a:pt x="1" y="20"/>
                        <a:pt x="0" y="23"/>
                        <a:pt x="1" y="26"/>
                      </a:cubicBezTo>
                      <a:cubicBezTo>
                        <a:pt x="1" y="23"/>
                        <a:pt x="3" y="21"/>
                        <a:pt x="5" y="20"/>
                      </a:cubicBezTo>
                      <a:cubicBezTo>
                        <a:pt x="6" y="19"/>
                        <a:pt x="8" y="18"/>
                        <a:pt x="9" y="16"/>
                      </a:cubicBezTo>
                      <a:cubicBezTo>
                        <a:pt x="11" y="14"/>
                        <a:pt x="12" y="12"/>
                        <a:pt x="12" y="9"/>
                      </a:cubicBezTo>
                      <a:cubicBezTo>
                        <a:pt x="13" y="6"/>
                        <a:pt x="12" y="3"/>
                        <a:pt x="11" y="0"/>
                      </a:cubicBezTo>
                      <a:cubicBezTo>
                        <a:pt x="11" y="0"/>
                        <a:pt x="11" y="2"/>
                        <a:pt x="11" y="3"/>
                      </a:cubicBezTo>
                      <a:cubicBezTo>
                        <a:pt x="10" y="5"/>
                        <a:pt x="10" y="7"/>
                        <a:pt x="9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9" name="Freeform: Shape 187">
                  <a:extLst>
                    <a:ext uri="{FF2B5EF4-FFF2-40B4-BE49-F238E27FC236}">
                      <a16:creationId xmlns:a16="http://schemas.microsoft.com/office/drawing/2014/main" id="{20E698B2-4716-C42F-6805-3B151F82587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560653" y="4301721"/>
                  <a:ext cx="75976" cy="145824"/>
                </a:xfrm>
                <a:custGeom>
                  <a:avLst/>
                  <a:gdLst>
                    <a:gd name="T0" fmla="*/ 6 w 17"/>
                    <a:gd name="T1" fmla="*/ 33 h 33"/>
                    <a:gd name="T2" fmla="*/ 7 w 17"/>
                    <a:gd name="T3" fmla="*/ 27 h 33"/>
                    <a:gd name="T4" fmla="*/ 11 w 17"/>
                    <a:gd name="T5" fmla="*/ 20 h 33"/>
                    <a:gd name="T6" fmla="*/ 16 w 17"/>
                    <a:gd name="T7" fmla="*/ 11 h 33"/>
                    <a:gd name="T8" fmla="*/ 16 w 17"/>
                    <a:gd name="T9" fmla="*/ 0 h 33"/>
                    <a:gd name="T10" fmla="*/ 15 w 17"/>
                    <a:gd name="T11" fmla="*/ 2 h 33"/>
                    <a:gd name="T12" fmla="*/ 12 w 17"/>
                    <a:gd name="T13" fmla="*/ 6 h 33"/>
                    <a:gd name="T14" fmla="*/ 2 w 17"/>
                    <a:gd name="T15" fmla="*/ 17 h 33"/>
                    <a:gd name="T16" fmla="*/ 6 w 17"/>
                    <a:gd name="T17" fmla="*/ 3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" h="33">
                      <a:moveTo>
                        <a:pt x="6" y="33"/>
                      </a:moveTo>
                      <a:cubicBezTo>
                        <a:pt x="5" y="31"/>
                        <a:pt x="6" y="29"/>
                        <a:pt x="7" y="27"/>
                      </a:cubicBezTo>
                      <a:cubicBezTo>
                        <a:pt x="8" y="24"/>
                        <a:pt x="9" y="22"/>
                        <a:pt x="11" y="20"/>
                      </a:cubicBezTo>
                      <a:cubicBezTo>
                        <a:pt x="13" y="17"/>
                        <a:pt x="15" y="15"/>
                        <a:pt x="16" y="11"/>
                      </a:cubicBezTo>
                      <a:cubicBezTo>
                        <a:pt x="17" y="8"/>
                        <a:pt x="17" y="4"/>
                        <a:pt x="16" y="0"/>
                      </a:cubicBezTo>
                      <a:cubicBezTo>
                        <a:pt x="16" y="1"/>
                        <a:pt x="15" y="2"/>
                        <a:pt x="15" y="2"/>
                      </a:cubicBezTo>
                      <a:cubicBezTo>
                        <a:pt x="14" y="4"/>
                        <a:pt x="13" y="5"/>
                        <a:pt x="12" y="6"/>
                      </a:cubicBezTo>
                      <a:cubicBezTo>
                        <a:pt x="8" y="10"/>
                        <a:pt x="4" y="12"/>
                        <a:pt x="2" y="17"/>
                      </a:cubicBezTo>
                      <a:cubicBezTo>
                        <a:pt x="0" y="23"/>
                        <a:pt x="1" y="29"/>
                        <a:pt x="6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0" name="Freeform: Shape 188">
                  <a:extLst>
                    <a:ext uri="{FF2B5EF4-FFF2-40B4-BE49-F238E27FC236}">
                      <a16:creationId xmlns:a16="http://schemas.microsoft.com/office/drawing/2014/main" id="{F199B211-3EA6-3EA2-E68B-7C6C1B3A30C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727246" y="1033545"/>
                  <a:ext cx="140922" cy="140922"/>
                </a:xfrm>
                <a:custGeom>
                  <a:avLst/>
                  <a:gdLst>
                    <a:gd name="T0" fmla="*/ 7 w 32"/>
                    <a:gd name="T1" fmla="*/ 30 h 32"/>
                    <a:gd name="T2" fmla="*/ 16 w 32"/>
                    <a:gd name="T3" fmla="*/ 32 h 32"/>
                    <a:gd name="T4" fmla="*/ 32 w 32"/>
                    <a:gd name="T5" fmla="*/ 16 h 32"/>
                    <a:gd name="T6" fmla="*/ 16 w 32"/>
                    <a:gd name="T7" fmla="*/ 0 h 32"/>
                    <a:gd name="T8" fmla="*/ 0 w 32"/>
                    <a:gd name="T9" fmla="*/ 14 h 32"/>
                    <a:gd name="T10" fmla="*/ 16 w 32"/>
                    <a:gd name="T11" fmla="*/ 14 h 32"/>
                    <a:gd name="T12" fmla="*/ 21 w 32"/>
                    <a:gd name="T13" fmla="*/ 14 h 32"/>
                    <a:gd name="T14" fmla="*/ 18 w 32"/>
                    <a:gd name="T15" fmla="*/ 18 h 32"/>
                    <a:gd name="T16" fmla="*/ 7 w 32"/>
                    <a:gd name="T17" fmla="*/ 3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32">
                      <a:moveTo>
                        <a:pt x="7" y="30"/>
                      </a:moveTo>
                      <a:cubicBezTo>
                        <a:pt x="10" y="31"/>
                        <a:pt x="13" y="32"/>
                        <a:pt x="16" y="32"/>
                      </a:cubicBezTo>
                      <a:cubicBezTo>
                        <a:pt x="25" y="32"/>
                        <a:pt x="32" y="25"/>
                        <a:pt x="32" y="16"/>
                      </a:cubicBezTo>
                      <a:cubicBezTo>
                        <a:pt x="32" y="7"/>
                        <a:pt x="25" y="0"/>
                        <a:pt x="16" y="0"/>
                      </a:cubicBezTo>
                      <a:cubicBezTo>
                        <a:pt x="8" y="0"/>
                        <a:pt x="1" y="6"/>
                        <a:pt x="0" y="14"/>
                      </a:cubicBezTo>
                      <a:cubicBezTo>
                        <a:pt x="16" y="14"/>
                        <a:pt x="16" y="14"/>
                        <a:pt x="16" y="14"/>
                      </a:cubicBezTo>
                      <a:cubicBezTo>
                        <a:pt x="21" y="14"/>
                        <a:pt x="21" y="14"/>
                        <a:pt x="21" y="14"/>
                      </a:cubicBezTo>
                      <a:cubicBezTo>
                        <a:pt x="18" y="18"/>
                        <a:pt x="18" y="18"/>
                        <a:pt x="18" y="18"/>
                      </a:cubicBezTo>
                      <a:lnTo>
                        <a:pt x="7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1" name="Freeform: Shape 189">
                  <a:extLst>
                    <a:ext uri="{FF2B5EF4-FFF2-40B4-BE49-F238E27FC236}">
                      <a16:creationId xmlns:a16="http://schemas.microsoft.com/office/drawing/2014/main" id="{B8B0DA39-991C-AB59-9CE1-8B445949C1F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501770" y="1104619"/>
                  <a:ext cx="295324" cy="278169"/>
                </a:xfrm>
                <a:custGeom>
                  <a:avLst/>
                  <a:gdLst>
                    <a:gd name="T0" fmla="*/ 30 w 67"/>
                    <a:gd name="T1" fmla="*/ 34 h 63"/>
                    <a:gd name="T2" fmla="*/ 30 w 67"/>
                    <a:gd name="T3" fmla="*/ 36 h 63"/>
                    <a:gd name="T4" fmla="*/ 30 w 67"/>
                    <a:gd name="T5" fmla="*/ 37 h 63"/>
                    <a:gd name="T6" fmla="*/ 30 w 67"/>
                    <a:gd name="T7" fmla="*/ 58 h 63"/>
                    <a:gd name="T8" fmla="*/ 22 w 67"/>
                    <a:gd name="T9" fmla="*/ 63 h 63"/>
                    <a:gd name="T10" fmla="*/ 44 w 67"/>
                    <a:gd name="T11" fmla="*/ 63 h 63"/>
                    <a:gd name="T12" fmla="*/ 37 w 67"/>
                    <a:gd name="T13" fmla="*/ 58 h 63"/>
                    <a:gd name="T14" fmla="*/ 37 w 67"/>
                    <a:gd name="T15" fmla="*/ 37 h 63"/>
                    <a:gd name="T16" fmla="*/ 37 w 67"/>
                    <a:gd name="T17" fmla="*/ 36 h 63"/>
                    <a:gd name="T18" fmla="*/ 37 w 67"/>
                    <a:gd name="T19" fmla="*/ 34 h 63"/>
                    <a:gd name="T20" fmla="*/ 56 w 67"/>
                    <a:gd name="T21" fmla="*/ 12 h 63"/>
                    <a:gd name="T22" fmla="*/ 67 w 67"/>
                    <a:gd name="T23" fmla="*/ 0 h 63"/>
                    <a:gd name="T24" fmla="*/ 51 w 67"/>
                    <a:gd name="T25" fmla="*/ 0 h 63"/>
                    <a:gd name="T26" fmla="*/ 0 w 67"/>
                    <a:gd name="T27" fmla="*/ 0 h 63"/>
                    <a:gd name="T28" fmla="*/ 30 w 67"/>
                    <a:gd name="T29" fmla="*/ 34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67" h="63">
                      <a:moveTo>
                        <a:pt x="30" y="34"/>
                      </a:moveTo>
                      <a:cubicBezTo>
                        <a:pt x="30" y="36"/>
                        <a:pt x="30" y="36"/>
                        <a:pt x="30" y="36"/>
                      </a:cubicBezTo>
                      <a:cubicBezTo>
                        <a:pt x="30" y="37"/>
                        <a:pt x="30" y="37"/>
                        <a:pt x="30" y="37"/>
                      </a:cubicBezTo>
                      <a:cubicBezTo>
                        <a:pt x="30" y="58"/>
                        <a:pt x="30" y="58"/>
                        <a:pt x="30" y="58"/>
                      </a:cubicBezTo>
                      <a:cubicBezTo>
                        <a:pt x="25" y="58"/>
                        <a:pt x="22" y="61"/>
                        <a:pt x="22" y="63"/>
                      </a:cubicBezTo>
                      <a:cubicBezTo>
                        <a:pt x="44" y="63"/>
                        <a:pt x="44" y="63"/>
                        <a:pt x="44" y="63"/>
                      </a:cubicBezTo>
                      <a:cubicBezTo>
                        <a:pt x="44" y="61"/>
                        <a:pt x="41" y="59"/>
                        <a:pt x="37" y="58"/>
                      </a:cubicBezTo>
                      <a:cubicBezTo>
                        <a:pt x="37" y="37"/>
                        <a:pt x="37" y="37"/>
                        <a:pt x="37" y="37"/>
                      </a:cubicBezTo>
                      <a:cubicBezTo>
                        <a:pt x="37" y="36"/>
                        <a:pt x="37" y="36"/>
                        <a:pt x="37" y="36"/>
                      </a:cubicBezTo>
                      <a:cubicBezTo>
                        <a:pt x="37" y="34"/>
                        <a:pt x="37" y="34"/>
                        <a:pt x="37" y="34"/>
                      </a:cubicBezTo>
                      <a:cubicBezTo>
                        <a:pt x="56" y="12"/>
                        <a:pt x="56" y="12"/>
                        <a:pt x="56" y="12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51" y="0"/>
                        <a:pt x="51" y="0"/>
                        <a:pt x="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30" y="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2" name="Freeform: Shape 190">
                  <a:extLst>
                    <a:ext uri="{FF2B5EF4-FFF2-40B4-BE49-F238E27FC236}">
                      <a16:creationId xmlns:a16="http://schemas.microsoft.com/office/drawing/2014/main" id="{CEA28275-F07A-B86E-CA72-70D855CE8BE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364524" y="795815"/>
                  <a:ext cx="220574" cy="136021"/>
                </a:xfrm>
                <a:custGeom>
                  <a:avLst/>
                  <a:gdLst>
                    <a:gd name="T0" fmla="*/ 141 w 180"/>
                    <a:gd name="T1" fmla="*/ 61 h 111"/>
                    <a:gd name="T2" fmla="*/ 180 w 180"/>
                    <a:gd name="T3" fmla="*/ 61 h 111"/>
                    <a:gd name="T4" fmla="*/ 180 w 180"/>
                    <a:gd name="T5" fmla="*/ 111 h 111"/>
                    <a:gd name="T6" fmla="*/ 141 w 180"/>
                    <a:gd name="T7" fmla="*/ 111 h 111"/>
                    <a:gd name="T8" fmla="*/ 141 w 180"/>
                    <a:gd name="T9" fmla="*/ 100 h 111"/>
                    <a:gd name="T10" fmla="*/ 155 w 180"/>
                    <a:gd name="T11" fmla="*/ 100 h 111"/>
                    <a:gd name="T12" fmla="*/ 155 w 180"/>
                    <a:gd name="T13" fmla="*/ 79 h 111"/>
                    <a:gd name="T14" fmla="*/ 141 w 180"/>
                    <a:gd name="T15" fmla="*/ 79 h 111"/>
                    <a:gd name="T16" fmla="*/ 141 w 180"/>
                    <a:gd name="T17" fmla="*/ 61 h 111"/>
                    <a:gd name="T18" fmla="*/ 90 w 180"/>
                    <a:gd name="T19" fmla="*/ 61 h 111"/>
                    <a:gd name="T20" fmla="*/ 141 w 180"/>
                    <a:gd name="T21" fmla="*/ 61 h 111"/>
                    <a:gd name="T22" fmla="*/ 141 w 180"/>
                    <a:gd name="T23" fmla="*/ 79 h 111"/>
                    <a:gd name="T24" fmla="*/ 126 w 180"/>
                    <a:gd name="T25" fmla="*/ 79 h 111"/>
                    <a:gd name="T26" fmla="*/ 126 w 180"/>
                    <a:gd name="T27" fmla="*/ 100 h 111"/>
                    <a:gd name="T28" fmla="*/ 126 w 180"/>
                    <a:gd name="T29" fmla="*/ 100 h 111"/>
                    <a:gd name="T30" fmla="*/ 141 w 180"/>
                    <a:gd name="T31" fmla="*/ 100 h 111"/>
                    <a:gd name="T32" fmla="*/ 141 w 180"/>
                    <a:gd name="T33" fmla="*/ 111 h 111"/>
                    <a:gd name="T34" fmla="*/ 90 w 180"/>
                    <a:gd name="T35" fmla="*/ 111 h 111"/>
                    <a:gd name="T36" fmla="*/ 90 w 180"/>
                    <a:gd name="T37" fmla="*/ 100 h 111"/>
                    <a:gd name="T38" fmla="*/ 105 w 180"/>
                    <a:gd name="T39" fmla="*/ 100 h 111"/>
                    <a:gd name="T40" fmla="*/ 105 w 180"/>
                    <a:gd name="T41" fmla="*/ 79 h 111"/>
                    <a:gd name="T42" fmla="*/ 90 w 180"/>
                    <a:gd name="T43" fmla="*/ 79 h 111"/>
                    <a:gd name="T44" fmla="*/ 90 w 180"/>
                    <a:gd name="T45" fmla="*/ 61 h 111"/>
                    <a:gd name="T46" fmla="*/ 65 w 180"/>
                    <a:gd name="T47" fmla="*/ 0 h 111"/>
                    <a:gd name="T48" fmla="*/ 65 w 180"/>
                    <a:gd name="T49" fmla="*/ 61 h 111"/>
                    <a:gd name="T50" fmla="*/ 90 w 180"/>
                    <a:gd name="T51" fmla="*/ 61 h 111"/>
                    <a:gd name="T52" fmla="*/ 90 w 180"/>
                    <a:gd name="T53" fmla="*/ 79 h 111"/>
                    <a:gd name="T54" fmla="*/ 76 w 180"/>
                    <a:gd name="T55" fmla="*/ 79 h 111"/>
                    <a:gd name="T56" fmla="*/ 76 w 180"/>
                    <a:gd name="T57" fmla="*/ 100 h 111"/>
                    <a:gd name="T58" fmla="*/ 76 w 180"/>
                    <a:gd name="T59" fmla="*/ 100 h 111"/>
                    <a:gd name="T60" fmla="*/ 90 w 180"/>
                    <a:gd name="T61" fmla="*/ 100 h 111"/>
                    <a:gd name="T62" fmla="*/ 90 w 180"/>
                    <a:gd name="T63" fmla="*/ 111 h 111"/>
                    <a:gd name="T64" fmla="*/ 40 w 180"/>
                    <a:gd name="T65" fmla="*/ 111 h 111"/>
                    <a:gd name="T66" fmla="*/ 40 w 180"/>
                    <a:gd name="T67" fmla="*/ 100 h 111"/>
                    <a:gd name="T68" fmla="*/ 54 w 180"/>
                    <a:gd name="T69" fmla="*/ 100 h 111"/>
                    <a:gd name="T70" fmla="*/ 54 w 180"/>
                    <a:gd name="T71" fmla="*/ 79 h 111"/>
                    <a:gd name="T72" fmla="*/ 40 w 180"/>
                    <a:gd name="T73" fmla="*/ 79 h 111"/>
                    <a:gd name="T74" fmla="*/ 40 w 180"/>
                    <a:gd name="T75" fmla="*/ 0 h 111"/>
                    <a:gd name="T76" fmla="*/ 65 w 180"/>
                    <a:gd name="T77" fmla="*/ 0 h 111"/>
                    <a:gd name="T78" fmla="*/ 40 w 180"/>
                    <a:gd name="T79" fmla="*/ 111 h 111"/>
                    <a:gd name="T80" fmla="*/ 0 w 180"/>
                    <a:gd name="T81" fmla="*/ 111 h 111"/>
                    <a:gd name="T82" fmla="*/ 0 w 180"/>
                    <a:gd name="T83" fmla="*/ 61 h 111"/>
                    <a:gd name="T84" fmla="*/ 22 w 180"/>
                    <a:gd name="T85" fmla="*/ 61 h 111"/>
                    <a:gd name="T86" fmla="*/ 22 w 180"/>
                    <a:gd name="T87" fmla="*/ 0 h 111"/>
                    <a:gd name="T88" fmla="*/ 40 w 180"/>
                    <a:gd name="T89" fmla="*/ 0 h 111"/>
                    <a:gd name="T90" fmla="*/ 40 w 180"/>
                    <a:gd name="T91" fmla="*/ 79 h 111"/>
                    <a:gd name="T92" fmla="*/ 25 w 180"/>
                    <a:gd name="T93" fmla="*/ 79 h 111"/>
                    <a:gd name="T94" fmla="*/ 25 w 180"/>
                    <a:gd name="T95" fmla="*/ 100 h 111"/>
                    <a:gd name="T96" fmla="*/ 25 w 180"/>
                    <a:gd name="T97" fmla="*/ 100 h 111"/>
                    <a:gd name="T98" fmla="*/ 40 w 180"/>
                    <a:gd name="T99" fmla="*/ 100 h 111"/>
                    <a:gd name="T100" fmla="*/ 40 w 180"/>
                    <a:gd name="T101" fmla="*/ 111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80" h="111">
                      <a:moveTo>
                        <a:pt x="141" y="61"/>
                      </a:moveTo>
                      <a:lnTo>
                        <a:pt x="180" y="61"/>
                      </a:lnTo>
                      <a:lnTo>
                        <a:pt x="180" y="111"/>
                      </a:lnTo>
                      <a:lnTo>
                        <a:pt x="141" y="111"/>
                      </a:lnTo>
                      <a:lnTo>
                        <a:pt x="141" y="100"/>
                      </a:lnTo>
                      <a:lnTo>
                        <a:pt x="155" y="100"/>
                      </a:lnTo>
                      <a:lnTo>
                        <a:pt x="155" y="79"/>
                      </a:lnTo>
                      <a:lnTo>
                        <a:pt x="141" y="79"/>
                      </a:lnTo>
                      <a:lnTo>
                        <a:pt x="141" y="61"/>
                      </a:lnTo>
                      <a:close/>
                      <a:moveTo>
                        <a:pt x="90" y="61"/>
                      </a:moveTo>
                      <a:lnTo>
                        <a:pt x="141" y="61"/>
                      </a:lnTo>
                      <a:lnTo>
                        <a:pt x="141" y="79"/>
                      </a:lnTo>
                      <a:lnTo>
                        <a:pt x="126" y="79"/>
                      </a:lnTo>
                      <a:lnTo>
                        <a:pt x="126" y="100"/>
                      </a:lnTo>
                      <a:lnTo>
                        <a:pt x="126" y="100"/>
                      </a:lnTo>
                      <a:lnTo>
                        <a:pt x="141" y="100"/>
                      </a:lnTo>
                      <a:lnTo>
                        <a:pt x="141" y="111"/>
                      </a:lnTo>
                      <a:lnTo>
                        <a:pt x="90" y="111"/>
                      </a:lnTo>
                      <a:lnTo>
                        <a:pt x="90" y="100"/>
                      </a:lnTo>
                      <a:lnTo>
                        <a:pt x="105" y="100"/>
                      </a:lnTo>
                      <a:lnTo>
                        <a:pt x="105" y="79"/>
                      </a:lnTo>
                      <a:lnTo>
                        <a:pt x="90" y="79"/>
                      </a:lnTo>
                      <a:lnTo>
                        <a:pt x="90" y="61"/>
                      </a:lnTo>
                      <a:close/>
                      <a:moveTo>
                        <a:pt x="65" y="0"/>
                      </a:moveTo>
                      <a:lnTo>
                        <a:pt x="65" y="61"/>
                      </a:lnTo>
                      <a:lnTo>
                        <a:pt x="90" y="61"/>
                      </a:lnTo>
                      <a:lnTo>
                        <a:pt x="90" y="79"/>
                      </a:lnTo>
                      <a:lnTo>
                        <a:pt x="76" y="79"/>
                      </a:lnTo>
                      <a:lnTo>
                        <a:pt x="76" y="100"/>
                      </a:lnTo>
                      <a:lnTo>
                        <a:pt x="76" y="100"/>
                      </a:lnTo>
                      <a:lnTo>
                        <a:pt x="90" y="100"/>
                      </a:lnTo>
                      <a:lnTo>
                        <a:pt x="90" y="111"/>
                      </a:lnTo>
                      <a:lnTo>
                        <a:pt x="40" y="111"/>
                      </a:lnTo>
                      <a:lnTo>
                        <a:pt x="40" y="100"/>
                      </a:lnTo>
                      <a:lnTo>
                        <a:pt x="54" y="100"/>
                      </a:lnTo>
                      <a:lnTo>
                        <a:pt x="54" y="79"/>
                      </a:lnTo>
                      <a:lnTo>
                        <a:pt x="40" y="79"/>
                      </a:lnTo>
                      <a:lnTo>
                        <a:pt x="40" y="0"/>
                      </a:lnTo>
                      <a:lnTo>
                        <a:pt x="65" y="0"/>
                      </a:lnTo>
                      <a:close/>
                      <a:moveTo>
                        <a:pt x="40" y="111"/>
                      </a:moveTo>
                      <a:lnTo>
                        <a:pt x="0" y="111"/>
                      </a:lnTo>
                      <a:lnTo>
                        <a:pt x="0" y="61"/>
                      </a:lnTo>
                      <a:lnTo>
                        <a:pt x="22" y="61"/>
                      </a:lnTo>
                      <a:lnTo>
                        <a:pt x="22" y="0"/>
                      </a:lnTo>
                      <a:lnTo>
                        <a:pt x="40" y="0"/>
                      </a:lnTo>
                      <a:lnTo>
                        <a:pt x="40" y="79"/>
                      </a:lnTo>
                      <a:lnTo>
                        <a:pt x="25" y="79"/>
                      </a:lnTo>
                      <a:lnTo>
                        <a:pt x="25" y="100"/>
                      </a:lnTo>
                      <a:lnTo>
                        <a:pt x="25" y="100"/>
                      </a:lnTo>
                      <a:lnTo>
                        <a:pt x="40" y="100"/>
                      </a:lnTo>
                      <a:lnTo>
                        <a:pt x="40" y="11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3" name="Freeform: Shape 191">
                  <a:extLst>
                    <a:ext uri="{FF2B5EF4-FFF2-40B4-BE49-F238E27FC236}">
                      <a16:creationId xmlns:a16="http://schemas.microsoft.com/office/drawing/2014/main" id="{9C7A97E9-D922-59FF-28A4-5859857035F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342467" y="940414"/>
                  <a:ext cx="296550" cy="93131"/>
                </a:xfrm>
                <a:custGeom>
                  <a:avLst/>
                  <a:gdLst>
                    <a:gd name="T0" fmla="*/ 7 w 242"/>
                    <a:gd name="T1" fmla="*/ 76 h 76"/>
                    <a:gd name="T2" fmla="*/ 0 w 242"/>
                    <a:gd name="T3" fmla="*/ 0 h 76"/>
                    <a:gd name="T4" fmla="*/ 242 w 242"/>
                    <a:gd name="T5" fmla="*/ 0 h 76"/>
                    <a:gd name="T6" fmla="*/ 213 w 242"/>
                    <a:gd name="T7" fmla="*/ 76 h 76"/>
                    <a:gd name="T8" fmla="*/ 7 w 242"/>
                    <a:gd name="T9" fmla="*/ 76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2" h="76">
                      <a:moveTo>
                        <a:pt x="7" y="76"/>
                      </a:moveTo>
                      <a:lnTo>
                        <a:pt x="0" y="0"/>
                      </a:lnTo>
                      <a:lnTo>
                        <a:pt x="242" y="0"/>
                      </a:lnTo>
                      <a:lnTo>
                        <a:pt x="213" y="76"/>
                      </a:lnTo>
                      <a:lnTo>
                        <a:pt x="7" y="7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4" name="Freeform: Shape 192">
                  <a:extLst>
                    <a:ext uri="{FF2B5EF4-FFF2-40B4-BE49-F238E27FC236}">
                      <a16:creationId xmlns:a16="http://schemas.microsoft.com/office/drawing/2014/main" id="{C9BD9DC3-AAF3-E148-A358-687A21B80A1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664877" y="4235549"/>
                  <a:ext cx="198517" cy="198517"/>
                </a:xfrm>
                <a:custGeom>
                  <a:avLst/>
                  <a:gdLst>
                    <a:gd name="T0" fmla="*/ 22 w 45"/>
                    <a:gd name="T1" fmla="*/ 42 h 45"/>
                    <a:gd name="T2" fmla="*/ 26 w 45"/>
                    <a:gd name="T3" fmla="*/ 42 h 45"/>
                    <a:gd name="T4" fmla="*/ 27 w 45"/>
                    <a:gd name="T5" fmla="*/ 45 h 45"/>
                    <a:gd name="T6" fmla="*/ 35 w 45"/>
                    <a:gd name="T7" fmla="*/ 41 h 45"/>
                    <a:gd name="T8" fmla="*/ 34 w 45"/>
                    <a:gd name="T9" fmla="*/ 38 h 45"/>
                    <a:gd name="T10" fmla="*/ 38 w 45"/>
                    <a:gd name="T11" fmla="*/ 33 h 45"/>
                    <a:gd name="T12" fmla="*/ 42 w 45"/>
                    <a:gd name="T13" fmla="*/ 35 h 45"/>
                    <a:gd name="T14" fmla="*/ 45 w 45"/>
                    <a:gd name="T15" fmla="*/ 27 h 45"/>
                    <a:gd name="T16" fmla="*/ 42 w 45"/>
                    <a:gd name="T17" fmla="*/ 26 h 45"/>
                    <a:gd name="T18" fmla="*/ 41 w 45"/>
                    <a:gd name="T19" fmla="*/ 19 h 45"/>
                    <a:gd name="T20" fmla="*/ 45 w 45"/>
                    <a:gd name="T21" fmla="*/ 17 h 45"/>
                    <a:gd name="T22" fmla="*/ 41 w 45"/>
                    <a:gd name="T23" fmla="*/ 10 h 45"/>
                    <a:gd name="T24" fmla="*/ 38 w 45"/>
                    <a:gd name="T25" fmla="*/ 11 h 45"/>
                    <a:gd name="T26" fmla="*/ 33 w 45"/>
                    <a:gd name="T27" fmla="*/ 6 h 45"/>
                    <a:gd name="T28" fmla="*/ 35 w 45"/>
                    <a:gd name="T29" fmla="*/ 3 h 45"/>
                    <a:gd name="T30" fmla="*/ 27 w 45"/>
                    <a:gd name="T31" fmla="*/ 0 h 45"/>
                    <a:gd name="T32" fmla="*/ 26 w 45"/>
                    <a:gd name="T33" fmla="*/ 3 h 45"/>
                    <a:gd name="T34" fmla="*/ 22 w 45"/>
                    <a:gd name="T35" fmla="*/ 3 h 45"/>
                    <a:gd name="T36" fmla="*/ 22 w 45"/>
                    <a:gd name="T37" fmla="*/ 9 h 45"/>
                    <a:gd name="T38" fmla="*/ 34 w 45"/>
                    <a:gd name="T39" fmla="*/ 17 h 45"/>
                    <a:gd name="T40" fmla="*/ 27 w 45"/>
                    <a:gd name="T41" fmla="*/ 34 h 45"/>
                    <a:gd name="T42" fmla="*/ 22 w 45"/>
                    <a:gd name="T43" fmla="*/ 35 h 45"/>
                    <a:gd name="T44" fmla="*/ 22 w 45"/>
                    <a:gd name="T45" fmla="*/ 35 h 45"/>
                    <a:gd name="T46" fmla="*/ 22 w 45"/>
                    <a:gd name="T47" fmla="*/ 42 h 45"/>
                    <a:gd name="T48" fmla="*/ 3 w 45"/>
                    <a:gd name="T49" fmla="*/ 26 h 45"/>
                    <a:gd name="T50" fmla="*/ 0 w 45"/>
                    <a:gd name="T51" fmla="*/ 27 h 45"/>
                    <a:gd name="T52" fmla="*/ 3 w 45"/>
                    <a:gd name="T53" fmla="*/ 35 h 45"/>
                    <a:gd name="T54" fmla="*/ 6 w 45"/>
                    <a:gd name="T55" fmla="*/ 34 h 45"/>
                    <a:gd name="T56" fmla="*/ 11 w 45"/>
                    <a:gd name="T57" fmla="*/ 38 h 45"/>
                    <a:gd name="T58" fmla="*/ 10 w 45"/>
                    <a:gd name="T59" fmla="*/ 42 h 45"/>
                    <a:gd name="T60" fmla="*/ 18 w 45"/>
                    <a:gd name="T61" fmla="*/ 45 h 45"/>
                    <a:gd name="T62" fmla="*/ 19 w 45"/>
                    <a:gd name="T63" fmla="*/ 42 h 45"/>
                    <a:gd name="T64" fmla="*/ 22 w 45"/>
                    <a:gd name="T65" fmla="*/ 42 h 45"/>
                    <a:gd name="T66" fmla="*/ 22 w 45"/>
                    <a:gd name="T67" fmla="*/ 35 h 45"/>
                    <a:gd name="T68" fmla="*/ 10 w 45"/>
                    <a:gd name="T69" fmla="*/ 28 h 45"/>
                    <a:gd name="T70" fmla="*/ 17 w 45"/>
                    <a:gd name="T71" fmla="*/ 10 h 45"/>
                    <a:gd name="T72" fmla="*/ 17 w 45"/>
                    <a:gd name="T73" fmla="*/ 10 h 45"/>
                    <a:gd name="T74" fmla="*/ 22 w 45"/>
                    <a:gd name="T75" fmla="*/ 9 h 45"/>
                    <a:gd name="T76" fmla="*/ 22 w 45"/>
                    <a:gd name="T77" fmla="*/ 9 h 45"/>
                    <a:gd name="T78" fmla="*/ 22 w 45"/>
                    <a:gd name="T79" fmla="*/ 3 h 45"/>
                    <a:gd name="T80" fmla="*/ 19 w 45"/>
                    <a:gd name="T81" fmla="*/ 3 h 45"/>
                    <a:gd name="T82" fmla="*/ 17 w 45"/>
                    <a:gd name="T83" fmla="*/ 0 h 45"/>
                    <a:gd name="T84" fmla="*/ 10 w 45"/>
                    <a:gd name="T85" fmla="*/ 3 h 45"/>
                    <a:gd name="T86" fmla="*/ 11 w 45"/>
                    <a:gd name="T87" fmla="*/ 7 h 45"/>
                    <a:gd name="T88" fmla="*/ 6 w 45"/>
                    <a:gd name="T89" fmla="*/ 11 h 45"/>
                    <a:gd name="T90" fmla="*/ 3 w 45"/>
                    <a:gd name="T91" fmla="*/ 10 h 45"/>
                    <a:gd name="T92" fmla="*/ 0 w 45"/>
                    <a:gd name="T93" fmla="*/ 18 h 45"/>
                    <a:gd name="T94" fmla="*/ 3 w 45"/>
                    <a:gd name="T95" fmla="*/ 19 h 45"/>
                    <a:gd name="T96" fmla="*/ 3 w 45"/>
                    <a:gd name="T97" fmla="*/ 26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45" h="45">
                      <a:moveTo>
                        <a:pt x="22" y="42"/>
                      </a:moveTo>
                      <a:cubicBezTo>
                        <a:pt x="24" y="42"/>
                        <a:pt x="25" y="42"/>
                        <a:pt x="26" y="42"/>
                      </a:cubicBezTo>
                      <a:cubicBezTo>
                        <a:pt x="27" y="45"/>
                        <a:pt x="27" y="45"/>
                        <a:pt x="27" y="45"/>
                      </a:cubicBezTo>
                      <a:cubicBezTo>
                        <a:pt x="35" y="41"/>
                        <a:pt x="35" y="41"/>
                        <a:pt x="35" y="41"/>
                      </a:cubicBezTo>
                      <a:cubicBezTo>
                        <a:pt x="34" y="38"/>
                        <a:pt x="34" y="38"/>
                        <a:pt x="34" y="38"/>
                      </a:cubicBezTo>
                      <a:cubicBezTo>
                        <a:pt x="36" y="37"/>
                        <a:pt x="37" y="35"/>
                        <a:pt x="38" y="33"/>
                      </a:cubicBezTo>
                      <a:cubicBezTo>
                        <a:pt x="42" y="35"/>
                        <a:pt x="42" y="35"/>
                        <a:pt x="42" y="35"/>
                      </a:cubicBezTo>
                      <a:cubicBezTo>
                        <a:pt x="45" y="27"/>
                        <a:pt x="45" y="27"/>
                        <a:pt x="45" y="27"/>
                      </a:cubicBezTo>
                      <a:cubicBezTo>
                        <a:pt x="42" y="26"/>
                        <a:pt x="42" y="26"/>
                        <a:pt x="42" y="26"/>
                      </a:cubicBezTo>
                      <a:cubicBezTo>
                        <a:pt x="42" y="23"/>
                        <a:pt x="42" y="21"/>
                        <a:pt x="41" y="19"/>
                      </a:cubicBezTo>
                      <a:cubicBezTo>
                        <a:pt x="45" y="17"/>
                        <a:pt x="45" y="17"/>
                        <a:pt x="45" y="17"/>
                      </a:cubicBezTo>
                      <a:cubicBezTo>
                        <a:pt x="41" y="10"/>
                        <a:pt x="41" y="10"/>
                        <a:pt x="41" y="10"/>
                      </a:cubicBezTo>
                      <a:cubicBezTo>
                        <a:pt x="38" y="11"/>
                        <a:pt x="38" y="11"/>
                        <a:pt x="38" y="11"/>
                      </a:cubicBezTo>
                      <a:cubicBezTo>
                        <a:pt x="37" y="9"/>
                        <a:pt x="35" y="8"/>
                        <a:pt x="33" y="6"/>
                      </a:cubicBezTo>
                      <a:cubicBezTo>
                        <a:pt x="35" y="3"/>
                        <a:pt x="35" y="3"/>
                        <a:pt x="35" y="3"/>
                      </a:cubicBez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26" y="3"/>
                        <a:pt x="26" y="3"/>
                        <a:pt x="26" y="3"/>
                      </a:cubicBezTo>
                      <a:cubicBezTo>
                        <a:pt x="24" y="3"/>
                        <a:pt x="23" y="3"/>
                        <a:pt x="22" y="3"/>
                      </a:cubicBezTo>
                      <a:cubicBezTo>
                        <a:pt x="22" y="9"/>
                        <a:pt x="22" y="9"/>
                        <a:pt x="22" y="9"/>
                      </a:cubicBezTo>
                      <a:cubicBezTo>
                        <a:pt x="28" y="9"/>
                        <a:pt x="32" y="12"/>
                        <a:pt x="34" y="17"/>
                      </a:cubicBezTo>
                      <a:cubicBezTo>
                        <a:pt x="37" y="24"/>
                        <a:pt x="34" y="32"/>
                        <a:pt x="27" y="34"/>
                      </a:cubicBezTo>
                      <a:cubicBezTo>
                        <a:pt x="26" y="35"/>
                        <a:pt x="24" y="35"/>
                        <a:pt x="22" y="35"/>
                      </a:cubicBezTo>
                      <a:cubicBezTo>
                        <a:pt x="22" y="35"/>
                        <a:pt x="22" y="35"/>
                        <a:pt x="22" y="35"/>
                      </a:cubicBezTo>
                      <a:lnTo>
                        <a:pt x="22" y="42"/>
                      </a:lnTo>
                      <a:close/>
                      <a:moveTo>
                        <a:pt x="3" y="26"/>
                      </a:moveTo>
                      <a:cubicBezTo>
                        <a:pt x="0" y="27"/>
                        <a:pt x="0" y="27"/>
                        <a:pt x="0" y="27"/>
                      </a:cubicBezTo>
                      <a:cubicBezTo>
                        <a:pt x="3" y="35"/>
                        <a:pt x="3" y="35"/>
                        <a:pt x="3" y="35"/>
                      </a:cubicBezTo>
                      <a:cubicBezTo>
                        <a:pt x="6" y="34"/>
                        <a:pt x="6" y="34"/>
                        <a:pt x="6" y="34"/>
                      </a:cubicBezTo>
                      <a:cubicBezTo>
                        <a:pt x="8" y="36"/>
                        <a:pt x="9" y="37"/>
                        <a:pt x="11" y="38"/>
                      </a:cubicBezTo>
                      <a:cubicBezTo>
                        <a:pt x="10" y="42"/>
                        <a:pt x="10" y="42"/>
                        <a:pt x="10" y="42"/>
                      </a:cubicBezTo>
                      <a:cubicBezTo>
                        <a:pt x="18" y="45"/>
                        <a:pt x="18" y="45"/>
                        <a:pt x="18" y="45"/>
                      </a:cubicBezTo>
                      <a:cubicBezTo>
                        <a:pt x="19" y="42"/>
                        <a:pt x="19" y="42"/>
                        <a:pt x="19" y="42"/>
                      </a:cubicBezTo>
                      <a:cubicBezTo>
                        <a:pt x="20" y="42"/>
                        <a:pt x="21" y="42"/>
                        <a:pt x="22" y="42"/>
                      </a:cubicBezTo>
                      <a:cubicBezTo>
                        <a:pt x="22" y="35"/>
                        <a:pt x="22" y="35"/>
                        <a:pt x="22" y="35"/>
                      </a:cubicBezTo>
                      <a:cubicBezTo>
                        <a:pt x="17" y="35"/>
                        <a:pt x="12" y="32"/>
                        <a:pt x="10" y="28"/>
                      </a:cubicBezTo>
                      <a:cubicBezTo>
                        <a:pt x="7" y="21"/>
                        <a:pt x="11" y="13"/>
                        <a:pt x="17" y="10"/>
                      </a:cubicBezTo>
                      <a:cubicBezTo>
                        <a:pt x="17" y="10"/>
                        <a:pt x="17" y="10"/>
                        <a:pt x="17" y="10"/>
                      </a:cubicBezTo>
                      <a:cubicBezTo>
                        <a:pt x="19" y="10"/>
                        <a:pt x="21" y="9"/>
                        <a:pt x="22" y="9"/>
                      </a:cubicBezTo>
                      <a:cubicBezTo>
                        <a:pt x="22" y="9"/>
                        <a:pt x="22" y="9"/>
                        <a:pt x="22" y="9"/>
                      </a:cubicBez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1" y="3"/>
                        <a:pt x="20" y="3"/>
                        <a:pt x="19" y="3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10" y="3"/>
                        <a:pt x="10" y="3"/>
                        <a:pt x="10" y="3"/>
                      </a:cubicBezTo>
                      <a:cubicBezTo>
                        <a:pt x="11" y="7"/>
                        <a:pt x="11" y="7"/>
                        <a:pt x="11" y="7"/>
                      </a:cubicBezTo>
                      <a:cubicBezTo>
                        <a:pt x="9" y="8"/>
                        <a:pt x="8" y="9"/>
                        <a:pt x="6" y="11"/>
                      </a:cubicBezTo>
                      <a:cubicBezTo>
                        <a:pt x="3" y="10"/>
                        <a:pt x="3" y="10"/>
                        <a:pt x="3" y="10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3" y="19"/>
                        <a:pt x="3" y="19"/>
                        <a:pt x="3" y="19"/>
                      </a:cubicBezTo>
                      <a:cubicBezTo>
                        <a:pt x="3" y="21"/>
                        <a:pt x="3" y="24"/>
                        <a:pt x="3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5" name="Freeform: Shape 193">
                  <a:extLst>
                    <a:ext uri="{FF2B5EF4-FFF2-40B4-BE49-F238E27FC236}">
                      <a16:creationId xmlns:a16="http://schemas.microsoft.com/office/drawing/2014/main" id="{B52BBFB5-385E-ABB3-4595-76C986DFCA7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380391" y="3029743"/>
                  <a:ext cx="110287" cy="106611"/>
                </a:xfrm>
                <a:custGeom>
                  <a:avLst/>
                  <a:gdLst>
                    <a:gd name="T0" fmla="*/ 4 w 25"/>
                    <a:gd name="T1" fmla="*/ 24 h 24"/>
                    <a:gd name="T2" fmla="*/ 8 w 25"/>
                    <a:gd name="T3" fmla="*/ 20 h 24"/>
                    <a:gd name="T4" fmla="*/ 8 w 25"/>
                    <a:gd name="T5" fmla="*/ 20 h 24"/>
                    <a:gd name="T6" fmla="*/ 8 w 25"/>
                    <a:gd name="T7" fmla="*/ 6 h 24"/>
                    <a:gd name="T8" fmla="*/ 23 w 25"/>
                    <a:gd name="T9" fmla="*/ 6 h 24"/>
                    <a:gd name="T10" fmla="*/ 23 w 25"/>
                    <a:gd name="T11" fmla="*/ 16 h 24"/>
                    <a:gd name="T12" fmla="*/ 21 w 25"/>
                    <a:gd name="T13" fmla="*/ 15 h 24"/>
                    <a:gd name="T14" fmla="*/ 17 w 25"/>
                    <a:gd name="T15" fmla="*/ 20 h 24"/>
                    <a:gd name="T16" fmla="*/ 21 w 25"/>
                    <a:gd name="T17" fmla="*/ 24 h 24"/>
                    <a:gd name="T18" fmla="*/ 25 w 25"/>
                    <a:gd name="T19" fmla="*/ 20 h 24"/>
                    <a:gd name="T20" fmla="*/ 25 w 25"/>
                    <a:gd name="T21" fmla="*/ 20 h 24"/>
                    <a:gd name="T22" fmla="*/ 25 w 25"/>
                    <a:gd name="T23" fmla="*/ 20 h 24"/>
                    <a:gd name="T24" fmla="*/ 25 w 25"/>
                    <a:gd name="T25" fmla="*/ 6 h 24"/>
                    <a:gd name="T26" fmla="*/ 25 w 25"/>
                    <a:gd name="T27" fmla="*/ 0 h 24"/>
                    <a:gd name="T28" fmla="*/ 23 w 25"/>
                    <a:gd name="T29" fmla="*/ 0 h 24"/>
                    <a:gd name="T30" fmla="*/ 8 w 25"/>
                    <a:gd name="T31" fmla="*/ 0 h 24"/>
                    <a:gd name="T32" fmla="*/ 6 w 25"/>
                    <a:gd name="T33" fmla="*/ 0 h 24"/>
                    <a:gd name="T34" fmla="*/ 6 w 25"/>
                    <a:gd name="T35" fmla="*/ 6 h 24"/>
                    <a:gd name="T36" fmla="*/ 6 w 25"/>
                    <a:gd name="T37" fmla="*/ 16 h 24"/>
                    <a:gd name="T38" fmla="*/ 4 w 25"/>
                    <a:gd name="T39" fmla="*/ 15 h 24"/>
                    <a:gd name="T40" fmla="*/ 0 w 25"/>
                    <a:gd name="T41" fmla="*/ 20 h 24"/>
                    <a:gd name="T42" fmla="*/ 4 w 25"/>
                    <a:gd name="T43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5" h="24">
                      <a:moveTo>
                        <a:pt x="4" y="24"/>
                      </a:moveTo>
                      <a:cubicBezTo>
                        <a:pt x="7" y="24"/>
                        <a:pt x="8" y="22"/>
                        <a:pt x="8" y="20"/>
                      </a:cubicBezTo>
                      <a:cubicBezTo>
                        <a:pt x="8" y="20"/>
                        <a:pt x="8" y="20"/>
                        <a:pt x="8" y="20"/>
                      </a:cubicBez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23" y="6"/>
                        <a:pt x="23" y="6"/>
                        <a:pt x="23" y="6"/>
                      </a:cubicBezTo>
                      <a:cubicBezTo>
                        <a:pt x="23" y="16"/>
                        <a:pt x="23" y="16"/>
                        <a:pt x="23" y="16"/>
                      </a:cubicBezTo>
                      <a:cubicBezTo>
                        <a:pt x="22" y="15"/>
                        <a:pt x="21" y="15"/>
                        <a:pt x="21" y="15"/>
                      </a:cubicBezTo>
                      <a:cubicBezTo>
                        <a:pt x="18" y="15"/>
                        <a:pt x="17" y="17"/>
                        <a:pt x="17" y="20"/>
                      </a:cubicBezTo>
                      <a:cubicBezTo>
                        <a:pt x="17" y="22"/>
                        <a:pt x="18" y="24"/>
                        <a:pt x="21" y="24"/>
                      </a:cubicBezTo>
                      <a:cubicBezTo>
                        <a:pt x="23" y="24"/>
                        <a:pt x="25" y="22"/>
                        <a:pt x="25" y="20"/>
                      </a:cubicBezTo>
                      <a:cubicBezTo>
                        <a:pt x="25" y="20"/>
                        <a:pt x="25" y="20"/>
                        <a:pt x="25" y="20"/>
                      </a:cubicBezTo>
                      <a:cubicBezTo>
                        <a:pt x="25" y="20"/>
                        <a:pt x="25" y="20"/>
                        <a:pt x="25" y="20"/>
                      </a:cubicBezTo>
                      <a:cubicBezTo>
                        <a:pt x="25" y="6"/>
                        <a:pt x="25" y="6"/>
                        <a:pt x="25" y="6"/>
                      </a:cubicBezTo>
                      <a:cubicBezTo>
                        <a:pt x="25" y="0"/>
                        <a:pt x="25" y="0"/>
                        <a:pt x="25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16"/>
                        <a:pt x="6" y="16"/>
                        <a:pt x="6" y="16"/>
                      </a:cubicBezTo>
                      <a:cubicBezTo>
                        <a:pt x="5" y="15"/>
                        <a:pt x="5" y="15"/>
                        <a:pt x="4" y="15"/>
                      </a:cubicBezTo>
                      <a:cubicBezTo>
                        <a:pt x="2" y="15"/>
                        <a:pt x="0" y="17"/>
                        <a:pt x="0" y="20"/>
                      </a:cubicBezTo>
                      <a:cubicBezTo>
                        <a:pt x="0" y="22"/>
                        <a:pt x="2" y="24"/>
                        <a:pt x="4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6" name="Freeform: Shape 194">
                  <a:extLst>
                    <a:ext uri="{FF2B5EF4-FFF2-40B4-BE49-F238E27FC236}">
                      <a16:creationId xmlns:a16="http://schemas.microsoft.com/office/drawing/2014/main" id="{03CEC9E9-827B-DA39-3038-05D3B5B77C7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124280" y="1466116"/>
                  <a:ext cx="115189" cy="106611"/>
                </a:xfrm>
                <a:custGeom>
                  <a:avLst/>
                  <a:gdLst>
                    <a:gd name="T0" fmla="*/ 5 w 26"/>
                    <a:gd name="T1" fmla="*/ 24 h 24"/>
                    <a:gd name="T2" fmla="*/ 9 w 26"/>
                    <a:gd name="T3" fmla="*/ 20 h 24"/>
                    <a:gd name="T4" fmla="*/ 9 w 26"/>
                    <a:gd name="T5" fmla="*/ 20 h 24"/>
                    <a:gd name="T6" fmla="*/ 9 w 26"/>
                    <a:gd name="T7" fmla="*/ 6 h 24"/>
                    <a:gd name="T8" fmla="*/ 23 w 26"/>
                    <a:gd name="T9" fmla="*/ 6 h 24"/>
                    <a:gd name="T10" fmla="*/ 23 w 26"/>
                    <a:gd name="T11" fmla="*/ 16 h 24"/>
                    <a:gd name="T12" fmla="*/ 21 w 26"/>
                    <a:gd name="T13" fmla="*/ 15 h 24"/>
                    <a:gd name="T14" fmla="*/ 17 w 26"/>
                    <a:gd name="T15" fmla="*/ 20 h 24"/>
                    <a:gd name="T16" fmla="*/ 21 w 26"/>
                    <a:gd name="T17" fmla="*/ 24 h 24"/>
                    <a:gd name="T18" fmla="*/ 26 w 26"/>
                    <a:gd name="T19" fmla="*/ 20 h 24"/>
                    <a:gd name="T20" fmla="*/ 26 w 26"/>
                    <a:gd name="T21" fmla="*/ 20 h 24"/>
                    <a:gd name="T22" fmla="*/ 26 w 26"/>
                    <a:gd name="T23" fmla="*/ 20 h 24"/>
                    <a:gd name="T24" fmla="*/ 26 w 26"/>
                    <a:gd name="T25" fmla="*/ 6 h 24"/>
                    <a:gd name="T26" fmla="*/ 26 w 26"/>
                    <a:gd name="T27" fmla="*/ 0 h 24"/>
                    <a:gd name="T28" fmla="*/ 23 w 26"/>
                    <a:gd name="T29" fmla="*/ 0 h 24"/>
                    <a:gd name="T30" fmla="*/ 9 w 26"/>
                    <a:gd name="T31" fmla="*/ 0 h 24"/>
                    <a:gd name="T32" fmla="*/ 6 w 26"/>
                    <a:gd name="T33" fmla="*/ 0 h 24"/>
                    <a:gd name="T34" fmla="*/ 6 w 26"/>
                    <a:gd name="T35" fmla="*/ 6 h 24"/>
                    <a:gd name="T36" fmla="*/ 6 w 26"/>
                    <a:gd name="T37" fmla="*/ 16 h 24"/>
                    <a:gd name="T38" fmla="*/ 5 w 26"/>
                    <a:gd name="T39" fmla="*/ 15 h 24"/>
                    <a:gd name="T40" fmla="*/ 0 w 26"/>
                    <a:gd name="T41" fmla="*/ 20 h 24"/>
                    <a:gd name="T42" fmla="*/ 5 w 26"/>
                    <a:gd name="T43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6" h="24">
                      <a:moveTo>
                        <a:pt x="5" y="24"/>
                      </a:moveTo>
                      <a:cubicBezTo>
                        <a:pt x="7" y="24"/>
                        <a:pt x="9" y="22"/>
                        <a:pt x="9" y="20"/>
                      </a:cubicBezTo>
                      <a:cubicBezTo>
                        <a:pt x="9" y="20"/>
                        <a:pt x="9" y="20"/>
                        <a:pt x="9" y="20"/>
                      </a:cubicBezTo>
                      <a:cubicBezTo>
                        <a:pt x="9" y="6"/>
                        <a:pt x="9" y="6"/>
                        <a:pt x="9" y="6"/>
                      </a:cubicBezTo>
                      <a:cubicBezTo>
                        <a:pt x="23" y="6"/>
                        <a:pt x="23" y="6"/>
                        <a:pt x="23" y="6"/>
                      </a:cubicBezTo>
                      <a:cubicBezTo>
                        <a:pt x="23" y="16"/>
                        <a:pt x="23" y="16"/>
                        <a:pt x="23" y="16"/>
                      </a:cubicBezTo>
                      <a:cubicBezTo>
                        <a:pt x="23" y="16"/>
                        <a:pt x="22" y="15"/>
                        <a:pt x="21" y="15"/>
                      </a:cubicBezTo>
                      <a:cubicBezTo>
                        <a:pt x="19" y="15"/>
                        <a:pt x="17" y="17"/>
                        <a:pt x="17" y="20"/>
                      </a:cubicBezTo>
                      <a:cubicBezTo>
                        <a:pt x="17" y="22"/>
                        <a:pt x="19" y="24"/>
                        <a:pt x="21" y="24"/>
                      </a:cubicBezTo>
                      <a:cubicBezTo>
                        <a:pt x="24" y="24"/>
                        <a:pt x="26" y="22"/>
                        <a:pt x="26" y="20"/>
                      </a:cubicBezTo>
                      <a:cubicBezTo>
                        <a:pt x="26" y="20"/>
                        <a:pt x="26" y="20"/>
                        <a:pt x="26" y="20"/>
                      </a:cubicBezTo>
                      <a:cubicBezTo>
                        <a:pt x="26" y="20"/>
                        <a:pt x="26" y="20"/>
                        <a:pt x="26" y="20"/>
                      </a:cubicBezTo>
                      <a:cubicBezTo>
                        <a:pt x="26" y="6"/>
                        <a:pt x="26" y="6"/>
                        <a:pt x="26" y="6"/>
                      </a:cubicBezTo>
                      <a:cubicBezTo>
                        <a:pt x="26" y="0"/>
                        <a:pt x="26" y="0"/>
                        <a:pt x="26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16"/>
                        <a:pt x="6" y="16"/>
                        <a:pt x="6" y="16"/>
                      </a:cubicBezTo>
                      <a:cubicBezTo>
                        <a:pt x="6" y="16"/>
                        <a:pt x="5" y="15"/>
                        <a:pt x="5" y="15"/>
                      </a:cubicBezTo>
                      <a:cubicBezTo>
                        <a:pt x="2" y="15"/>
                        <a:pt x="0" y="17"/>
                        <a:pt x="0" y="20"/>
                      </a:cubicBezTo>
                      <a:cubicBezTo>
                        <a:pt x="0" y="22"/>
                        <a:pt x="2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7" name="Freeform: Shape 195">
                  <a:extLst>
                    <a:ext uri="{FF2B5EF4-FFF2-40B4-BE49-F238E27FC236}">
                      <a16:creationId xmlns:a16="http://schemas.microsoft.com/office/drawing/2014/main" id="{5AFA5B79-375C-6C51-A332-741F8297D4E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652686" y="2010199"/>
                  <a:ext cx="133570" cy="123767"/>
                </a:xfrm>
                <a:custGeom>
                  <a:avLst/>
                  <a:gdLst>
                    <a:gd name="T0" fmla="*/ 5 w 30"/>
                    <a:gd name="T1" fmla="*/ 28 h 28"/>
                    <a:gd name="T2" fmla="*/ 10 w 30"/>
                    <a:gd name="T3" fmla="*/ 23 h 28"/>
                    <a:gd name="T4" fmla="*/ 10 w 30"/>
                    <a:gd name="T5" fmla="*/ 23 h 28"/>
                    <a:gd name="T6" fmla="*/ 10 w 30"/>
                    <a:gd name="T7" fmla="*/ 6 h 28"/>
                    <a:gd name="T8" fmla="*/ 27 w 30"/>
                    <a:gd name="T9" fmla="*/ 6 h 28"/>
                    <a:gd name="T10" fmla="*/ 27 w 30"/>
                    <a:gd name="T11" fmla="*/ 18 h 28"/>
                    <a:gd name="T12" fmla="*/ 25 w 30"/>
                    <a:gd name="T13" fmla="*/ 18 h 28"/>
                    <a:gd name="T14" fmla="*/ 20 w 30"/>
                    <a:gd name="T15" fmla="*/ 23 h 28"/>
                    <a:gd name="T16" fmla="*/ 25 w 30"/>
                    <a:gd name="T17" fmla="*/ 28 h 28"/>
                    <a:gd name="T18" fmla="*/ 30 w 30"/>
                    <a:gd name="T19" fmla="*/ 23 h 28"/>
                    <a:gd name="T20" fmla="*/ 30 w 30"/>
                    <a:gd name="T21" fmla="*/ 23 h 28"/>
                    <a:gd name="T22" fmla="*/ 30 w 30"/>
                    <a:gd name="T23" fmla="*/ 23 h 28"/>
                    <a:gd name="T24" fmla="*/ 30 w 30"/>
                    <a:gd name="T25" fmla="*/ 6 h 28"/>
                    <a:gd name="T26" fmla="*/ 30 w 30"/>
                    <a:gd name="T27" fmla="*/ 0 h 28"/>
                    <a:gd name="T28" fmla="*/ 27 w 30"/>
                    <a:gd name="T29" fmla="*/ 0 h 28"/>
                    <a:gd name="T30" fmla="*/ 10 w 30"/>
                    <a:gd name="T31" fmla="*/ 0 h 28"/>
                    <a:gd name="T32" fmla="*/ 7 w 30"/>
                    <a:gd name="T33" fmla="*/ 0 h 28"/>
                    <a:gd name="T34" fmla="*/ 7 w 30"/>
                    <a:gd name="T35" fmla="*/ 6 h 28"/>
                    <a:gd name="T36" fmla="*/ 7 w 30"/>
                    <a:gd name="T37" fmla="*/ 18 h 28"/>
                    <a:gd name="T38" fmla="*/ 5 w 30"/>
                    <a:gd name="T39" fmla="*/ 18 h 28"/>
                    <a:gd name="T40" fmla="*/ 0 w 30"/>
                    <a:gd name="T41" fmla="*/ 23 h 28"/>
                    <a:gd name="T42" fmla="*/ 5 w 30"/>
                    <a:gd name="T43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0" h="28">
                      <a:moveTo>
                        <a:pt x="5" y="28"/>
                      </a:moveTo>
                      <a:cubicBezTo>
                        <a:pt x="8" y="28"/>
                        <a:pt x="10" y="26"/>
                        <a:pt x="10" y="23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0" y="6"/>
                        <a:pt x="10" y="6"/>
                        <a:pt x="10" y="6"/>
                      </a:cubicBezTo>
                      <a:cubicBezTo>
                        <a:pt x="27" y="6"/>
                        <a:pt x="27" y="6"/>
                        <a:pt x="27" y="6"/>
                      </a:cubicBezTo>
                      <a:cubicBezTo>
                        <a:pt x="27" y="18"/>
                        <a:pt x="27" y="18"/>
                        <a:pt x="27" y="18"/>
                      </a:cubicBezTo>
                      <a:cubicBezTo>
                        <a:pt x="26" y="18"/>
                        <a:pt x="26" y="18"/>
                        <a:pt x="25" y="18"/>
                      </a:cubicBezTo>
                      <a:cubicBezTo>
                        <a:pt x="22" y="18"/>
                        <a:pt x="20" y="20"/>
                        <a:pt x="20" y="23"/>
                      </a:cubicBezTo>
                      <a:cubicBezTo>
                        <a:pt x="20" y="26"/>
                        <a:pt x="22" y="28"/>
                        <a:pt x="25" y="28"/>
                      </a:cubicBezTo>
                      <a:cubicBezTo>
                        <a:pt x="28" y="28"/>
                        <a:pt x="30" y="26"/>
                        <a:pt x="30" y="23"/>
                      </a:cubicBezTo>
                      <a:cubicBezTo>
                        <a:pt x="30" y="23"/>
                        <a:pt x="30" y="23"/>
                        <a:pt x="30" y="23"/>
                      </a:cubicBezTo>
                      <a:cubicBezTo>
                        <a:pt x="30" y="23"/>
                        <a:pt x="30" y="23"/>
                        <a:pt x="30" y="23"/>
                      </a:cubicBezTo>
                      <a:cubicBezTo>
                        <a:pt x="30" y="6"/>
                        <a:pt x="30" y="6"/>
                        <a:pt x="30" y="6"/>
                      </a:cubicBez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6"/>
                        <a:pt x="7" y="6"/>
                        <a:pt x="7" y="6"/>
                      </a:cubicBezTo>
                      <a:cubicBezTo>
                        <a:pt x="7" y="18"/>
                        <a:pt x="7" y="18"/>
                        <a:pt x="7" y="18"/>
                      </a:cubicBezTo>
                      <a:cubicBezTo>
                        <a:pt x="6" y="18"/>
                        <a:pt x="5" y="18"/>
                        <a:pt x="5" y="18"/>
                      </a:cubicBezTo>
                      <a:cubicBezTo>
                        <a:pt x="2" y="18"/>
                        <a:pt x="0" y="20"/>
                        <a:pt x="0" y="23"/>
                      </a:cubicBezTo>
                      <a:cubicBezTo>
                        <a:pt x="0" y="26"/>
                        <a:pt x="2" y="28"/>
                        <a:pt x="5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8" name="Freeform: Shape 196">
                  <a:extLst>
                    <a:ext uri="{FF2B5EF4-FFF2-40B4-BE49-F238E27FC236}">
                      <a16:creationId xmlns:a16="http://schemas.microsoft.com/office/drawing/2014/main" id="{66BDE0A3-6400-9EFA-B35C-D6219700D1C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615860" y="4155897"/>
                  <a:ext cx="79652" cy="101709"/>
                </a:xfrm>
                <a:custGeom>
                  <a:avLst/>
                  <a:gdLst>
                    <a:gd name="T0" fmla="*/ 0 w 18"/>
                    <a:gd name="T1" fmla="*/ 0 h 23"/>
                    <a:gd name="T2" fmla="*/ 7 w 18"/>
                    <a:gd name="T3" fmla="*/ 23 h 23"/>
                    <a:gd name="T4" fmla="*/ 18 w 18"/>
                    <a:gd name="T5" fmla="*/ 0 h 23"/>
                    <a:gd name="T6" fmla="*/ 0 w 18"/>
                    <a:gd name="T7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" h="23">
                      <a:moveTo>
                        <a:pt x="0" y="0"/>
                      </a:moveTo>
                      <a:cubicBezTo>
                        <a:pt x="1" y="9"/>
                        <a:pt x="3" y="17"/>
                        <a:pt x="7" y="23"/>
                      </a:cubicBezTo>
                      <a:cubicBezTo>
                        <a:pt x="13" y="17"/>
                        <a:pt x="18" y="9"/>
                        <a:pt x="18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9" name="Freeform: Shape 197">
                  <a:extLst>
                    <a:ext uri="{FF2B5EF4-FFF2-40B4-BE49-F238E27FC236}">
                      <a16:creationId xmlns:a16="http://schemas.microsoft.com/office/drawing/2014/main" id="{FAB89B1B-4F6E-E94D-24CC-D701EDD4F5C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615860" y="4028454"/>
                  <a:ext cx="79652" cy="101709"/>
                </a:xfrm>
                <a:custGeom>
                  <a:avLst/>
                  <a:gdLst>
                    <a:gd name="T0" fmla="*/ 7 w 18"/>
                    <a:gd name="T1" fmla="*/ 0 h 23"/>
                    <a:gd name="T2" fmla="*/ 0 w 18"/>
                    <a:gd name="T3" fmla="*/ 23 h 23"/>
                    <a:gd name="T4" fmla="*/ 18 w 18"/>
                    <a:gd name="T5" fmla="*/ 23 h 23"/>
                    <a:gd name="T6" fmla="*/ 7 w 18"/>
                    <a:gd name="T7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" h="23">
                      <a:moveTo>
                        <a:pt x="7" y="0"/>
                      </a:moveTo>
                      <a:cubicBezTo>
                        <a:pt x="3" y="6"/>
                        <a:pt x="1" y="14"/>
                        <a:pt x="0" y="23"/>
                      </a:cubicBezTo>
                      <a:cubicBezTo>
                        <a:pt x="18" y="23"/>
                        <a:pt x="18" y="23"/>
                        <a:pt x="18" y="23"/>
                      </a:cubicBezTo>
                      <a:cubicBezTo>
                        <a:pt x="18" y="14"/>
                        <a:pt x="13" y="6"/>
                        <a:pt x="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0" name="Freeform: Shape 198">
                  <a:extLst>
                    <a:ext uri="{FF2B5EF4-FFF2-40B4-BE49-F238E27FC236}">
                      <a16:creationId xmlns:a16="http://schemas.microsoft.com/office/drawing/2014/main" id="{5F8C7B56-D60F-9034-0FDE-F5B56EBEAEE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554590" y="3988015"/>
                  <a:ext cx="69849" cy="142148"/>
                </a:xfrm>
                <a:custGeom>
                  <a:avLst/>
                  <a:gdLst>
                    <a:gd name="T0" fmla="*/ 0 w 16"/>
                    <a:gd name="T1" fmla="*/ 0 h 32"/>
                    <a:gd name="T2" fmla="*/ 0 w 16"/>
                    <a:gd name="T3" fmla="*/ 32 h 32"/>
                    <a:gd name="T4" fmla="*/ 8 w 16"/>
                    <a:gd name="T5" fmla="*/ 32 h 32"/>
                    <a:gd name="T6" fmla="*/ 16 w 16"/>
                    <a:gd name="T7" fmla="*/ 5 h 32"/>
                    <a:gd name="T8" fmla="*/ 0 w 16"/>
                    <a:gd name="T9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32">
                      <a:moveTo>
                        <a:pt x="0" y="0"/>
                      </a:move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8" y="32"/>
                        <a:pt x="8" y="32"/>
                        <a:pt x="8" y="32"/>
                      </a:cubicBezTo>
                      <a:cubicBezTo>
                        <a:pt x="9" y="21"/>
                        <a:pt x="12" y="12"/>
                        <a:pt x="16" y="5"/>
                      </a:cubicBezTo>
                      <a:cubicBezTo>
                        <a:pt x="12" y="2"/>
                        <a:pt x="6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1" name="Freeform: Shape 199">
                  <a:extLst>
                    <a:ext uri="{FF2B5EF4-FFF2-40B4-BE49-F238E27FC236}">
                      <a16:creationId xmlns:a16="http://schemas.microsoft.com/office/drawing/2014/main" id="{52AEDB67-3A76-B665-3CEB-C8D4AC23ACF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456557" y="4155897"/>
                  <a:ext cx="71074" cy="142148"/>
                </a:xfrm>
                <a:custGeom>
                  <a:avLst/>
                  <a:gdLst>
                    <a:gd name="T0" fmla="*/ 16 w 16"/>
                    <a:gd name="T1" fmla="*/ 32 h 32"/>
                    <a:gd name="T2" fmla="*/ 16 w 16"/>
                    <a:gd name="T3" fmla="*/ 0 h 32"/>
                    <a:gd name="T4" fmla="*/ 8 w 16"/>
                    <a:gd name="T5" fmla="*/ 0 h 32"/>
                    <a:gd name="T6" fmla="*/ 0 w 16"/>
                    <a:gd name="T7" fmla="*/ 27 h 32"/>
                    <a:gd name="T8" fmla="*/ 16 w 16"/>
                    <a:gd name="T9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32">
                      <a:moveTo>
                        <a:pt x="16" y="32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7" y="11"/>
                        <a:pt x="4" y="20"/>
                        <a:pt x="0" y="27"/>
                      </a:cubicBezTo>
                      <a:cubicBezTo>
                        <a:pt x="5" y="30"/>
                        <a:pt x="10" y="32"/>
                        <a:pt x="16" y="3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2" name="Freeform: Shape 200">
                  <a:extLst>
                    <a:ext uri="{FF2B5EF4-FFF2-40B4-BE49-F238E27FC236}">
                      <a16:creationId xmlns:a16="http://schemas.microsoft.com/office/drawing/2014/main" id="{8E141654-6872-D3D4-9AB3-357BF1AB1D2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456557" y="3988015"/>
                  <a:ext cx="71074" cy="142148"/>
                </a:xfrm>
                <a:custGeom>
                  <a:avLst/>
                  <a:gdLst>
                    <a:gd name="T0" fmla="*/ 8 w 16"/>
                    <a:gd name="T1" fmla="*/ 32 h 32"/>
                    <a:gd name="T2" fmla="*/ 16 w 16"/>
                    <a:gd name="T3" fmla="*/ 32 h 32"/>
                    <a:gd name="T4" fmla="*/ 16 w 16"/>
                    <a:gd name="T5" fmla="*/ 0 h 32"/>
                    <a:gd name="T6" fmla="*/ 0 w 16"/>
                    <a:gd name="T7" fmla="*/ 6 h 32"/>
                    <a:gd name="T8" fmla="*/ 8 w 16"/>
                    <a:gd name="T9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32">
                      <a:moveTo>
                        <a:pt x="8" y="32"/>
                      </a:move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10" y="0"/>
                        <a:pt x="5" y="2"/>
                        <a:pt x="0" y="6"/>
                      </a:cubicBezTo>
                      <a:cubicBezTo>
                        <a:pt x="4" y="12"/>
                        <a:pt x="7" y="21"/>
                        <a:pt x="8" y="3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3" name="Freeform: Shape 201">
                  <a:extLst>
                    <a:ext uri="{FF2B5EF4-FFF2-40B4-BE49-F238E27FC236}">
                      <a16:creationId xmlns:a16="http://schemas.microsoft.com/office/drawing/2014/main" id="{3B66364C-DE44-118A-BC2A-A95F870D7DC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386708" y="4155897"/>
                  <a:ext cx="79652" cy="101709"/>
                </a:xfrm>
                <a:custGeom>
                  <a:avLst/>
                  <a:gdLst>
                    <a:gd name="T0" fmla="*/ 11 w 18"/>
                    <a:gd name="T1" fmla="*/ 23 h 23"/>
                    <a:gd name="T2" fmla="*/ 18 w 18"/>
                    <a:gd name="T3" fmla="*/ 0 h 23"/>
                    <a:gd name="T4" fmla="*/ 0 w 18"/>
                    <a:gd name="T5" fmla="*/ 0 h 23"/>
                    <a:gd name="T6" fmla="*/ 11 w 18"/>
                    <a:gd name="T7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" h="23">
                      <a:moveTo>
                        <a:pt x="11" y="23"/>
                      </a:moveTo>
                      <a:cubicBezTo>
                        <a:pt x="15" y="17"/>
                        <a:pt x="18" y="9"/>
                        <a:pt x="1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9"/>
                        <a:pt x="5" y="17"/>
                        <a:pt x="11" y="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4" name="Freeform: Shape 202">
                  <a:extLst>
                    <a:ext uri="{FF2B5EF4-FFF2-40B4-BE49-F238E27FC236}">
                      <a16:creationId xmlns:a16="http://schemas.microsoft.com/office/drawing/2014/main" id="{79D31FBD-5637-CD1C-E033-33C30EA4F75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386708" y="4028454"/>
                  <a:ext cx="79652" cy="101709"/>
                </a:xfrm>
                <a:custGeom>
                  <a:avLst/>
                  <a:gdLst>
                    <a:gd name="T0" fmla="*/ 11 w 18"/>
                    <a:gd name="T1" fmla="*/ 0 h 23"/>
                    <a:gd name="T2" fmla="*/ 0 w 18"/>
                    <a:gd name="T3" fmla="*/ 23 h 23"/>
                    <a:gd name="T4" fmla="*/ 18 w 18"/>
                    <a:gd name="T5" fmla="*/ 23 h 23"/>
                    <a:gd name="T6" fmla="*/ 11 w 18"/>
                    <a:gd name="T7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" h="23">
                      <a:moveTo>
                        <a:pt x="11" y="0"/>
                      </a:moveTo>
                      <a:cubicBezTo>
                        <a:pt x="5" y="6"/>
                        <a:pt x="1" y="14"/>
                        <a:pt x="0" y="23"/>
                      </a:cubicBezTo>
                      <a:cubicBezTo>
                        <a:pt x="18" y="23"/>
                        <a:pt x="18" y="23"/>
                        <a:pt x="18" y="23"/>
                      </a:cubicBezTo>
                      <a:cubicBezTo>
                        <a:pt x="18" y="14"/>
                        <a:pt x="15" y="6"/>
                        <a:pt x="1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5" name="Freeform: Shape 203">
                  <a:extLst>
                    <a:ext uri="{FF2B5EF4-FFF2-40B4-BE49-F238E27FC236}">
                      <a16:creationId xmlns:a16="http://schemas.microsoft.com/office/drawing/2014/main" id="{E8D8EFDC-AC50-2883-9001-A0BDB25B7AF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554590" y="4155897"/>
                  <a:ext cx="69849" cy="142148"/>
                </a:xfrm>
                <a:custGeom>
                  <a:avLst/>
                  <a:gdLst>
                    <a:gd name="T0" fmla="*/ 0 w 16"/>
                    <a:gd name="T1" fmla="*/ 32 h 32"/>
                    <a:gd name="T2" fmla="*/ 16 w 16"/>
                    <a:gd name="T3" fmla="*/ 27 h 32"/>
                    <a:gd name="T4" fmla="*/ 8 w 16"/>
                    <a:gd name="T5" fmla="*/ 0 h 32"/>
                    <a:gd name="T6" fmla="*/ 0 w 16"/>
                    <a:gd name="T7" fmla="*/ 0 h 32"/>
                    <a:gd name="T8" fmla="*/ 0 w 16"/>
                    <a:gd name="T9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32">
                      <a:moveTo>
                        <a:pt x="0" y="32"/>
                      </a:moveTo>
                      <a:cubicBezTo>
                        <a:pt x="6" y="32"/>
                        <a:pt x="12" y="30"/>
                        <a:pt x="16" y="27"/>
                      </a:cubicBezTo>
                      <a:cubicBezTo>
                        <a:pt x="12" y="20"/>
                        <a:pt x="9" y="11"/>
                        <a:pt x="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3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6" name="Freeform: Shape 204">
                  <a:extLst>
                    <a:ext uri="{FF2B5EF4-FFF2-40B4-BE49-F238E27FC236}">
                      <a16:creationId xmlns:a16="http://schemas.microsoft.com/office/drawing/2014/main" id="{2E3B4173-69B9-E9A9-CC0A-8A56A871CD5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152654" y="3882630"/>
                  <a:ext cx="207095" cy="198517"/>
                </a:xfrm>
                <a:custGeom>
                  <a:avLst/>
                  <a:gdLst>
                    <a:gd name="T0" fmla="*/ 34 w 47"/>
                    <a:gd name="T1" fmla="*/ 27 h 45"/>
                    <a:gd name="T2" fmla="*/ 32 w 47"/>
                    <a:gd name="T3" fmla="*/ 5 h 45"/>
                    <a:gd name="T4" fmla="*/ 19 w 47"/>
                    <a:gd name="T5" fmla="*/ 0 h 45"/>
                    <a:gd name="T6" fmla="*/ 19 w 47"/>
                    <a:gd name="T7" fmla="*/ 15 h 45"/>
                    <a:gd name="T8" fmla="*/ 30 w 47"/>
                    <a:gd name="T9" fmla="*/ 15 h 45"/>
                    <a:gd name="T10" fmla="*/ 30 w 47"/>
                    <a:gd name="T11" fmla="*/ 21 h 45"/>
                    <a:gd name="T12" fmla="*/ 30 w 47"/>
                    <a:gd name="T13" fmla="*/ 21 h 45"/>
                    <a:gd name="T14" fmla="*/ 30 w 47"/>
                    <a:gd name="T15" fmla="*/ 21 h 45"/>
                    <a:gd name="T16" fmla="*/ 19 w 47"/>
                    <a:gd name="T17" fmla="*/ 21 h 45"/>
                    <a:gd name="T18" fmla="*/ 19 w 47"/>
                    <a:gd name="T19" fmla="*/ 36 h 45"/>
                    <a:gd name="T20" fmla="*/ 28 w 47"/>
                    <a:gd name="T21" fmla="*/ 33 h 45"/>
                    <a:gd name="T22" fmla="*/ 41 w 47"/>
                    <a:gd name="T23" fmla="*/ 45 h 45"/>
                    <a:gd name="T24" fmla="*/ 47 w 47"/>
                    <a:gd name="T25" fmla="*/ 40 h 45"/>
                    <a:gd name="T26" fmla="*/ 34 w 47"/>
                    <a:gd name="T27" fmla="*/ 27 h 45"/>
                    <a:gd name="T28" fmla="*/ 19 w 47"/>
                    <a:gd name="T29" fmla="*/ 0 h 45"/>
                    <a:gd name="T30" fmla="*/ 7 w 47"/>
                    <a:gd name="T31" fmla="*/ 5 h 45"/>
                    <a:gd name="T32" fmla="*/ 7 w 47"/>
                    <a:gd name="T33" fmla="*/ 30 h 45"/>
                    <a:gd name="T34" fmla="*/ 19 w 47"/>
                    <a:gd name="T35" fmla="*/ 36 h 45"/>
                    <a:gd name="T36" fmla="*/ 19 w 47"/>
                    <a:gd name="T37" fmla="*/ 21 h 45"/>
                    <a:gd name="T38" fmla="*/ 8 w 47"/>
                    <a:gd name="T39" fmla="*/ 21 h 45"/>
                    <a:gd name="T40" fmla="*/ 8 w 47"/>
                    <a:gd name="T41" fmla="*/ 15 h 45"/>
                    <a:gd name="T42" fmla="*/ 19 w 47"/>
                    <a:gd name="T43" fmla="*/ 15 h 45"/>
                    <a:gd name="T44" fmla="*/ 19 w 47"/>
                    <a:gd name="T45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7" h="45">
                      <a:moveTo>
                        <a:pt x="34" y="27"/>
                      </a:moveTo>
                      <a:cubicBezTo>
                        <a:pt x="38" y="20"/>
                        <a:pt x="38" y="11"/>
                        <a:pt x="32" y="5"/>
                      </a:cubicBezTo>
                      <a:cubicBezTo>
                        <a:pt x="28" y="2"/>
                        <a:pt x="24" y="0"/>
                        <a:pt x="19" y="0"/>
                      </a:cubicBezTo>
                      <a:cubicBezTo>
                        <a:pt x="19" y="15"/>
                        <a:pt x="19" y="15"/>
                        <a:pt x="19" y="15"/>
                      </a:cubicBezTo>
                      <a:cubicBezTo>
                        <a:pt x="30" y="15"/>
                        <a:pt x="30" y="15"/>
                        <a:pt x="30" y="15"/>
                      </a:cubicBezTo>
                      <a:cubicBezTo>
                        <a:pt x="30" y="21"/>
                        <a:pt x="30" y="21"/>
                        <a:pt x="30" y="21"/>
                      </a:cubicBezTo>
                      <a:cubicBezTo>
                        <a:pt x="30" y="21"/>
                        <a:pt x="30" y="21"/>
                        <a:pt x="30" y="21"/>
                      </a:cubicBezTo>
                      <a:cubicBezTo>
                        <a:pt x="30" y="21"/>
                        <a:pt x="30" y="21"/>
                        <a:pt x="30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9" y="36"/>
                        <a:pt x="19" y="36"/>
                        <a:pt x="19" y="36"/>
                      </a:cubicBezTo>
                      <a:cubicBezTo>
                        <a:pt x="22" y="36"/>
                        <a:pt x="26" y="35"/>
                        <a:pt x="28" y="33"/>
                      </a:cubicBezTo>
                      <a:cubicBezTo>
                        <a:pt x="41" y="45"/>
                        <a:pt x="41" y="45"/>
                        <a:pt x="41" y="45"/>
                      </a:cubicBezTo>
                      <a:cubicBezTo>
                        <a:pt x="47" y="40"/>
                        <a:pt x="47" y="40"/>
                        <a:pt x="47" y="40"/>
                      </a:cubicBezTo>
                      <a:lnTo>
                        <a:pt x="34" y="27"/>
                      </a:lnTo>
                      <a:close/>
                      <a:moveTo>
                        <a:pt x="19" y="0"/>
                      </a:moveTo>
                      <a:cubicBezTo>
                        <a:pt x="15" y="0"/>
                        <a:pt x="10" y="2"/>
                        <a:pt x="7" y="5"/>
                      </a:cubicBezTo>
                      <a:cubicBezTo>
                        <a:pt x="0" y="12"/>
                        <a:pt x="0" y="23"/>
                        <a:pt x="7" y="30"/>
                      </a:cubicBezTo>
                      <a:cubicBezTo>
                        <a:pt x="10" y="34"/>
                        <a:pt x="15" y="36"/>
                        <a:pt x="19" y="36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8" y="21"/>
                        <a:pt x="8" y="21"/>
                        <a:pt x="8" y="21"/>
                      </a:cubicBezTo>
                      <a:cubicBezTo>
                        <a:pt x="8" y="15"/>
                        <a:pt x="8" y="15"/>
                        <a:pt x="8" y="15"/>
                      </a:cubicBezTo>
                      <a:cubicBezTo>
                        <a:pt x="19" y="15"/>
                        <a:pt x="19" y="15"/>
                        <a:pt x="19" y="15"/>
                      </a:cubicBezTo>
                      <a:lnTo>
                        <a:pt x="19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7" name="Rectangle 205">
                  <a:extLst>
                    <a:ext uri="{FF2B5EF4-FFF2-40B4-BE49-F238E27FC236}">
                      <a16:creationId xmlns:a16="http://schemas.microsoft.com/office/drawing/2014/main" id="{747B572C-DF24-EEEF-E15B-59474CAC90A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221214" y="4266184"/>
                  <a:ext cx="30635" cy="21689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8" name="Rectangle 206">
                  <a:extLst>
                    <a:ext uri="{FF2B5EF4-FFF2-40B4-BE49-F238E27FC236}">
                      <a16:creationId xmlns:a16="http://schemas.microsoft.com/office/drawing/2014/main" id="{319056EF-4670-199E-5465-CD67DC03772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172198" y="4386274"/>
                  <a:ext cx="35537" cy="9680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9" name="Rectangle 207">
                  <a:extLst>
                    <a:ext uri="{FF2B5EF4-FFF2-40B4-BE49-F238E27FC236}">
                      <a16:creationId xmlns:a16="http://schemas.microsoft.com/office/drawing/2014/main" id="{AFC95449-32C3-78F6-179E-75032890793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128083" y="4298045"/>
                  <a:ext cx="30635" cy="185037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0" name="Rectangle 208">
                  <a:extLst>
                    <a:ext uri="{FF2B5EF4-FFF2-40B4-BE49-F238E27FC236}">
                      <a16:creationId xmlns:a16="http://schemas.microsoft.com/office/drawing/2014/main" id="{C999235E-6BF8-AC79-605E-324206B088D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079066" y="4354414"/>
                  <a:ext cx="31861" cy="12866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1" name="Rectangle 209">
                  <a:extLst>
                    <a:ext uri="{FF2B5EF4-FFF2-40B4-BE49-F238E27FC236}">
                      <a16:creationId xmlns:a16="http://schemas.microsoft.com/office/drawing/2014/main" id="{1CE4EE0B-B5B8-984B-5C46-F8B62234364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031275" y="4337258"/>
                  <a:ext cx="35537" cy="145824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2" name="Rectangle 210">
                  <a:extLst>
                    <a:ext uri="{FF2B5EF4-FFF2-40B4-BE49-F238E27FC236}">
                      <a16:creationId xmlns:a16="http://schemas.microsoft.com/office/drawing/2014/main" id="{74A7BA88-4460-8887-8A5E-A5ED3019743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221214" y="4244126"/>
                  <a:ext cx="30635" cy="1348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3" name="Rectangle 211">
                  <a:extLst>
                    <a:ext uri="{FF2B5EF4-FFF2-40B4-BE49-F238E27FC236}">
                      <a16:creationId xmlns:a16="http://schemas.microsoft.com/office/drawing/2014/main" id="{DC1E729F-1661-066F-EDEF-F54FCA50E16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128083" y="4275987"/>
                  <a:ext cx="30635" cy="17156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4" name="Rectangle 212">
                  <a:extLst>
                    <a:ext uri="{FF2B5EF4-FFF2-40B4-BE49-F238E27FC236}">
                      <a16:creationId xmlns:a16="http://schemas.microsoft.com/office/drawing/2014/main" id="{F834BB45-0573-59A2-DB10-4D23E847746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079066" y="4332356"/>
                  <a:ext cx="31861" cy="1838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5" name="Rectangle 213">
                  <a:extLst>
                    <a:ext uri="{FF2B5EF4-FFF2-40B4-BE49-F238E27FC236}">
                      <a16:creationId xmlns:a16="http://schemas.microsoft.com/office/drawing/2014/main" id="{7926ED7B-07DA-EE69-6A46-3A847043AE8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031275" y="4315200"/>
                  <a:ext cx="35537" cy="1348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6" name="Rectangle 214">
                  <a:extLst>
                    <a:ext uri="{FF2B5EF4-FFF2-40B4-BE49-F238E27FC236}">
                      <a16:creationId xmlns:a16="http://schemas.microsoft.com/office/drawing/2014/main" id="{6564C762-9EE0-B1CD-2025-AB7D4758949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172198" y="4359315"/>
                  <a:ext cx="35537" cy="17156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7" name="Freeform: Shape 215">
                  <a:extLst>
                    <a:ext uri="{FF2B5EF4-FFF2-40B4-BE49-F238E27FC236}">
                      <a16:creationId xmlns:a16="http://schemas.microsoft.com/office/drawing/2014/main" id="{C2791567-5A1F-CE8A-A144-CF6362662F9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901318" y="4345836"/>
                  <a:ext cx="286747" cy="132345"/>
                </a:xfrm>
                <a:custGeom>
                  <a:avLst/>
                  <a:gdLst>
                    <a:gd name="T0" fmla="*/ 209 w 234"/>
                    <a:gd name="T1" fmla="*/ 15 h 108"/>
                    <a:gd name="T2" fmla="*/ 191 w 234"/>
                    <a:gd name="T3" fmla="*/ 108 h 108"/>
                    <a:gd name="T4" fmla="*/ 198 w 234"/>
                    <a:gd name="T5" fmla="*/ 15 h 108"/>
                    <a:gd name="T6" fmla="*/ 202 w 234"/>
                    <a:gd name="T7" fmla="*/ 47 h 108"/>
                    <a:gd name="T8" fmla="*/ 191 w 234"/>
                    <a:gd name="T9" fmla="*/ 76 h 108"/>
                    <a:gd name="T10" fmla="*/ 176 w 234"/>
                    <a:gd name="T11" fmla="*/ 108 h 108"/>
                    <a:gd name="T12" fmla="*/ 176 w 234"/>
                    <a:gd name="T13" fmla="*/ 108 h 108"/>
                    <a:gd name="T14" fmla="*/ 187 w 234"/>
                    <a:gd name="T15" fmla="*/ 36 h 108"/>
                    <a:gd name="T16" fmla="*/ 180 w 234"/>
                    <a:gd name="T17" fmla="*/ 65 h 108"/>
                    <a:gd name="T18" fmla="*/ 176 w 234"/>
                    <a:gd name="T19" fmla="*/ 108 h 108"/>
                    <a:gd name="T20" fmla="*/ 176 w 234"/>
                    <a:gd name="T21" fmla="*/ 0 h 108"/>
                    <a:gd name="T22" fmla="*/ 162 w 234"/>
                    <a:gd name="T23" fmla="*/ 65 h 108"/>
                    <a:gd name="T24" fmla="*/ 166 w 234"/>
                    <a:gd name="T25" fmla="*/ 15 h 108"/>
                    <a:gd name="T26" fmla="*/ 162 w 234"/>
                    <a:gd name="T27" fmla="*/ 108 h 108"/>
                    <a:gd name="T28" fmla="*/ 162 w 234"/>
                    <a:gd name="T29" fmla="*/ 0 h 108"/>
                    <a:gd name="T30" fmla="*/ 148 w 234"/>
                    <a:gd name="T31" fmla="*/ 36 h 108"/>
                    <a:gd name="T32" fmla="*/ 151 w 234"/>
                    <a:gd name="T33" fmla="*/ 65 h 108"/>
                    <a:gd name="T34" fmla="*/ 148 w 234"/>
                    <a:gd name="T35" fmla="*/ 108 h 108"/>
                    <a:gd name="T36" fmla="*/ 148 w 234"/>
                    <a:gd name="T37" fmla="*/ 0 h 108"/>
                    <a:gd name="T38" fmla="*/ 129 w 234"/>
                    <a:gd name="T39" fmla="*/ 65 h 108"/>
                    <a:gd name="T40" fmla="*/ 137 w 234"/>
                    <a:gd name="T41" fmla="*/ 15 h 108"/>
                    <a:gd name="T42" fmla="*/ 129 w 234"/>
                    <a:gd name="T43" fmla="*/ 108 h 108"/>
                    <a:gd name="T44" fmla="*/ 129 w 234"/>
                    <a:gd name="T45" fmla="*/ 0 h 108"/>
                    <a:gd name="T46" fmla="*/ 115 w 234"/>
                    <a:gd name="T47" fmla="*/ 36 h 108"/>
                    <a:gd name="T48" fmla="*/ 122 w 234"/>
                    <a:gd name="T49" fmla="*/ 65 h 108"/>
                    <a:gd name="T50" fmla="*/ 115 w 234"/>
                    <a:gd name="T51" fmla="*/ 108 h 108"/>
                    <a:gd name="T52" fmla="*/ 115 w 234"/>
                    <a:gd name="T53" fmla="*/ 0 h 108"/>
                    <a:gd name="T54" fmla="*/ 101 w 234"/>
                    <a:gd name="T55" fmla="*/ 65 h 108"/>
                    <a:gd name="T56" fmla="*/ 104 w 234"/>
                    <a:gd name="T57" fmla="*/ 15 h 108"/>
                    <a:gd name="T58" fmla="*/ 101 w 234"/>
                    <a:gd name="T59" fmla="*/ 108 h 108"/>
                    <a:gd name="T60" fmla="*/ 101 w 234"/>
                    <a:gd name="T61" fmla="*/ 0 h 108"/>
                    <a:gd name="T62" fmla="*/ 86 w 234"/>
                    <a:gd name="T63" fmla="*/ 36 h 108"/>
                    <a:gd name="T64" fmla="*/ 90 w 234"/>
                    <a:gd name="T65" fmla="*/ 65 h 108"/>
                    <a:gd name="T66" fmla="*/ 86 w 234"/>
                    <a:gd name="T67" fmla="*/ 108 h 108"/>
                    <a:gd name="T68" fmla="*/ 86 w 234"/>
                    <a:gd name="T69" fmla="*/ 0 h 108"/>
                    <a:gd name="T70" fmla="*/ 68 w 234"/>
                    <a:gd name="T71" fmla="*/ 65 h 108"/>
                    <a:gd name="T72" fmla="*/ 75 w 234"/>
                    <a:gd name="T73" fmla="*/ 15 h 108"/>
                    <a:gd name="T74" fmla="*/ 68 w 234"/>
                    <a:gd name="T75" fmla="*/ 108 h 108"/>
                    <a:gd name="T76" fmla="*/ 68 w 234"/>
                    <a:gd name="T77" fmla="*/ 0 h 108"/>
                    <a:gd name="T78" fmla="*/ 54 w 234"/>
                    <a:gd name="T79" fmla="*/ 36 h 108"/>
                    <a:gd name="T80" fmla="*/ 61 w 234"/>
                    <a:gd name="T81" fmla="*/ 65 h 108"/>
                    <a:gd name="T82" fmla="*/ 54 w 234"/>
                    <a:gd name="T83" fmla="*/ 108 h 108"/>
                    <a:gd name="T84" fmla="*/ 54 w 234"/>
                    <a:gd name="T85" fmla="*/ 0 h 108"/>
                    <a:gd name="T86" fmla="*/ 39 w 234"/>
                    <a:gd name="T87" fmla="*/ 65 h 108"/>
                    <a:gd name="T88" fmla="*/ 43 w 234"/>
                    <a:gd name="T89" fmla="*/ 15 h 108"/>
                    <a:gd name="T90" fmla="*/ 39 w 234"/>
                    <a:gd name="T91" fmla="*/ 108 h 108"/>
                    <a:gd name="T92" fmla="*/ 39 w 234"/>
                    <a:gd name="T93" fmla="*/ 65 h 108"/>
                    <a:gd name="T94" fmla="*/ 39 w 234"/>
                    <a:gd name="T95" fmla="*/ 0 h 108"/>
                    <a:gd name="T96" fmla="*/ 25 w 234"/>
                    <a:gd name="T97" fmla="*/ 36 h 108"/>
                    <a:gd name="T98" fmla="*/ 14 w 234"/>
                    <a:gd name="T99" fmla="*/ 36 h 108"/>
                    <a:gd name="T100" fmla="*/ 0 w 234"/>
                    <a:gd name="T101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234" h="108">
                      <a:moveTo>
                        <a:pt x="209" y="108"/>
                      </a:moveTo>
                      <a:lnTo>
                        <a:pt x="234" y="108"/>
                      </a:lnTo>
                      <a:lnTo>
                        <a:pt x="234" y="0"/>
                      </a:lnTo>
                      <a:lnTo>
                        <a:pt x="209" y="0"/>
                      </a:lnTo>
                      <a:lnTo>
                        <a:pt x="209" y="15"/>
                      </a:lnTo>
                      <a:lnTo>
                        <a:pt x="216" y="15"/>
                      </a:lnTo>
                      <a:lnTo>
                        <a:pt x="216" y="36"/>
                      </a:lnTo>
                      <a:lnTo>
                        <a:pt x="209" y="36"/>
                      </a:lnTo>
                      <a:lnTo>
                        <a:pt x="209" y="108"/>
                      </a:lnTo>
                      <a:close/>
                      <a:moveTo>
                        <a:pt x="191" y="108"/>
                      </a:moveTo>
                      <a:lnTo>
                        <a:pt x="209" y="108"/>
                      </a:lnTo>
                      <a:lnTo>
                        <a:pt x="209" y="36"/>
                      </a:lnTo>
                      <a:lnTo>
                        <a:pt x="198" y="36"/>
                      </a:lnTo>
                      <a:lnTo>
                        <a:pt x="198" y="15"/>
                      </a:lnTo>
                      <a:lnTo>
                        <a:pt x="198" y="15"/>
                      </a:lnTo>
                      <a:lnTo>
                        <a:pt x="209" y="15"/>
                      </a:lnTo>
                      <a:lnTo>
                        <a:pt x="209" y="0"/>
                      </a:lnTo>
                      <a:lnTo>
                        <a:pt x="191" y="0"/>
                      </a:lnTo>
                      <a:lnTo>
                        <a:pt x="191" y="47"/>
                      </a:lnTo>
                      <a:lnTo>
                        <a:pt x="202" y="47"/>
                      </a:lnTo>
                      <a:lnTo>
                        <a:pt x="202" y="65"/>
                      </a:lnTo>
                      <a:lnTo>
                        <a:pt x="202" y="65"/>
                      </a:lnTo>
                      <a:lnTo>
                        <a:pt x="191" y="65"/>
                      </a:lnTo>
                      <a:lnTo>
                        <a:pt x="191" y="76"/>
                      </a:lnTo>
                      <a:lnTo>
                        <a:pt x="191" y="76"/>
                      </a:lnTo>
                      <a:lnTo>
                        <a:pt x="191" y="98"/>
                      </a:lnTo>
                      <a:lnTo>
                        <a:pt x="191" y="98"/>
                      </a:lnTo>
                      <a:lnTo>
                        <a:pt x="191" y="98"/>
                      </a:lnTo>
                      <a:lnTo>
                        <a:pt x="191" y="108"/>
                      </a:lnTo>
                      <a:close/>
                      <a:moveTo>
                        <a:pt x="176" y="108"/>
                      </a:moveTo>
                      <a:lnTo>
                        <a:pt x="191" y="108"/>
                      </a:lnTo>
                      <a:lnTo>
                        <a:pt x="191" y="98"/>
                      </a:lnTo>
                      <a:lnTo>
                        <a:pt x="176" y="98"/>
                      </a:lnTo>
                      <a:lnTo>
                        <a:pt x="176" y="108"/>
                      </a:lnTo>
                      <a:lnTo>
                        <a:pt x="176" y="108"/>
                      </a:lnTo>
                      <a:close/>
                      <a:moveTo>
                        <a:pt x="191" y="0"/>
                      </a:moveTo>
                      <a:lnTo>
                        <a:pt x="176" y="0"/>
                      </a:lnTo>
                      <a:lnTo>
                        <a:pt x="176" y="15"/>
                      </a:lnTo>
                      <a:lnTo>
                        <a:pt x="187" y="15"/>
                      </a:lnTo>
                      <a:lnTo>
                        <a:pt x="187" y="36"/>
                      </a:lnTo>
                      <a:lnTo>
                        <a:pt x="176" y="36"/>
                      </a:lnTo>
                      <a:lnTo>
                        <a:pt x="176" y="76"/>
                      </a:lnTo>
                      <a:lnTo>
                        <a:pt x="191" y="76"/>
                      </a:lnTo>
                      <a:lnTo>
                        <a:pt x="191" y="65"/>
                      </a:lnTo>
                      <a:lnTo>
                        <a:pt x="180" y="65"/>
                      </a:lnTo>
                      <a:lnTo>
                        <a:pt x="180" y="47"/>
                      </a:lnTo>
                      <a:lnTo>
                        <a:pt x="191" y="47"/>
                      </a:lnTo>
                      <a:lnTo>
                        <a:pt x="191" y="0"/>
                      </a:lnTo>
                      <a:close/>
                      <a:moveTo>
                        <a:pt x="162" y="108"/>
                      </a:moveTo>
                      <a:lnTo>
                        <a:pt x="176" y="108"/>
                      </a:lnTo>
                      <a:lnTo>
                        <a:pt x="176" y="98"/>
                      </a:lnTo>
                      <a:lnTo>
                        <a:pt x="162" y="98"/>
                      </a:lnTo>
                      <a:lnTo>
                        <a:pt x="162" y="108"/>
                      </a:lnTo>
                      <a:lnTo>
                        <a:pt x="162" y="108"/>
                      </a:lnTo>
                      <a:close/>
                      <a:moveTo>
                        <a:pt x="176" y="0"/>
                      </a:moveTo>
                      <a:lnTo>
                        <a:pt x="162" y="0"/>
                      </a:lnTo>
                      <a:lnTo>
                        <a:pt x="162" y="47"/>
                      </a:lnTo>
                      <a:lnTo>
                        <a:pt x="173" y="47"/>
                      </a:lnTo>
                      <a:lnTo>
                        <a:pt x="173" y="65"/>
                      </a:lnTo>
                      <a:lnTo>
                        <a:pt x="162" y="65"/>
                      </a:lnTo>
                      <a:lnTo>
                        <a:pt x="162" y="76"/>
                      </a:lnTo>
                      <a:lnTo>
                        <a:pt x="176" y="76"/>
                      </a:lnTo>
                      <a:lnTo>
                        <a:pt x="176" y="36"/>
                      </a:lnTo>
                      <a:lnTo>
                        <a:pt x="166" y="36"/>
                      </a:lnTo>
                      <a:lnTo>
                        <a:pt x="166" y="15"/>
                      </a:lnTo>
                      <a:lnTo>
                        <a:pt x="166" y="15"/>
                      </a:lnTo>
                      <a:lnTo>
                        <a:pt x="176" y="15"/>
                      </a:lnTo>
                      <a:lnTo>
                        <a:pt x="176" y="0"/>
                      </a:lnTo>
                      <a:close/>
                      <a:moveTo>
                        <a:pt x="148" y="108"/>
                      </a:moveTo>
                      <a:lnTo>
                        <a:pt x="162" y="108"/>
                      </a:lnTo>
                      <a:lnTo>
                        <a:pt x="162" y="98"/>
                      </a:lnTo>
                      <a:lnTo>
                        <a:pt x="148" y="98"/>
                      </a:lnTo>
                      <a:lnTo>
                        <a:pt x="148" y="108"/>
                      </a:lnTo>
                      <a:lnTo>
                        <a:pt x="148" y="108"/>
                      </a:lnTo>
                      <a:close/>
                      <a:moveTo>
                        <a:pt x="162" y="0"/>
                      </a:moveTo>
                      <a:lnTo>
                        <a:pt x="148" y="0"/>
                      </a:lnTo>
                      <a:lnTo>
                        <a:pt x="148" y="15"/>
                      </a:lnTo>
                      <a:lnTo>
                        <a:pt x="155" y="15"/>
                      </a:lnTo>
                      <a:lnTo>
                        <a:pt x="155" y="36"/>
                      </a:lnTo>
                      <a:lnTo>
                        <a:pt x="148" y="36"/>
                      </a:lnTo>
                      <a:lnTo>
                        <a:pt x="148" y="76"/>
                      </a:lnTo>
                      <a:lnTo>
                        <a:pt x="162" y="76"/>
                      </a:lnTo>
                      <a:lnTo>
                        <a:pt x="162" y="65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47"/>
                      </a:lnTo>
                      <a:lnTo>
                        <a:pt x="162" y="47"/>
                      </a:lnTo>
                      <a:lnTo>
                        <a:pt x="162" y="0"/>
                      </a:lnTo>
                      <a:close/>
                      <a:moveTo>
                        <a:pt x="129" y="108"/>
                      </a:moveTo>
                      <a:lnTo>
                        <a:pt x="148" y="108"/>
                      </a:lnTo>
                      <a:lnTo>
                        <a:pt x="148" y="98"/>
                      </a:lnTo>
                      <a:lnTo>
                        <a:pt x="129" y="98"/>
                      </a:lnTo>
                      <a:lnTo>
                        <a:pt x="129" y="108"/>
                      </a:lnTo>
                      <a:lnTo>
                        <a:pt x="129" y="108"/>
                      </a:lnTo>
                      <a:close/>
                      <a:moveTo>
                        <a:pt x="148" y="0"/>
                      </a:moveTo>
                      <a:lnTo>
                        <a:pt x="129" y="0"/>
                      </a:lnTo>
                      <a:lnTo>
                        <a:pt x="129" y="47"/>
                      </a:lnTo>
                      <a:lnTo>
                        <a:pt x="140" y="47"/>
                      </a:lnTo>
                      <a:lnTo>
                        <a:pt x="140" y="65"/>
                      </a:lnTo>
                      <a:lnTo>
                        <a:pt x="129" y="65"/>
                      </a:lnTo>
                      <a:lnTo>
                        <a:pt x="129" y="76"/>
                      </a:lnTo>
                      <a:lnTo>
                        <a:pt x="148" y="76"/>
                      </a:lnTo>
                      <a:lnTo>
                        <a:pt x="148" y="36"/>
                      </a:lnTo>
                      <a:lnTo>
                        <a:pt x="137" y="36"/>
                      </a:lnTo>
                      <a:lnTo>
                        <a:pt x="137" y="15"/>
                      </a:lnTo>
                      <a:lnTo>
                        <a:pt x="137" y="15"/>
                      </a:lnTo>
                      <a:lnTo>
                        <a:pt x="148" y="15"/>
                      </a:lnTo>
                      <a:lnTo>
                        <a:pt x="148" y="0"/>
                      </a:lnTo>
                      <a:close/>
                      <a:moveTo>
                        <a:pt x="115" y="108"/>
                      </a:moveTo>
                      <a:lnTo>
                        <a:pt x="129" y="108"/>
                      </a:lnTo>
                      <a:lnTo>
                        <a:pt x="129" y="98"/>
                      </a:lnTo>
                      <a:lnTo>
                        <a:pt x="115" y="98"/>
                      </a:lnTo>
                      <a:lnTo>
                        <a:pt x="115" y="108"/>
                      </a:lnTo>
                      <a:lnTo>
                        <a:pt x="115" y="108"/>
                      </a:lnTo>
                      <a:close/>
                      <a:moveTo>
                        <a:pt x="129" y="0"/>
                      </a:moveTo>
                      <a:lnTo>
                        <a:pt x="115" y="0"/>
                      </a:lnTo>
                      <a:lnTo>
                        <a:pt x="115" y="15"/>
                      </a:lnTo>
                      <a:lnTo>
                        <a:pt x="126" y="15"/>
                      </a:lnTo>
                      <a:lnTo>
                        <a:pt x="126" y="36"/>
                      </a:lnTo>
                      <a:lnTo>
                        <a:pt x="115" y="36"/>
                      </a:lnTo>
                      <a:lnTo>
                        <a:pt x="115" y="76"/>
                      </a:lnTo>
                      <a:lnTo>
                        <a:pt x="129" y="76"/>
                      </a:lnTo>
                      <a:lnTo>
                        <a:pt x="129" y="65"/>
                      </a:lnTo>
                      <a:lnTo>
                        <a:pt x="122" y="65"/>
                      </a:lnTo>
                      <a:lnTo>
                        <a:pt x="122" y="65"/>
                      </a:lnTo>
                      <a:lnTo>
                        <a:pt x="122" y="47"/>
                      </a:lnTo>
                      <a:lnTo>
                        <a:pt x="129" y="47"/>
                      </a:lnTo>
                      <a:lnTo>
                        <a:pt x="129" y="0"/>
                      </a:lnTo>
                      <a:close/>
                      <a:moveTo>
                        <a:pt x="101" y="108"/>
                      </a:moveTo>
                      <a:lnTo>
                        <a:pt x="115" y="108"/>
                      </a:lnTo>
                      <a:lnTo>
                        <a:pt x="115" y="98"/>
                      </a:lnTo>
                      <a:lnTo>
                        <a:pt x="101" y="98"/>
                      </a:lnTo>
                      <a:lnTo>
                        <a:pt x="101" y="108"/>
                      </a:lnTo>
                      <a:lnTo>
                        <a:pt x="101" y="108"/>
                      </a:lnTo>
                      <a:close/>
                      <a:moveTo>
                        <a:pt x="115" y="0"/>
                      </a:moveTo>
                      <a:lnTo>
                        <a:pt x="101" y="0"/>
                      </a:lnTo>
                      <a:lnTo>
                        <a:pt x="101" y="47"/>
                      </a:lnTo>
                      <a:lnTo>
                        <a:pt x="111" y="47"/>
                      </a:lnTo>
                      <a:lnTo>
                        <a:pt x="111" y="65"/>
                      </a:lnTo>
                      <a:lnTo>
                        <a:pt x="101" y="65"/>
                      </a:lnTo>
                      <a:lnTo>
                        <a:pt x="101" y="76"/>
                      </a:lnTo>
                      <a:lnTo>
                        <a:pt x="115" y="76"/>
                      </a:lnTo>
                      <a:lnTo>
                        <a:pt x="115" y="36"/>
                      </a:lnTo>
                      <a:lnTo>
                        <a:pt x="104" y="36"/>
                      </a:lnTo>
                      <a:lnTo>
                        <a:pt x="104" y="15"/>
                      </a:lnTo>
                      <a:lnTo>
                        <a:pt x="104" y="15"/>
                      </a:lnTo>
                      <a:lnTo>
                        <a:pt x="115" y="15"/>
                      </a:lnTo>
                      <a:lnTo>
                        <a:pt x="115" y="0"/>
                      </a:lnTo>
                      <a:close/>
                      <a:moveTo>
                        <a:pt x="86" y="108"/>
                      </a:moveTo>
                      <a:lnTo>
                        <a:pt x="101" y="108"/>
                      </a:lnTo>
                      <a:lnTo>
                        <a:pt x="101" y="98"/>
                      </a:lnTo>
                      <a:lnTo>
                        <a:pt x="86" y="98"/>
                      </a:lnTo>
                      <a:lnTo>
                        <a:pt x="86" y="108"/>
                      </a:lnTo>
                      <a:lnTo>
                        <a:pt x="86" y="108"/>
                      </a:lnTo>
                      <a:close/>
                      <a:moveTo>
                        <a:pt x="101" y="0"/>
                      </a:moveTo>
                      <a:lnTo>
                        <a:pt x="86" y="0"/>
                      </a:lnTo>
                      <a:lnTo>
                        <a:pt x="86" y="15"/>
                      </a:lnTo>
                      <a:lnTo>
                        <a:pt x="93" y="15"/>
                      </a:lnTo>
                      <a:lnTo>
                        <a:pt x="93" y="36"/>
                      </a:lnTo>
                      <a:lnTo>
                        <a:pt x="86" y="36"/>
                      </a:lnTo>
                      <a:lnTo>
                        <a:pt x="86" y="76"/>
                      </a:lnTo>
                      <a:lnTo>
                        <a:pt x="101" y="76"/>
                      </a:lnTo>
                      <a:lnTo>
                        <a:pt x="101" y="65"/>
                      </a:lnTo>
                      <a:lnTo>
                        <a:pt x="90" y="65"/>
                      </a:lnTo>
                      <a:lnTo>
                        <a:pt x="90" y="65"/>
                      </a:lnTo>
                      <a:lnTo>
                        <a:pt x="90" y="47"/>
                      </a:lnTo>
                      <a:lnTo>
                        <a:pt x="101" y="47"/>
                      </a:lnTo>
                      <a:lnTo>
                        <a:pt x="101" y="0"/>
                      </a:lnTo>
                      <a:close/>
                      <a:moveTo>
                        <a:pt x="68" y="108"/>
                      </a:moveTo>
                      <a:lnTo>
                        <a:pt x="86" y="108"/>
                      </a:lnTo>
                      <a:lnTo>
                        <a:pt x="86" y="98"/>
                      </a:lnTo>
                      <a:lnTo>
                        <a:pt x="68" y="98"/>
                      </a:lnTo>
                      <a:lnTo>
                        <a:pt x="68" y="108"/>
                      </a:lnTo>
                      <a:lnTo>
                        <a:pt x="68" y="108"/>
                      </a:lnTo>
                      <a:close/>
                      <a:moveTo>
                        <a:pt x="86" y="0"/>
                      </a:moveTo>
                      <a:lnTo>
                        <a:pt x="68" y="0"/>
                      </a:lnTo>
                      <a:lnTo>
                        <a:pt x="68" y="47"/>
                      </a:lnTo>
                      <a:lnTo>
                        <a:pt x="79" y="47"/>
                      </a:lnTo>
                      <a:lnTo>
                        <a:pt x="79" y="65"/>
                      </a:lnTo>
                      <a:lnTo>
                        <a:pt x="68" y="65"/>
                      </a:lnTo>
                      <a:lnTo>
                        <a:pt x="68" y="76"/>
                      </a:lnTo>
                      <a:lnTo>
                        <a:pt x="86" y="76"/>
                      </a:lnTo>
                      <a:lnTo>
                        <a:pt x="86" y="36"/>
                      </a:lnTo>
                      <a:lnTo>
                        <a:pt x="75" y="36"/>
                      </a:lnTo>
                      <a:lnTo>
                        <a:pt x="75" y="15"/>
                      </a:lnTo>
                      <a:lnTo>
                        <a:pt x="75" y="15"/>
                      </a:lnTo>
                      <a:lnTo>
                        <a:pt x="86" y="15"/>
                      </a:lnTo>
                      <a:lnTo>
                        <a:pt x="86" y="0"/>
                      </a:lnTo>
                      <a:close/>
                      <a:moveTo>
                        <a:pt x="54" y="108"/>
                      </a:moveTo>
                      <a:lnTo>
                        <a:pt x="68" y="108"/>
                      </a:lnTo>
                      <a:lnTo>
                        <a:pt x="68" y="98"/>
                      </a:lnTo>
                      <a:lnTo>
                        <a:pt x="54" y="98"/>
                      </a:lnTo>
                      <a:lnTo>
                        <a:pt x="54" y="108"/>
                      </a:lnTo>
                      <a:lnTo>
                        <a:pt x="54" y="108"/>
                      </a:lnTo>
                      <a:close/>
                      <a:moveTo>
                        <a:pt x="68" y="0"/>
                      </a:moveTo>
                      <a:lnTo>
                        <a:pt x="54" y="0"/>
                      </a:lnTo>
                      <a:lnTo>
                        <a:pt x="54" y="15"/>
                      </a:lnTo>
                      <a:lnTo>
                        <a:pt x="65" y="15"/>
                      </a:lnTo>
                      <a:lnTo>
                        <a:pt x="65" y="36"/>
                      </a:lnTo>
                      <a:lnTo>
                        <a:pt x="54" y="36"/>
                      </a:lnTo>
                      <a:lnTo>
                        <a:pt x="54" y="76"/>
                      </a:lnTo>
                      <a:lnTo>
                        <a:pt x="68" y="76"/>
                      </a:lnTo>
                      <a:lnTo>
                        <a:pt x="68" y="65"/>
                      </a:lnTo>
                      <a:lnTo>
                        <a:pt x="61" y="65"/>
                      </a:lnTo>
                      <a:lnTo>
                        <a:pt x="61" y="65"/>
                      </a:lnTo>
                      <a:lnTo>
                        <a:pt x="61" y="47"/>
                      </a:lnTo>
                      <a:lnTo>
                        <a:pt x="68" y="47"/>
                      </a:lnTo>
                      <a:lnTo>
                        <a:pt x="68" y="0"/>
                      </a:lnTo>
                      <a:close/>
                      <a:moveTo>
                        <a:pt x="39" y="108"/>
                      </a:moveTo>
                      <a:lnTo>
                        <a:pt x="54" y="108"/>
                      </a:lnTo>
                      <a:lnTo>
                        <a:pt x="54" y="98"/>
                      </a:lnTo>
                      <a:lnTo>
                        <a:pt x="39" y="98"/>
                      </a:lnTo>
                      <a:lnTo>
                        <a:pt x="39" y="108"/>
                      </a:lnTo>
                      <a:lnTo>
                        <a:pt x="39" y="108"/>
                      </a:lnTo>
                      <a:close/>
                      <a:moveTo>
                        <a:pt x="54" y="0"/>
                      </a:moveTo>
                      <a:lnTo>
                        <a:pt x="39" y="0"/>
                      </a:lnTo>
                      <a:lnTo>
                        <a:pt x="39" y="47"/>
                      </a:lnTo>
                      <a:lnTo>
                        <a:pt x="50" y="47"/>
                      </a:lnTo>
                      <a:lnTo>
                        <a:pt x="50" y="65"/>
                      </a:lnTo>
                      <a:lnTo>
                        <a:pt x="39" y="65"/>
                      </a:lnTo>
                      <a:lnTo>
                        <a:pt x="39" y="76"/>
                      </a:lnTo>
                      <a:lnTo>
                        <a:pt x="54" y="76"/>
                      </a:lnTo>
                      <a:lnTo>
                        <a:pt x="54" y="36"/>
                      </a:lnTo>
                      <a:lnTo>
                        <a:pt x="43" y="36"/>
                      </a:lnTo>
                      <a:lnTo>
                        <a:pt x="43" y="15"/>
                      </a:lnTo>
                      <a:lnTo>
                        <a:pt x="43" y="15"/>
                      </a:lnTo>
                      <a:lnTo>
                        <a:pt x="54" y="15"/>
                      </a:lnTo>
                      <a:lnTo>
                        <a:pt x="54" y="0"/>
                      </a:lnTo>
                      <a:close/>
                      <a:moveTo>
                        <a:pt x="25" y="108"/>
                      </a:moveTo>
                      <a:lnTo>
                        <a:pt x="39" y="108"/>
                      </a:lnTo>
                      <a:lnTo>
                        <a:pt x="39" y="98"/>
                      </a:lnTo>
                      <a:lnTo>
                        <a:pt x="39" y="98"/>
                      </a:lnTo>
                      <a:lnTo>
                        <a:pt x="39" y="76"/>
                      </a:lnTo>
                      <a:lnTo>
                        <a:pt x="39" y="76"/>
                      </a:lnTo>
                      <a:lnTo>
                        <a:pt x="39" y="65"/>
                      </a:lnTo>
                      <a:lnTo>
                        <a:pt x="29" y="65"/>
                      </a:lnTo>
                      <a:lnTo>
                        <a:pt x="29" y="65"/>
                      </a:lnTo>
                      <a:lnTo>
                        <a:pt x="29" y="47"/>
                      </a:lnTo>
                      <a:lnTo>
                        <a:pt x="39" y="47"/>
                      </a:lnTo>
                      <a:lnTo>
                        <a:pt x="39" y="0"/>
                      </a:lnTo>
                      <a:lnTo>
                        <a:pt x="25" y="0"/>
                      </a:lnTo>
                      <a:lnTo>
                        <a:pt x="25" y="15"/>
                      </a:lnTo>
                      <a:lnTo>
                        <a:pt x="36" y="15"/>
                      </a:lnTo>
                      <a:lnTo>
                        <a:pt x="36" y="36"/>
                      </a:lnTo>
                      <a:lnTo>
                        <a:pt x="25" y="36"/>
                      </a:lnTo>
                      <a:lnTo>
                        <a:pt x="25" y="108"/>
                      </a:lnTo>
                      <a:close/>
                      <a:moveTo>
                        <a:pt x="0" y="108"/>
                      </a:moveTo>
                      <a:lnTo>
                        <a:pt x="25" y="108"/>
                      </a:lnTo>
                      <a:lnTo>
                        <a:pt x="25" y="36"/>
                      </a:lnTo>
                      <a:lnTo>
                        <a:pt x="14" y="36"/>
                      </a:lnTo>
                      <a:lnTo>
                        <a:pt x="14" y="15"/>
                      </a:lnTo>
                      <a:lnTo>
                        <a:pt x="14" y="15"/>
                      </a:lnTo>
                      <a:lnTo>
                        <a:pt x="25" y="15"/>
                      </a:lnTo>
                      <a:lnTo>
                        <a:pt x="25" y="0"/>
                      </a:lnTo>
                      <a:lnTo>
                        <a:pt x="0" y="0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8" name="Freeform: Shape 216">
                  <a:extLst>
                    <a:ext uri="{FF2B5EF4-FFF2-40B4-BE49-F238E27FC236}">
                      <a16:creationId xmlns:a16="http://schemas.microsoft.com/office/drawing/2014/main" id="{1FD8B1A4-A523-78F6-9F9B-C246B2C34A4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954011" y="4284565"/>
                  <a:ext cx="162980" cy="39213"/>
                </a:xfrm>
                <a:custGeom>
                  <a:avLst/>
                  <a:gdLst>
                    <a:gd name="T0" fmla="*/ 0 w 37"/>
                    <a:gd name="T1" fmla="*/ 5 h 9"/>
                    <a:gd name="T2" fmla="*/ 3 w 37"/>
                    <a:gd name="T3" fmla="*/ 9 h 9"/>
                    <a:gd name="T4" fmla="*/ 19 w 37"/>
                    <a:gd name="T5" fmla="*/ 5 h 9"/>
                    <a:gd name="T6" fmla="*/ 35 w 37"/>
                    <a:gd name="T7" fmla="*/ 9 h 9"/>
                    <a:gd name="T8" fmla="*/ 37 w 37"/>
                    <a:gd name="T9" fmla="*/ 5 h 9"/>
                    <a:gd name="T10" fmla="*/ 19 w 37"/>
                    <a:gd name="T11" fmla="*/ 0 h 9"/>
                    <a:gd name="T12" fmla="*/ 0 w 37"/>
                    <a:gd name="T13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9">
                      <a:moveTo>
                        <a:pt x="0" y="5"/>
                      </a:move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7" y="7"/>
                        <a:pt x="13" y="5"/>
                        <a:pt x="19" y="5"/>
                      </a:cubicBezTo>
                      <a:cubicBezTo>
                        <a:pt x="25" y="5"/>
                        <a:pt x="30" y="7"/>
                        <a:pt x="35" y="9"/>
                      </a:cubicBez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32" y="2"/>
                        <a:pt x="25" y="0"/>
                        <a:pt x="19" y="0"/>
                      </a:cubicBezTo>
                      <a:cubicBezTo>
                        <a:pt x="12" y="0"/>
                        <a:pt x="5" y="2"/>
                        <a:pt x="0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9" name="Freeform: Shape 217">
                  <a:extLst>
                    <a:ext uri="{FF2B5EF4-FFF2-40B4-BE49-F238E27FC236}">
                      <a16:creationId xmlns:a16="http://schemas.microsoft.com/office/drawing/2014/main" id="{D100F8A6-74A6-D1B5-DF91-EE4CC890EC5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927052" y="4240450"/>
                  <a:ext cx="221800" cy="47791"/>
                </a:xfrm>
                <a:custGeom>
                  <a:avLst/>
                  <a:gdLst>
                    <a:gd name="T0" fmla="*/ 50 w 50"/>
                    <a:gd name="T1" fmla="*/ 6 h 11"/>
                    <a:gd name="T2" fmla="*/ 25 w 50"/>
                    <a:gd name="T3" fmla="*/ 0 h 11"/>
                    <a:gd name="T4" fmla="*/ 0 w 50"/>
                    <a:gd name="T5" fmla="*/ 6 h 11"/>
                    <a:gd name="T6" fmla="*/ 2 w 50"/>
                    <a:gd name="T7" fmla="*/ 11 h 11"/>
                    <a:gd name="T8" fmla="*/ 25 w 50"/>
                    <a:gd name="T9" fmla="*/ 5 h 11"/>
                    <a:gd name="T10" fmla="*/ 47 w 50"/>
                    <a:gd name="T11" fmla="*/ 11 h 11"/>
                    <a:gd name="T12" fmla="*/ 50 w 50"/>
                    <a:gd name="T13" fmla="*/ 6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0" h="11">
                      <a:moveTo>
                        <a:pt x="50" y="6"/>
                      </a:moveTo>
                      <a:cubicBezTo>
                        <a:pt x="43" y="2"/>
                        <a:pt x="34" y="0"/>
                        <a:pt x="25" y="0"/>
                      </a:cubicBezTo>
                      <a:cubicBezTo>
                        <a:pt x="16" y="0"/>
                        <a:pt x="7" y="2"/>
                        <a:pt x="0" y="6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9" y="7"/>
                        <a:pt x="17" y="5"/>
                        <a:pt x="25" y="5"/>
                      </a:cubicBezTo>
                      <a:cubicBezTo>
                        <a:pt x="33" y="5"/>
                        <a:pt x="41" y="7"/>
                        <a:pt x="47" y="11"/>
                      </a:cubicBezTo>
                      <a:lnTo>
                        <a:pt x="50" y="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</p:grpSp>
        </p:grpSp>
        <p:grpSp>
          <p:nvGrpSpPr>
            <p:cNvPr id="17" name="Group 58">
              <a:extLst>
                <a:ext uri="{FF2B5EF4-FFF2-40B4-BE49-F238E27FC236}">
                  <a16:creationId xmlns:a16="http://schemas.microsoft.com/office/drawing/2014/main" id="{4944C7BA-F49B-3A9A-83BB-C0372E20CD2A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737340" y="1510523"/>
              <a:ext cx="4303649" cy="4339605"/>
              <a:chOff x="2949236" y="972275"/>
              <a:chExt cx="3227736" cy="3254695"/>
            </a:xfrm>
            <a:grpFill/>
          </p:grpSpPr>
          <p:sp>
            <p:nvSpPr>
              <p:cNvPr id="23" name="Freeform: Shape 65">
                <a:extLst>
                  <a:ext uri="{FF2B5EF4-FFF2-40B4-BE49-F238E27FC236}">
                    <a16:creationId xmlns:a16="http://schemas.microsoft.com/office/drawing/2014/main" id="{1D9DC277-3235-67AF-B693-905746DBCF1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63394" y="3855671"/>
                <a:ext cx="305128" cy="137246"/>
              </a:xfrm>
              <a:custGeom>
                <a:avLst/>
                <a:gdLst>
                  <a:gd name="T0" fmla="*/ 54 w 69"/>
                  <a:gd name="T1" fmla="*/ 31 h 31"/>
                  <a:gd name="T2" fmla="*/ 69 w 69"/>
                  <a:gd name="T3" fmla="*/ 31 h 31"/>
                  <a:gd name="T4" fmla="*/ 69 w 69"/>
                  <a:gd name="T5" fmla="*/ 12 h 31"/>
                  <a:gd name="T6" fmla="*/ 61 w 69"/>
                  <a:gd name="T7" fmla="*/ 12 h 31"/>
                  <a:gd name="T8" fmla="*/ 61 w 69"/>
                  <a:gd name="T9" fmla="*/ 6 h 31"/>
                  <a:gd name="T10" fmla="*/ 54 w 69"/>
                  <a:gd name="T11" fmla="*/ 3 h 31"/>
                  <a:gd name="T12" fmla="*/ 54 w 69"/>
                  <a:gd name="T13" fmla="*/ 18 h 31"/>
                  <a:gd name="T14" fmla="*/ 60 w 69"/>
                  <a:gd name="T15" fmla="*/ 18 h 31"/>
                  <a:gd name="T16" fmla="*/ 60 w 69"/>
                  <a:gd name="T17" fmla="*/ 26 h 31"/>
                  <a:gd name="T18" fmla="*/ 60 w 69"/>
                  <a:gd name="T19" fmla="*/ 26 h 31"/>
                  <a:gd name="T20" fmla="*/ 54 w 69"/>
                  <a:gd name="T21" fmla="*/ 26 h 31"/>
                  <a:gd name="T22" fmla="*/ 54 w 69"/>
                  <a:gd name="T23" fmla="*/ 31 h 31"/>
                  <a:gd name="T24" fmla="*/ 45 w 69"/>
                  <a:gd name="T25" fmla="*/ 0 h 31"/>
                  <a:gd name="T26" fmla="*/ 45 w 69"/>
                  <a:gd name="T27" fmla="*/ 12 h 31"/>
                  <a:gd name="T28" fmla="*/ 34 w 69"/>
                  <a:gd name="T29" fmla="*/ 12 h 31"/>
                  <a:gd name="T30" fmla="*/ 34 w 69"/>
                  <a:gd name="T31" fmla="*/ 18 h 31"/>
                  <a:gd name="T32" fmla="*/ 40 w 69"/>
                  <a:gd name="T33" fmla="*/ 18 h 31"/>
                  <a:gd name="T34" fmla="*/ 40 w 69"/>
                  <a:gd name="T35" fmla="*/ 26 h 31"/>
                  <a:gd name="T36" fmla="*/ 40 w 69"/>
                  <a:gd name="T37" fmla="*/ 26 h 31"/>
                  <a:gd name="T38" fmla="*/ 34 w 69"/>
                  <a:gd name="T39" fmla="*/ 26 h 31"/>
                  <a:gd name="T40" fmla="*/ 34 w 69"/>
                  <a:gd name="T41" fmla="*/ 31 h 31"/>
                  <a:gd name="T42" fmla="*/ 54 w 69"/>
                  <a:gd name="T43" fmla="*/ 31 h 31"/>
                  <a:gd name="T44" fmla="*/ 54 w 69"/>
                  <a:gd name="T45" fmla="*/ 26 h 31"/>
                  <a:gd name="T46" fmla="*/ 48 w 69"/>
                  <a:gd name="T47" fmla="*/ 26 h 31"/>
                  <a:gd name="T48" fmla="*/ 48 w 69"/>
                  <a:gd name="T49" fmla="*/ 18 h 31"/>
                  <a:gd name="T50" fmla="*/ 54 w 69"/>
                  <a:gd name="T51" fmla="*/ 18 h 31"/>
                  <a:gd name="T52" fmla="*/ 54 w 69"/>
                  <a:gd name="T53" fmla="*/ 3 h 31"/>
                  <a:gd name="T54" fmla="*/ 45 w 69"/>
                  <a:gd name="T55" fmla="*/ 0 h 31"/>
                  <a:gd name="T56" fmla="*/ 34 w 69"/>
                  <a:gd name="T57" fmla="*/ 12 h 31"/>
                  <a:gd name="T58" fmla="*/ 15 w 69"/>
                  <a:gd name="T59" fmla="*/ 12 h 31"/>
                  <a:gd name="T60" fmla="*/ 15 w 69"/>
                  <a:gd name="T61" fmla="*/ 18 h 31"/>
                  <a:gd name="T62" fmla="*/ 21 w 69"/>
                  <a:gd name="T63" fmla="*/ 18 h 31"/>
                  <a:gd name="T64" fmla="*/ 21 w 69"/>
                  <a:gd name="T65" fmla="*/ 26 h 31"/>
                  <a:gd name="T66" fmla="*/ 21 w 69"/>
                  <a:gd name="T67" fmla="*/ 26 h 31"/>
                  <a:gd name="T68" fmla="*/ 15 w 69"/>
                  <a:gd name="T69" fmla="*/ 26 h 31"/>
                  <a:gd name="T70" fmla="*/ 15 w 69"/>
                  <a:gd name="T71" fmla="*/ 31 h 31"/>
                  <a:gd name="T72" fmla="*/ 34 w 69"/>
                  <a:gd name="T73" fmla="*/ 31 h 31"/>
                  <a:gd name="T74" fmla="*/ 34 w 69"/>
                  <a:gd name="T75" fmla="*/ 26 h 31"/>
                  <a:gd name="T76" fmla="*/ 29 w 69"/>
                  <a:gd name="T77" fmla="*/ 26 h 31"/>
                  <a:gd name="T78" fmla="*/ 29 w 69"/>
                  <a:gd name="T79" fmla="*/ 18 h 31"/>
                  <a:gd name="T80" fmla="*/ 34 w 69"/>
                  <a:gd name="T81" fmla="*/ 18 h 31"/>
                  <a:gd name="T82" fmla="*/ 34 w 69"/>
                  <a:gd name="T83" fmla="*/ 12 h 31"/>
                  <a:gd name="T84" fmla="*/ 15 w 69"/>
                  <a:gd name="T85" fmla="*/ 12 h 31"/>
                  <a:gd name="T86" fmla="*/ 0 w 69"/>
                  <a:gd name="T87" fmla="*/ 12 h 31"/>
                  <a:gd name="T88" fmla="*/ 0 w 69"/>
                  <a:gd name="T89" fmla="*/ 31 h 31"/>
                  <a:gd name="T90" fmla="*/ 15 w 69"/>
                  <a:gd name="T91" fmla="*/ 31 h 31"/>
                  <a:gd name="T92" fmla="*/ 15 w 69"/>
                  <a:gd name="T93" fmla="*/ 26 h 31"/>
                  <a:gd name="T94" fmla="*/ 9 w 69"/>
                  <a:gd name="T95" fmla="*/ 26 h 31"/>
                  <a:gd name="T96" fmla="*/ 9 w 69"/>
                  <a:gd name="T97" fmla="*/ 18 h 31"/>
                  <a:gd name="T98" fmla="*/ 15 w 69"/>
                  <a:gd name="T99" fmla="*/ 18 h 31"/>
                  <a:gd name="T100" fmla="*/ 15 w 69"/>
                  <a:gd name="T101" fmla="*/ 1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9" h="31">
                    <a:moveTo>
                      <a:pt x="54" y="31"/>
                    </a:moveTo>
                    <a:cubicBezTo>
                      <a:pt x="69" y="31"/>
                      <a:pt x="69" y="31"/>
                      <a:pt x="69" y="31"/>
                    </a:cubicBezTo>
                    <a:cubicBezTo>
                      <a:pt x="69" y="12"/>
                      <a:pt x="69" y="12"/>
                      <a:pt x="69" y="12"/>
                    </a:cubicBezTo>
                    <a:cubicBezTo>
                      <a:pt x="61" y="12"/>
                      <a:pt x="61" y="12"/>
                      <a:pt x="61" y="12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59" y="5"/>
                      <a:pt x="57" y="4"/>
                      <a:pt x="54" y="3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60" y="18"/>
                      <a:pt x="60" y="18"/>
                      <a:pt x="60" y="18"/>
                    </a:cubicBezTo>
                    <a:cubicBezTo>
                      <a:pt x="60" y="26"/>
                      <a:pt x="60" y="26"/>
                      <a:pt x="60" y="26"/>
                    </a:cubicBezTo>
                    <a:cubicBezTo>
                      <a:pt x="60" y="26"/>
                      <a:pt x="60" y="26"/>
                      <a:pt x="60" y="26"/>
                    </a:cubicBezTo>
                    <a:cubicBezTo>
                      <a:pt x="54" y="26"/>
                      <a:pt x="54" y="26"/>
                      <a:pt x="54" y="26"/>
                    </a:cubicBezTo>
                    <a:lnTo>
                      <a:pt x="54" y="31"/>
                    </a:lnTo>
                    <a:close/>
                    <a:moveTo>
                      <a:pt x="45" y="0"/>
                    </a:moveTo>
                    <a:cubicBezTo>
                      <a:pt x="45" y="12"/>
                      <a:pt x="45" y="12"/>
                      <a:pt x="45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40" y="18"/>
                      <a:pt x="40" y="18"/>
                      <a:pt x="40" y="18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34" y="26"/>
                      <a:pt x="34" y="26"/>
                      <a:pt x="34" y="26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54" y="31"/>
                      <a:pt x="54" y="31"/>
                      <a:pt x="54" y="31"/>
                    </a:cubicBezTo>
                    <a:cubicBezTo>
                      <a:pt x="54" y="26"/>
                      <a:pt x="54" y="26"/>
                      <a:pt x="54" y="26"/>
                    </a:cubicBezTo>
                    <a:cubicBezTo>
                      <a:pt x="48" y="26"/>
                      <a:pt x="48" y="26"/>
                      <a:pt x="48" y="26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3"/>
                      <a:pt x="54" y="3"/>
                      <a:pt x="54" y="3"/>
                    </a:cubicBezTo>
                    <a:cubicBezTo>
                      <a:pt x="51" y="2"/>
                      <a:pt x="48" y="1"/>
                      <a:pt x="45" y="0"/>
                    </a:cubicBezTo>
                    <a:close/>
                    <a:moveTo>
                      <a:pt x="34" y="12"/>
                    </a:move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4" y="26"/>
                      <a:pt x="34" y="26"/>
                      <a:pt x="34" y="26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34" y="18"/>
                      <a:pt x="34" y="18"/>
                      <a:pt x="34" y="18"/>
                    </a:cubicBezTo>
                    <a:lnTo>
                      <a:pt x="34" y="12"/>
                    </a:lnTo>
                    <a:close/>
                    <a:moveTo>
                      <a:pt x="15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5" y="18"/>
                      <a:pt x="15" y="18"/>
                      <a:pt x="15" y="18"/>
                    </a:cubicBezTo>
                    <a:lnTo>
                      <a:pt x="15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4" name="Freeform: Shape 66">
                <a:extLst>
                  <a:ext uri="{FF2B5EF4-FFF2-40B4-BE49-F238E27FC236}">
                    <a16:creationId xmlns:a16="http://schemas.microsoft.com/office/drawing/2014/main" id="{32E9309B-80E1-90C1-24D0-A625A826012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788643" y="4001495"/>
                <a:ext cx="414189" cy="132345"/>
              </a:xfrm>
              <a:custGeom>
                <a:avLst/>
                <a:gdLst>
                  <a:gd name="T0" fmla="*/ 328 w 338"/>
                  <a:gd name="T1" fmla="*/ 108 h 108"/>
                  <a:gd name="T2" fmla="*/ 338 w 338"/>
                  <a:gd name="T3" fmla="*/ 0 h 108"/>
                  <a:gd name="T4" fmla="*/ 0 w 338"/>
                  <a:gd name="T5" fmla="*/ 0 h 108"/>
                  <a:gd name="T6" fmla="*/ 39 w 338"/>
                  <a:gd name="T7" fmla="*/ 108 h 108"/>
                  <a:gd name="T8" fmla="*/ 328 w 338"/>
                  <a:gd name="T9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08">
                    <a:moveTo>
                      <a:pt x="328" y="108"/>
                    </a:moveTo>
                    <a:lnTo>
                      <a:pt x="338" y="0"/>
                    </a:lnTo>
                    <a:lnTo>
                      <a:pt x="0" y="0"/>
                    </a:lnTo>
                    <a:lnTo>
                      <a:pt x="39" y="108"/>
                    </a:lnTo>
                    <a:lnTo>
                      <a:pt x="328" y="10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7" name="Freeform: Shape 67">
                <a:extLst>
                  <a:ext uri="{FF2B5EF4-FFF2-40B4-BE49-F238E27FC236}">
                    <a16:creationId xmlns:a16="http://schemas.microsoft.com/office/drawing/2014/main" id="{522C214D-A663-DEF9-6149-C4584804C9B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112216" y="3051800"/>
                <a:ext cx="194841" cy="278169"/>
              </a:xfrm>
              <a:custGeom>
                <a:avLst/>
                <a:gdLst>
                  <a:gd name="T0" fmla="*/ 41 w 44"/>
                  <a:gd name="T1" fmla="*/ 0 h 63"/>
                  <a:gd name="T2" fmla="*/ 0 w 44"/>
                  <a:gd name="T3" fmla="*/ 43 h 63"/>
                  <a:gd name="T4" fmla="*/ 5 w 44"/>
                  <a:gd name="T5" fmla="*/ 63 h 63"/>
                  <a:gd name="T6" fmla="*/ 5 w 44"/>
                  <a:gd name="T7" fmla="*/ 52 h 63"/>
                  <a:gd name="T8" fmla="*/ 7 w 44"/>
                  <a:gd name="T9" fmla="*/ 46 h 63"/>
                  <a:gd name="T10" fmla="*/ 7 w 44"/>
                  <a:gd name="T11" fmla="*/ 43 h 63"/>
                  <a:gd name="T12" fmla="*/ 43 w 44"/>
                  <a:gd name="T13" fmla="*/ 7 h 63"/>
                  <a:gd name="T14" fmla="*/ 44 w 44"/>
                  <a:gd name="T15" fmla="*/ 7 h 63"/>
                  <a:gd name="T16" fmla="*/ 41 w 44"/>
                  <a:gd name="T17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" h="63">
                    <a:moveTo>
                      <a:pt x="41" y="0"/>
                    </a:moveTo>
                    <a:cubicBezTo>
                      <a:pt x="19" y="1"/>
                      <a:pt x="0" y="20"/>
                      <a:pt x="0" y="43"/>
                    </a:cubicBezTo>
                    <a:cubicBezTo>
                      <a:pt x="0" y="50"/>
                      <a:pt x="2" y="57"/>
                      <a:pt x="5" y="63"/>
                    </a:cubicBezTo>
                    <a:cubicBezTo>
                      <a:pt x="5" y="52"/>
                      <a:pt x="5" y="52"/>
                      <a:pt x="5" y="52"/>
                    </a:cubicBezTo>
                    <a:cubicBezTo>
                      <a:pt x="5" y="50"/>
                      <a:pt x="6" y="48"/>
                      <a:pt x="7" y="46"/>
                    </a:cubicBezTo>
                    <a:cubicBezTo>
                      <a:pt x="7" y="45"/>
                      <a:pt x="7" y="44"/>
                      <a:pt x="7" y="43"/>
                    </a:cubicBezTo>
                    <a:cubicBezTo>
                      <a:pt x="7" y="23"/>
                      <a:pt x="23" y="7"/>
                      <a:pt x="43" y="7"/>
                    </a:cubicBezTo>
                    <a:cubicBezTo>
                      <a:pt x="43" y="7"/>
                      <a:pt x="44" y="7"/>
                      <a:pt x="44" y="7"/>
                    </a:cubicBezTo>
                    <a:cubicBezTo>
                      <a:pt x="43" y="4"/>
                      <a:pt x="42" y="2"/>
                      <a:pt x="4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8" name="Freeform: Shape 68">
                <a:extLst>
                  <a:ext uri="{FF2B5EF4-FFF2-40B4-BE49-F238E27FC236}">
                    <a16:creationId xmlns:a16="http://schemas.microsoft.com/office/drawing/2014/main" id="{88F30A19-4802-94BB-ACFE-6209D754CEE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147753" y="3241739"/>
                <a:ext cx="84553" cy="150726"/>
              </a:xfrm>
              <a:custGeom>
                <a:avLst/>
                <a:gdLst>
                  <a:gd name="T0" fmla="*/ 0 w 19"/>
                  <a:gd name="T1" fmla="*/ 7 h 34"/>
                  <a:gd name="T2" fmla="*/ 0 w 19"/>
                  <a:gd name="T3" fmla="*/ 9 h 34"/>
                  <a:gd name="T4" fmla="*/ 0 w 19"/>
                  <a:gd name="T5" fmla="*/ 20 h 34"/>
                  <a:gd name="T6" fmla="*/ 0 w 19"/>
                  <a:gd name="T7" fmla="*/ 25 h 34"/>
                  <a:gd name="T8" fmla="*/ 13 w 19"/>
                  <a:gd name="T9" fmla="*/ 34 h 34"/>
                  <a:gd name="T10" fmla="*/ 19 w 19"/>
                  <a:gd name="T11" fmla="*/ 34 h 34"/>
                  <a:gd name="T12" fmla="*/ 19 w 19"/>
                  <a:gd name="T13" fmla="*/ 0 h 34"/>
                  <a:gd name="T14" fmla="*/ 13 w 19"/>
                  <a:gd name="T15" fmla="*/ 0 h 34"/>
                  <a:gd name="T16" fmla="*/ 0 w 19"/>
                  <a:gd name="T17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34">
                    <a:moveTo>
                      <a:pt x="0" y="7"/>
                    </a:moveTo>
                    <a:cubicBezTo>
                      <a:pt x="0" y="8"/>
                      <a:pt x="0" y="8"/>
                      <a:pt x="0" y="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30"/>
                      <a:pt x="6" y="34"/>
                      <a:pt x="13" y="34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7" y="0"/>
                      <a:pt x="1" y="3"/>
                      <a:pt x="0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9" name="Freeform: Shape 69">
                <a:extLst>
                  <a:ext uri="{FF2B5EF4-FFF2-40B4-BE49-F238E27FC236}">
                    <a16:creationId xmlns:a16="http://schemas.microsoft.com/office/drawing/2014/main" id="{F9F41BDF-A8EB-EED3-FAE3-FE970FB1DFC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373229" y="3241739"/>
                <a:ext cx="79652" cy="150726"/>
              </a:xfrm>
              <a:custGeom>
                <a:avLst/>
                <a:gdLst>
                  <a:gd name="T0" fmla="*/ 1 w 18"/>
                  <a:gd name="T1" fmla="*/ 0 h 34"/>
                  <a:gd name="T2" fmla="*/ 0 w 18"/>
                  <a:gd name="T3" fmla="*/ 0 h 34"/>
                  <a:gd name="T4" fmla="*/ 0 w 18"/>
                  <a:gd name="T5" fmla="*/ 34 h 34"/>
                  <a:gd name="T6" fmla="*/ 6 w 18"/>
                  <a:gd name="T7" fmla="*/ 34 h 34"/>
                  <a:gd name="T8" fmla="*/ 18 w 18"/>
                  <a:gd name="T9" fmla="*/ 28 h 34"/>
                  <a:gd name="T10" fmla="*/ 1 w 18"/>
                  <a:gd name="T11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34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12" y="34"/>
                      <a:pt x="17" y="31"/>
                      <a:pt x="18" y="28"/>
                    </a:cubicBezTo>
                    <a:cubicBezTo>
                      <a:pt x="12" y="19"/>
                      <a:pt x="7" y="9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31" name="Rectangle 70">
                <a:extLst>
                  <a:ext uri="{FF2B5EF4-FFF2-40B4-BE49-F238E27FC236}">
                    <a16:creationId xmlns:a16="http://schemas.microsoft.com/office/drawing/2014/main" id="{667EF7E6-415A-B2EB-9B37-77ED70FBED5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927052" y="1069082"/>
                <a:ext cx="62496" cy="2205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32" name="Freeform: Shape 71">
                <a:extLst>
                  <a:ext uri="{FF2B5EF4-FFF2-40B4-BE49-F238E27FC236}">
                    <a16:creationId xmlns:a16="http://schemas.microsoft.com/office/drawing/2014/main" id="{29519E38-8A91-0BE7-B2E6-D064521BC78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697900" y="1104619"/>
                <a:ext cx="330861" cy="225476"/>
              </a:xfrm>
              <a:custGeom>
                <a:avLst/>
                <a:gdLst>
                  <a:gd name="T0" fmla="*/ 75 w 75"/>
                  <a:gd name="T1" fmla="*/ 51 h 51"/>
                  <a:gd name="T2" fmla="*/ 75 w 75"/>
                  <a:gd name="T3" fmla="*/ 0 h 51"/>
                  <a:gd name="T4" fmla="*/ 0 w 75"/>
                  <a:gd name="T5" fmla="*/ 0 h 51"/>
                  <a:gd name="T6" fmla="*/ 0 w 75"/>
                  <a:gd name="T7" fmla="*/ 34 h 51"/>
                  <a:gd name="T8" fmla="*/ 19 w 75"/>
                  <a:gd name="T9" fmla="*/ 37 h 51"/>
                  <a:gd name="T10" fmla="*/ 17 w 75"/>
                  <a:gd name="T11" fmla="*/ 27 h 51"/>
                  <a:gd name="T12" fmla="*/ 38 w 75"/>
                  <a:gd name="T13" fmla="*/ 6 h 51"/>
                  <a:gd name="T14" fmla="*/ 38 w 75"/>
                  <a:gd name="T15" fmla="*/ 6 h 51"/>
                  <a:gd name="T16" fmla="*/ 58 w 75"/>
                  <a:gd name="T17" fmla="*/ 27 h 51"/>
                  <a:gd name="T18" fmla="*/ 50 w 75"/>
                  <a:gd name="T19" fmla="*/ 43 h 51"/>
                  <a:gd name="T20" fmla="*/ 75 w 75"/>
                  <a:gd name="T2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5" h="51">
                    <a:moveTo>
                      <a:pt x="75" y="51"/>
                    </a:moveTo>
                    <a:cubicBezTo>
                      <a:pt x="75" y="0"/>
                      <a:pt x="75" y="0"/>
                      <a:pt x="7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7" y="35"/>
                      <a:pt x="13" y="36"/>
                      <a:pt x="19" y="37"/>
                    </a:cubicBezTo>
                    <a:cubicBezTo>
                      <a:pt x="18" y="34"/>
                      <a:pt x="17" y="30"/>
                      <a:pt x="17" y="27"/>
                    </a:cubicBezTo>
                    <a:cubicBezTo>
                      <a:pt x="17" y="15"/>
                      <a:pt x="26" y="6"/>
                      <a:pt x="38" y="6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49" y="6"/>
                      <a:pt x="58" y="15"/>
                      <a:pt x="58" y="27"/>
                    </a:cubicBezTo>
                    <a:cubicBezTo>
                      <a:pt x="58" y="33"/>
                      <a:pt x="55" y="39"/>
                      <a:pt x="50" y="43"/>
                    </a:cubicBezTo>
                    <a:cubicBezTo>
                      <a:pt x="59" y="46"/>
                      <a:pt x="67" y="48"/>
                      <a:pt x="75" y="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34" name="Freeform: Shape 72">
                <a:extLst>
                  <a:ext uri="{FF2B5EF4-FFF2-40B4-BE49-F238E27FC236}">
                    <a16:creationId xmlns:a16="http://schemas.microsoft.com/office/drawing/2014/main" id="{E17DF796-084A-DEAD-E35B-29F5C4A6172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799609" y="1157312"/>
                <a:ext cx="127443" cy="128668"/>
              </a:xfrm>
              <a:custGeom>
                <a:avLst/>
                <a:gdLst>
                  <a:gd name="T0" fmla="*/ 16 w 29"/>
                  <a:gd name="T1" fmla="*/ 29 h 29"/>
                  <a:gd name="T2" fmla="*/ 29 w 29"/>
                  <a:gd name="T3" fmla="*/ 15 h 29"/>
                  <a:gd name="T4" fmla="*/ 15 w 29"/>
                  <a:gd name="T5" fmla="*/ 0 h 29"/>
                  <a:gd name="T6" fmla="*/ 0 w 29"/>
                  <a:gd name="T7" fmla="*/ 15 h 29"/>
                  <a:gd name="T8" fmla="*/ 8 w 29"/>
                  <a:gd name="T9" fmla="*/ 27 h 29"/>
                  <a:gd name="T10" fmla="*/ 16 w 29"/>
                  <a:gd name="T11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29">
                    <a:moveTo>
                      <a:pt x="16" y="29"/>
                    </a:moveTo>
                    <a:cubicBezTo>
                      <a:pt x="23" y="28"/>
                      <a:pt x="29" y="22"/>
                      <a:pt x="29" y="15"/>
                    </a:cubicBezTo>
                    <a:cubicBezTo>
                      <a:pt x="29" y="7"/>
                      <a:pt x="22" y="0"/>
                      <a:pt x="15" y="0"/>
                    </a:cubicBezTo>
                    <a:cubicBezTo>
                      <a:pt x="7" y="0"/>
                      <a:pt x="0" y="7"/>
                      <a:pt x="0" y="15"/>
                    </a:cubicBezTo>
                    <a:cubicBezTo>
                      <a:pt x="0" y="20"/>
                      <a:pt x="3" y="24"/>
                      <a:pt x="8" y="27"/>
                    </a:cubicBezTo>
                    <a:cubicBezTo>
                      <a:pt x="10" y="27"/>
                      <a:pt x="13" y="28"/>
                      <a:pt x="16" y="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35" name="Freeform: Shape 73">
                <a:extLst>
                  <a:ext uri="{FF2B5EF4-FFF2-40B4-BE49-F238E27FC236}">
                    <a16:creationId xmlns:a16="http://schemas.microsoft.com/office/drawing/2014/main" id="{D8D1AD1F-719B-8C12-3D93-0FDB9631B97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020310" y="2380274"/>
                <a:ext cx="215673" cy="189939"/>
              </a:xfrm>
              <a:custGeom>
                <a:avLst/>
                <a:gdLst>
                  <a:gd name="T0" fmla="*/ 49 w 49"/>
                  <a:gd name="T1" fmla="*/ 1 h 43"/>
                  <a:gd name="T2" fmla="*/ 41 w 49"/>
                  <a:gd name="T3" fmla="*/ 0 h 43"/>
                  <a:gd name="T4" fmla="*/ 20 w 49"/>
                  <a:gd name="T5" fmla="*/ 21 h 43"/>
                  <a:gd name="T6" fmla="*/ 12 w 49"/>
                  <a:gd name="T7" fmla="*/ 18 h 43"/>
                  <a:gd name="T8" fmla="*/ 0 w 49"/>
                  <a:gd name="T9" fmla="*/ 30 h 43"/>
                  <a:gd name="T10" fmla="*/ 12 w 49"/>
                  <a:gd name="T11" fmla="*/ 43 h 43"/>
                  <a:gd name="T12" fmla="*/ 40 w 49"/>
                  <a:gd name="T13" fmla="*/ 43 h 43"/>
                  <a:gd name="T14" fmla="*/ 41 w 49"/>
                  <a:gd name="T15" fmla="*/ 43 h 43"/>
                  <a:gd name="T16" fmla="*/ 45 w 49"/>
                  <a:gd name="T17" fmla="*/ 43 h 43"/>
                  <a:gd name="T18" fmla="*/ 49 w 49"/>
                  <a:gd name="T19" fmla="*/ 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9" h="43">
                    <a:moveTo>
                      <a:pt x="49" y="1"/>
                    </a:moveTo>
                    <a:cubicBezTo>
                      <a:pt x="47" y="0"/>
                      <a:pt x="44" y="0"/>
                      <a:pt x="41" y="0"/>
                    </a:cubicBezTo>
                    <a:cubicBezTo>
                      <a:pt x="29" y="0"/>
                      <a:pt x="20" y="9"/>
                      <a:pt x="20" y="21"/>
                    </a:cubicBezTo>
                    <a:cubicBezTo>
                      <a:pt x="18" y="19"/>
                      <a:pt x="15" y="18"/>
                      <a:pt x="12" y="18"/>
                    </a:cubicBezTo>
                    <a:cubicBezTo>
                      <a:pt x="5" y="18"/>
                      <a:pt x="0" y="23"/>
                      <a:pt x="0" y="30"/>
                    </a:cubicBezTo>
                    <a:cubicBezTo>
                      <a:pt x="0" y="37"/>
                      <a:pt x="5" y="43"/>
                      <a:pt x="12" y="43"/>
                    </a:cubicBezTo>
                    <a:cubicBezTo>
                      <a:pt x="40" y="43"/>
                      <a:pt x="40" y="43"/>
                      <a:pt x="40" y="43"/>
                    </a:cubicBezTo>
                    <a:cubicBezTo>
                      <a:pt x="41" y="43"/>
                      <a:pt x="41" y="43"/>
                      <a:pt x="41" y="43"/>
                    </a:cubicBezTo>
                    <a:cubicBezTo>
                      <a:pt x="45" y="43"/>
                      <a:pt x="45" y="43"/>
                      <a:pt x="45" y="43"/>
                    </a:cubicBezTo>
                    <a:cubicBezTo>
                      <a:pt x="46" y="29"/>
                      <a:pt x="47" y="15"/>
                      <a:pt x="4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36" name="Rectangle 74">
                <a:extLst>
                  <a:ext uri="{FF2B5EF4-FFF2-40B4-BE49-F238E27FC236}">
                    <a16:creationId xmlns:a16="http://schemas.microsoft.com/office/drawing/2014/main" id="{2B9A344B-E55F-8F97-CFED-47C29E38D2F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059523" y="2583692"/>
                <a:ext cx="26959" cy="62496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37" name="Rectangle 75">
                <a:extLst>
                  <a:ext uri="{FF2B5EF4-FFF2-40B4-BE49-F238E27FC236}">
                    <a16:creationId xmlns:a16="http://schemas.microsoft.com/office/drawing/2014/main" id="{FA509F38-58BD-345C-4432-41F11B24E37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125695" y="2619229"/>
                <a:ext cx="26959" cy="57594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38" name="Rectangle 76">
                <a:extLst>
                  <a:ext uri="{FF2B5EF4-FFF2-40B4-BE49-F238E27FC236}">
                    <a16:creationId xmlns:a16="http://schemas.microsoft.com/office/drawing/2014/main" id="{BE3674CB-93BE-5574-9253-24BEF938E5F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188191" y="2583692"/>
                <a:ext cx="25734" cy="62496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39" name="Freeform: Shape 77">
                <a:extLst>
                  <a:ext uri="{FF2B5EF4-FFF2-40B4-BE49-F238E27FC236}">
                    <a16:creationId xmlns:a16="http://schemas.microsoft.com/office/drawing/2014/main" id="{6BF2A0E7-63A1-C5A1-BA29-6461574F997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196643" y="3899786"/>
                <a:ext cx="296550" cy="291648"/>
              </a:xfrm>
              <a:custGeom>
                <a:avLst/>
                <a:gdLst>
                  <a:gd name="T0" fmla="*/ 34 w 67"/>
                  <a:gd name="T1" fmla="*/ 4 h 66"/>
                  <a:gd name="T2" fmla="*/ 37 w 67"/>
                  <a:gd name="T3" fmla="*/ 5 h 66"/>
                  <a:gd name="T4" fmla="*/ 38 w 67"/>
                  <a:gd name="T5" fmla="*/ 0 h 66"/>
                  <a:gd name="T6" fmla="*/ 48 w 67"/>
                  <a:gd name="T7" fmla="*/ 3 h 66"/>
                  <a:gd name="T8" fmla="*/ 47 w 67"/>
                  <a:gd name="T9" fmla="*/ 8 h 66"/>
                  <a:gd name="T10" fmla="*/ 56 w 67"/>
                  <a:gd name="T11" fmla="*/ 15 h 66"/>
                  <a:gd name="T12" fmla="*/ 60 w 67"/>
                  <a:gd name="T13" fmla="*/ 13 h 66"/>
                  <a:gd name="T14" fmla="*/ 65 w 67"/>
                  <a:gd name="T15" fmla="*/ 22 h 66"/>
                  <a:gd name="T16" fmla="*/ 61 w 67"/>
                  <a:gd name="T17" fmla="*/ 24 h 66"/>
                  <a:gd name="T18" fmla="*/ 62 w 67"/>
                  <a:gd name="T19" fmla="*/ 36 h 66"/>
                  <a:gd name="T20" fmla="*/ 67 w 67"/>
                  <a:gd name="T21" fmla="*/ 38 h 66"/>
                  <a:gd name="T22" fmla="*/ 64 w 67"/>
                  <a:gd name="T23" fmla="*/ 48 h 66"/>
                  <a:gd name="T24" fmla="*/ 59 w 67"/>
                  <a:gd name="T25" fmla="*/ 46 h 66"/>
                  <a:gd name="T26" fmla="*/ 52 w 67"/>
                  <a:gd name="T27" fmla="*/ 56 h 66"/>
                  <a:gd name="T28" fmla="*/ 54 w 67"/>
                  <a:gd name="T29" fmla="*/ 60 h 66"/>
                  <a:gd name="T30" fmla="*/ 45 w 67"/>
                  <a:gd name="T31" fmla="*/ 65 h 66"/>
                  <a:gd name="T32" fmla="*/ 42 w 67"/>
                  <a:gd name="T33" fmla="*/ 60 h 66"/>
                  <a:gd name="T34" fmla="*/ 34 w 67"/>
                  <a:gd name="T35" fmla="*/ 62 h 66"/>
                  <a:gd name="T36" fmla="*/ 34 w 67"/>
                  <a:gd name="T37" fmla="*/ 54 h 66"/>
                  <a:gd name="T38" fmla="*/ 54 w 67"/>
                  <a:gd name="T39" fmla="*/ 39 h 66"/>
                  <a:gd name="T40" fmla="*/ 40 w 67"/>
                  <a:gd name="T41" fmla="*/ 13 h 66"/>
                  <a:gd name="T42" fmla="*/ 34 w 67"/>
                  <a:gd name="T43" fmla="*/ 12 h 66"/>
                  <a:gd name="T44" fmla="*/ 34 w 67"/>
                  <a:gd name="T45" fmla="*/ 4 h 66"/>
                  <a:gd name="T46" fmla="*/ 16 w 67"/>
                  <a:gd name="T47" fmla="*/ 11 h 66"/>
                  <a:gd name="T48" fmla="*/ 13 w 67"/>
                  <a:gd name="T49" fmla="*/ 6 h 66"/>
                  <a:gd name="T50" fmla="*/ 23 w 67"/>
                  <a:gd name="T51" fmla="*/ 1 h 66"/>
                  <a:gd name="T52" fmla="*/ 25 w 67"/>
                  <a:gd name="T53" fmla="*/ 6 h 66"/>
                  <a:gd name="T54" fmla="*/ 34 w 67"/>
                  <a:gd name="T55" fmla="*/ 4 h 66"/>
                  <a:gd name="T56" fmla="*/ 34 w 67"/>
                  <a:gd name="T57" fmla="*/ 12 h 66"/>
                  <a:gd name="T58" fmla="*/ 13 w 67"/>
                  <a:gd name="T59" fmla="*/ 27 h 66"/>
                  <a:gd name="T60" fmla="*/ 27 w 67"/>
                  <a:gd name="T61" fmla="*/ 53 h 66"/>
                  <a:gd name="T62" fmla="*/ 27 w 67"/>
                  <a:gd name="T63" fmla="*/ 53 h 66"/>
                  <a:gd name="T64" fmla="*/ 34 w 67"/>
                  <a:gd name="T65" fmla="*/ 54 h 66"/>
                  <a:gd name="T66" fmla="*/ 34 w 67"/>
                  <a:gd name="T67" fmla="*/ 62 h 66"/>
                  <a:gd name="T68" fmla="*/ 30 w 67"/>
                  <a:gd name="T69" fmla="*/ 62 h 66"/>
                  <a:gd name="T70" fmla="*/ 29 w 67"/>
                  <a:gd name="T71" fmla="*/ 66 h 66"/>
                  <a:gd name="T72" fmla="*/ 19 w 67"/>
                  <a:gd name="T73" fmla="*/ 63 h 66"/>
                  <a:gd name="T74" fmla="*/ 20 w 67"/>
                  <a:gd name="T75" fmla="*/ 59 h 66"/>
                  <a:gd name="T76" fmla="*/ 11 w 67"/>
                  <a:gd name="T77" fmla="*/ 51 h 66"/>
                  <a:gd name="T78" fmla="*/ 7 w 67"/>
                  <a:gd name="T79" fmla="*/ 53 h 66"/>
                  <a:gd name="T80" fmla="*/ 2 w 67"/>
                  <a:gd name="T81" fmla="*/ 44 h 66"/>
                  <a:gd name="T82" fmla="*/ 6 w 67"/>
                  <a:gd name="T83" fmla="*/ 42 h 66"/>
                  <a:gd name="T84" fmla="*/ 5 w 67"/>
                  <a:gd name="T85" fmla="*/ 30 h 66"/>
                  <a:gd name="T86" fmla="*/ 0 w 67"/>
                  <a:gd name="T87" fmla="*/ 28 h 66"/>
                  <a:gd name="T88" fmla="*/ 3 w 67"/>
                  <a:gd name="T89" fmla="*/ 18 h 66"/>
                  <a:gd name="T90" fmla="*/ 8 w 67"/>
                  <a:gd name="T91" fmla="*/ 20 h 66"/>
                  <a:gd name="T92" fmla="*/ 16 w 67"/>
                  <a:gd name="T93" fmla="*/ 11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7" h="66">
                    <a:moveTo>
                      <a:pt x="34" y="4"/>
                    </a:moveTo>
                    <a:cubicBezTo>
                      <a:pt x="35" y="4"/>
                      <a:pt x="36" y="4"/>
                      <a:pt x="37" y="5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48" y="3"/>
                      <a:pt x="48" y="3"/>
                      <a:pt x="48" y="3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0" y="9"/>
                      <a:pt x="54" y="12"/>
                      <a:pt x="56" y="15"/>
                    </a:cubicBezTo>
                    <a:cubicBezTo>
                      <a:pt x="60" y="13"/>
                      <a:pt x="60" y="13"/>
                      <a:pt x="60" y="13"/>
                    </a:cubicBezTo>
                    <a:cubicBezTo>
                      <a:pt x="65" y="22"/>
                      <a:pt x="65" y="22"/>
                      <a:pt x="65" y="22"/>
                    </a:cubicBezTo>
                    <a:cubicBezTo>
                      <a:pt x="61" y="24"/>
                      <a:pt x="61" y="24"/>
                      <a:pt x="61" y="24"/>
                    </a:cubicBezTo>
                    <a:cubicBezTo>
                      <a:pt x="62" y="28"/>
                      <a:pt x="63" y="32"/>
                      <a:pt x="62" y="36"/>
                    </a:cubicBezTo>
                    <a:cubicBezTo>
                      <a:pt x="67" y="38"/>
                      <a:pt x="67" y="38"/>
                      <a:pt x="67" y="38"/>
                    </a:cubicBezTo>
                    <a:cubicBezTo>
                      <a:pt x="64" y="48"/>
                      <a:pt x="64" y="48"/>
                      <a:pt x="64" y="48"/>
                    </a:cubicBezTo>
                    <a:cubicBezTo>
                      <a:pt x="59" y="46"/>
                      <a:pt x="59" y="46"/>
                      <a:pt x="59" y="46"/>
                    </a:cubicBezTo>
                    <a:cubicBezTo>
                      <a:pt x="57" y="50"/>
                      <a:pt x="55" y="53"/>
                      <a:pt x="52" y="56"/>
                    </a:cubicBezTo>
                    <a:cubicBezTo>
                      <a:pt x="54" y="60"/>
                      <a:pt x="54" y="60"/>
                      <a:pt x="54" y="60"/>
                    </a:cubicBezTo>
                    <a:cubicBezTo>
                      <a:pt x="45" y="65"/>
                      <a:pt x="45" y="65"/>
                      <a:pt x="45" y="65"/>
                    </a:cubicBezTo>
                    <a:cubicBezTo>
                      <a:pt x="42" y="60"/>
                      <a:pt x="42" y="60"/>
                      <a:pt x="42" y="60"/>
                    </a:cubicBezTo>
                    <a:cubicBezTo>
                      <a:pt x="40" y="61"/>
                      <a:pt x="37" y="62"/>
                      <a:pt x="34" y="62"/>
                    </a:cubicBezTo>
                    <a:cubicBezTo>
                      <a:pt x="34" y="54"/>
                      <a:pt x="34" y="54"/>
                      <a:pt x="34" y="54"/>
                    </a:cubicBezTo>
                    <a:cubicBezTo>
                      <a:pt x="43" y="54"/>
                      <a:pt x="51" y="48"/>
                      <a:pt x="54" y="39"/>
                    </a:cubicBezTo>
                    <a:cubicBezTo>
                      <a:pt x="57" y="28"/>
                      <a:pt x="51" y="16"/>
                      <a:pt x="40" y="13"/>
                    </a:cubicBezTo>
                    <a:cubicBezTo>
                      <a:pt x="38" y="12"/>
                      <a:pt x="36" y="12"/>
                      <a:pt x="34" y="12"/>
                    </a:cubicBezTo>
                    <a:lnTo>
                      <a:pt x="34" y="4"/>
                    </a:lnTo>
                    <a:close/>
                    <a:moveTo>
                      <a:pt x="16" y="11"/>
                    </a:moveTo>
                    <a:cubicBezTo>
                      <a:pt x="13" y="6"/>
                      <a:pt x="13" y="6"/>
                      <a:pt x="13" y="6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8" y="5"/>
                      <a:pt x="31" y="4"/>
                      <a:pt x="34" y="4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25" y="12"/>
                      <a:pt x="16" y="18"/>
                      <a:pt x="13" y="27"/>
                    </a:cubicBezTo>
                    <a:cubicBezTo>
                      <a:pt x="10" y="38"/>
                      <a:pt x="16" y="50"/>
                      <a:pt x="27" y="53"/>
                    </a:cubicBezTo>
                    <a:cubicBezTo>
                      <a:pt x="27" y="53"/>
                      <a:pt x="27" y="53"/>
                      <a:pt x="27" y="53"/>
                    </a:cubicBezTo>
                    <a:cubicBezTo>
                      <a:pt x="30" y="54"/>
                      <a:pt x="32" y="54"/>
                      <a:pt x="34" y="54"/>
                    </a:cubicBezTo>
                    <a:cubicBezTo>
                      <a:pt x="34" y="62"/>
                      <a:pt x="34" y="62"/>
                      <a:pt x="34" y="62"/>
                    </a:cubicBezTo>
                    <a:cubicBezTo>
                      <a:pt x="33" y="62"/>
                      <a:pt x="32" y="62"/>
                      <a:pt x="30" y="62"/>
                    </a:cubicBezTo>
                    <a:cubicBezTo>
                      <a:pt x="29" y="66"/>
                      <a:pt x="29" y="66"/>
                      <a:pt x="29" y="66"/>
                    </a:cubicBezTo>
                    <a:cubicBezTo>
                      <a:pt x="19" y="63"/>
                      <a:pt x="19" y="63"/>
                      <a:pt x="19" y="63"/>
                    </a:cubicBezTo>
                    <a:cubicBezTo>
                      <a:pt x="20" y="59"/>
                      <a:pt x="20" y="59"/>
                      <a:pt x="20" y="59"/>
                    </a:cubicBezTo>
                    <a:cubicBezTo>
                      <a:pt x="17" y="57"/>
                      <a:pt x="14" y="54"/>
                      <a:pt x="11" y="51"/>
                    </a:cubicBezTo>
                    <a:cubicBezTo>
                      <a:pt x="7" y="53"/>
                      <a:pt x="7" y="53"/>
                      <a:pt x="7" y="53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5" y="38"/>
                      <a:pt x="5" y="34"/>
                      <a:pt x="5" y="30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10" y="16"/>
                      <a:pt x="13" y="13"/>
                      <a:pt x="16" y="1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0" name="Freeform: Shape 78">
                <a:extLst>
                  <a:ext uri="{FF2B5EF4-FFF2-40B4-BE49-F238E27FC236}">
                    <a16:creationId xmlns:a16="http://schemas.microsoft.com/office/drawing/2014/main" id="{687B7A33-DD60-B474-DE4D-F2E916BC72E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917185" y="2522422"/>
                <a:ext cx="259787" cy="286747"/>
              </a:xfrm>
              <a:custGeom>
                <a:avLst/>
                <a:gdLst>
                  <a:gd name="T0" fmla="*/ 27 w 59"/>
                  <a:gd name="T1" fmla="*/ 65 h 65"/>
                  <a:gd name="T2" fmla="*/ 59 w 59"/>
                  <a:gd name="T3" fmla="*/ 33 h 65"/>
                  <a:gd name="T4" fmla="*/ 27 w 59"/>
                  <a:gd name="T5" fmla="*/ 0 h 65"/>
                  <a:gd name="T6" fmla="*/ 27 w 59"/>
                  <a:gd name="T7" fmla="*/ 0 h 65"/>
                  <a:gd name="T8" fmla="*/ 27 w 59"/>
                  <a:gd name="T9" fmla="*/ 23 h 65"/>
                  <a:gd name="T10" fmla="*/ 43 w 59"/>
                  <a:gd name="T11" fmla="*/ 16 h 65"/>
                  <a:gd name="T12" fmla="*/ 33 w 59"/>
                  <a:gd name="T13" fmla="*/ 39 h 65"/>
                  <a:gd name="T14" fmla="*/ 27 w 59"/>
                  <a:gd name="T15" fmla="*/ 42 h 65"/>
                  <a:gd name="T16" fmla="*/ 27 w 59"/>
                  <a:gd name="T17" fmla="*/ 65 h 65"/>
                  <a:gd name="T18" fmla="*/ 27 w 59"/>
                  <a:gd name="T19" fmla="*/ 0 h 65"/>
                  <a:gd name="T20" fmla="*/ 1 w 59"/>
                  <a:gd name="T21" fmla="*/ 12 h 65"/>
                  <a:gd name="T22" fmla="*/ 1 w 59"/>
                  <a:gd name="T23" fmla="*/ 18 h 65"/>
                  <a:gd name="T24" fmla="*/ 0 w 59"/>
                  <a:gd name="T25" fmla="*/ 51 h 65"/>
                  <a:gd name="T26" fmla="*/ 27 w 59"/>
                  <a:gd name="T27" fmla="*/ 65 h 65"/>
                  <a:gd name="T28" fmla="*/ 27 w 59"/>
                  <a:gd name="T29" fmla="*/ 42 h 65"/>
                  <a:gd name="T30" fmla="*/ 10 w 59"/>
                  <a:gd name="T31" fmla="*/ 49 h 65"/>
                  <a:gd name="T32" fmla="*/ 20 w 59"/>
                  <a:gd name="T33" fmla="*/ 26 h 65"/>
                  <a:gd name="T34" fmla="*/ 20 w 59"/>
                  <a:gd name="T35" fmla="*/ 26 h 65"/>
                  <a:gd name="T36" fmla="*/ 27 w 59"/>
                  <a:gd name="T37" fmla="*/ 23 h 65"/>
                  <a:gd name="T38" fmla="*/ 27 w 59"/>
                  <a:gd name="T39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9" h="65">
                    <a:moveTo>
                      <a:pt x="27" y="65"/>
                    </a:moveTo>
                    <a:cubicBezTo>
                      <a:pt x="45" y="65"/>
                      <a:pt x="59" y="51"/>
                      <a:pt x="59" y="33"/>
                    </a:cubicBezTo>
                    <a:cubicBezTo>
                      <a:pt x="59" y="15"/>
                      <a:pt x="45" y="0"/>
                      <a:pt x="27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43" y="16"/>
                      <a:pt x="43" y="16"/>
                      <a:pt x="43" y="16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27" y="42"/>
                      <a:pt x="27" y="42"/>
                      <a:pt x="27" y="42"/>
                    </a:cubicBezTo>
                    <a:cubicBezTo>
                      <a:pt x="27" y="65"/>
                      <a:pt x="27" y="65"/>
                      <a:pt x="27" y="65"/>
                    </a:cubicBezTo>
                    <a:close/>
                    <a:moveTo>
                      <a:pt x="27" y="0"/>
                    </a:moveTo>
                    <a:cubicBezTo>
                      <a:pt x="16" y="0"/>
                      <a:pt x="7" y="5"/>
                      <a:pt x="1" y="12"/>
                    </a:cubicBezTo>
                    <a:cubicBezTo>
                      <a:pt x="1" y="14"/>
                      <a:pt x="1" y="16"/>
                      <a:pt x="1" y="18"/>
                    </a:cubicBezTo>
                    <a:cubicBezTo>
                      <a:pt x="1" y="29"/>
                      <a:pt x="1" y="40"/>
                      <a:pt x="0" y="51"/>
                    </a:cubicBezTo>
                    <a:cubicBezTo>
                      <a:pt x="6" y="60"/>
                      <a:pt x="15" y="65"/>
                      <a:pt x="27" y="65"/>
                    </a:cubicBezTo>
                    <a:cubicBezTo>
                      <a:pt x="27" y="42"/>
                      <a:pt x="27" y="42"/>
                      <a:pt x="27" y="42"/>
                    </a:cubicBezTo>
                    <a:cubicBezTo>
                      <a:pt x="10" y="49"/>
                      <a:pt x="10" y="49"/>
                      <a:pt x="10" y="49"/>
                    </a:cubicBezTo>
                    <a:cubicBezTo>
                      <a:pt x="20" y="26"/>
                      <a:pt x="20" y="26"/>
                      <a:pt x="20" y="26"/>
                    </a:cubicBezTo>
                    <a:cubicBezTo>
                      <a:pt x="20" y="26"/>
                      <a:pt x="20" y="26"/>
                      <a:pt x="20" y="26"/>
                    </a:cubicBezTo>
                    <a:cubicBezTo>
                      <a:pt x="27" y="23"/>
                      <a:pt x="27" y="23"/>
                      <a:pt x="27" y="23"/>
                    </a:cubicBezTo>
                    <a:lnTo>
                      <a:pt x="2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1" name="Freeform: Shape 79">
                <a:extLst>
                  <a:ext uri="{FF2B5EF4-FFF2-40B4-BE49-F238E27FC236}">
                    <a16:creationId xmlns:a16="http://schemas.microsoft.com/office/drawing/2014/main" id="{1A22E5C7-C1C2-E224-8533-8C42247DACE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291063" y="1038447"/>
                <a:ext cx="256111" cy="220574"/>
              </a:xfrm>
              <a:custGeom>
                <a:avLst/>
                <a:gdLst>
                  <a:gd name="T0" fmla="*/ 48 w 58"/>
                  <a:gd name="T1" fmla="*/ 38 h 50"/>
                  <a:gd name="T2" fmla="*/ 44 w 58"/>
                  <a:gd name="T3" fmla="*/ 8 h 50"/>
                  <a:gd name="T4" fmla="*/ 27 w 58"/>
                  <a:gd name="T5" fmla="*/ 0 h 50"/>
                  <a:gd name="T6" fmla="*/ 27 w 58"/>
                  <a:gd name="T7" fmla="*/ 20 h 50"/>
                  <a:gd name="T8" fmla="*/ 42 w 58"/>
                  <a:gd name="T9" fmla="*/ 20 h 50"/>
                  <a:gd name="T10" fmla="*/ 42 w 58"/>
                  <a:gd name="T11" fmla="*/ 30 h 50"/>
                  <a:gd name="T12" fmla="*/ 42 w 58"/>
                  <a:gd name="T13" fmla="*/ 30 h 50"/>
                  <a:gd name="T14" fmla="*/ 42 w 58"/>
                  <a:gd name="T15" fmla="*/ 30 h 50"/>
                  <a:gd name="T16" fmla="*/ 27 w 58"/>
                  <a:gd name="T17" fmla="*/ 30 h 50"/>
                  <a:gd name="T18" fmla="*/ 27 w 58"/>
                  <a:gd name="T19" fmla="*/ 50 h 50"/>
                  <a:gd name="T20" fmla="*/ 40 w 58"/>
                  <a:gd name="T21" fmla="*/ 46 h 50"/>
                  <a:gd name="T22" fmla="*/ 43 w 58"/>
                  <a:gd name="T23" fmla="*/ 49 h 50"/>
                  <a:gd name="T24" fmla="*/ 58 w 58"/>
                  <a:gd name="T25" fmla="*/ 48 h 50"/>
                  <a:gd name="T26" fmla="*/ 48 w 58"/>
                  <a:gd name="T27" fmla="*/ 38 h 50"/>
                  <a:gd name="T28" fmla="*/ 27 w 58"/>
                  <a:gd name="T29" fmla="*/ 0 h 50"/>
                  <a:gd name="T30" fmla="*/ 9 w 58"/>
                  <a:gd name="T31" fmla="*/ 8 h 50"/>
                  <a:gd name="T32" fmla="*/ 9 w 58"/>
                  <a:gd name="T33" fmla="*/ 43 h 50"/>
                  <a:gd name="T34" fmla="*/ 27 w 58"/>
                  <a:gd name="T35" fmla="*/ 50 h 50"/>
                  <a:gd name="T36" fmla="*/ 27 w 58"/>
                  <a:gd name="T37" fmla="*/ 30 h 50"/>
                  <a:gd name="T38" fmla="*/ 12 w 58"/>
                  <a:gd name="T39" fmla="*/ 30 h 50"/>
                  <a:gd name="T40" fmla="*/ 12 w 58"/>
                  <a:gd name="T41" fmla="*/ 20 h 50"/>
                  <a:gd name="T42" fmla="*/ 27 w 58"/>
                  <a:gd name="T43" fmla="*/ 20 h 50"/>
                  <a:gd name="T44" fmla="*/ 27 w 58"/>
                  <a:gd name="T4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8" h="50">
                    <a:moveTo>
                      <a:pt x="48" y="38"/>
                    </a:moveTo>
                    <a:cubicBezTo>
                      <a:pt x="54" y="29"/>
                      <a:pt x="53" y="16"/>
                      <a:pt x="44" y="8"/>
                    </a:cubicBezTo>
                    <a:cubicBezTo>
                      <a:pt x="40" y="3"/>
                      <a:pt x="33" y="0"/>
                      <a:pt x="27" y="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30"/>
                      <a:pt x="42" y="30"/>
                      <a:pt x="42" y="30"/>
                    </a:cubicBezTo>
                    <a:cubicBezTo>
                      <a:pt x="42" y="30"/>
                      <a:pt x="42" y="30"/>
                      <a:pt x="42" y="30"/>
                    </a:cubicBezTo>
                    <a:cubicBezTo>
                      <a:pt x="42" y="30"/>
                      <a:pt x="42" y="30"/>
                      <a:pt x="42" y="30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27" y="50"/>
                      <a:pt x="27" y="50"/>
                      <a:pt x="27" y="50"/>
                    </a:cubicBezTo>
                    <a:cubicBezTo>
                      <a:pt x="31" y="50"/>
                      <a:pt x="36" y="49"/>
                      <a:pt x="40" y="46"/>
                    </a:cubicBezTo>
                    <a:cubicBezTo>
                      <a:pt x="43" y="49"/>
                      <a:pt x="43" y="49"/>
                      <a:pt x="43" y="49"/>
                    </a:cubicBezTo>
                    <a:cubicBezTo>
                      <a:pt x="48" y="48"/>
                      <a:pt x="53" y="48"/>
                      <a:pt x="58" y="48"/>
                    </a:cubicBezTo>
                    <a:lnTo>
                      <a:pt x="48" y="38"/>
                    </a:lnTo>
                    <a:close/>
                    <a:moveTo>
                      <a:pt x="27" y="0"/>
                    </a:moveTo>
                    <a:cubicBezTo>
                      <a:pt x="21" y="0"/>
                      <a:pt x="14" y="3"/>
                      <a:pt x="9" y="8"/>
                    </a:cubicBezTo>
                    <a:cubicBezTo>
                      <a:pt x="0" y="17"/>
                      <a:pt x="0" y="33"/>
                      <a:pt x="9" y="43"/>
                    </a:cubicBezTo>
                    <a:cubicBezTo>
                      <a:pt x="14" y="47"/>
                      <a:pt x="21" y="50"/>
                      <a:pt x="27" y="50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27" y="20"/>
                      <a:pt x="27" y="20"/>
                      <a:pt x="27" y="20"/>
                    </a:cubicBezTo>
                    <a:lnTo>
                      <a:pt x="2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2" name="Oval 80">
                <a:extLst>
                  <a:ext uri="{FF2B5EF4-FFF2-40B4-BE49-F238E27FC236}">
                    <a16:creationId xmlns:a16="http://schemas.microsoft.com/office/drawing/2014/main" id="{F02658BD-B445-13C7-EE4E-8EED216CA3B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32632" y="3219682"/>
                <a:ext cx="84553" cy="84553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3" name="Freeform: Shape 81">
                <a:extLst>
                  <a:ext uri="{FF2B5EF4-FFF2-40B4-BE49-F238E27FC236}">
                    <a16:creationId xmlns:a16="http://schemas.microsoft.com/office/drawing/2014/main" id="{935F943B-BD02-526D-1D37-7B5CB0B6CDC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97095" y="3180468"/>
                <a:ext cx="159304" cy="234054"/>
              </a:xfrm>
              <a:custGeom>
                <a:avLst/>
                <a:gdLst>
                  <a:gd name="T0" fmla="*/ 36 w 36"/>
                  <a:gd name="T1" fmla="*/ 0 h 53"/>
                  <a:gd name="T2" fmla="*/ 18 w 36"/>
                  <a:gd name="T3" fmla="*/ 0 h 53"/>
                  <a:gd name="T4" fmla="*/ 18 w 36"/>
                  <a:gd name="T5" fmla="*/ 4 h 53"/>
                  <a:gd name="T6" fmla="*/ 18 w 36"/>
                  <a:gd name="T7" fmla="*/ 4 h 53"/>
                  <a:gd name="T8" fmla="*/ 32 w 36"/>
                  <a:gd name="T9" fmla="*/ 18 h 53"/>
                  <a:gd name="T10" fmla="*/ 18 w 36"/>
                  <a:gd name="T11" fmla="*/ 32 h 53"/>
                  <a:gd name="T12" fmla="*/ 18 w 36"/>
                  <a:gd name="T13" fmla="*/ 32 h 53"/>
                  <a:gd name="T14" fmla="*/ 18 w 36"/>
                  <a:gd name="T15" fmla="*/ 32 h 53"/>
                  <a:gd name="T16" fmla="*/ 18 w 36"/>
                  <a:gd name="T17" fmla="*/ 38 h 53"/>
                  <a:gd name="T18" fmla="*/ 18 w 36"/>
                  <a:gd name="T19" fmla="*/ 38 h 53"/>
                  <a:gd name="T20" fmla="*/ 22 w 36"/>
                  <a:gd name="T21" fmla="*/ 43 h 53"/>
                  <a:gd name="T22" fmla="*/ 18 w 36"/>
                  <a:gd name="T23" fmla="*/ 48 h 53"/>
                  <a:gd name="T24" fmla="*/ 18 w 36"/>
                  <a:gd name="T25" fmla="*/ 48 h 53"/>
                  <a:gd name="T26" fmla="*/ 18 w 36"/>
                  <a:gd name="T27" fmla="*/ 48 h 53"/>
                  <a:gd name="T28" fmla="*/ 18 w 36"/>
                  <a:gd name="T29" fmla="*/ 53 h 53"/>
                  <a:gd name="T30" fmla="*/ 36 w 36"/>
                  <a:gd name="T31" fmla="*/ 53 h 53"/>
                  <a:gd name="T32" fmla="*/ 36 w 36"/>
                  <a:gd name="T33" fmla="*/ 0 h 53"/>
                  <a:gd name="T34" fmla="*/ 18 w 36"/>
                  <a:gd name="T35" fmla="*/ 0 h 53"/>
                  <a:gd name="T36" fmla="*/ 0 w 36"/>
                  <a:gd name="T37" fmla="*/ 0 h 53"/>
                  <a:gd name="T38" fmla="*/ 0 w 36"/>
                  <a:gd name="T39" fmla="*/ 53 h 53"/>
                  <a:gd name="T40" fmla="*/ 18 w 36"/>
                  <a:gd name="T41" fmla="*/ 53 h 53"/>
                  <a:gd name="T42" fmla="*/ 18 w 36"/>
                  <a:gd name="T43" fmla="*/ 48 h 53"/>
                  <a:gd name="T44" fmla="*/ 13 w 36"/>
                  <a:gd name="T45" fmla="*/ 43 h 53"/>
                  <a:gd name="T46" fmla="*/ 18 w 36"/>
                  <a:gd name="T47" fmla="*/ 38 h 53"/>
                  <a:gd name="T48" fmla="*/ 18 w 36"/>
                  <a:gd name="T49" fmla="*/ 32 h 53"/>
                  <a:gd name="T50" fmla="*/ 4 w 36"/>
                  <a:gd name="T51" fmla="*/ 18 h 53"/>
                  <a:gd name="T52" fmla="*/ 18 w 36"/>
                  <a:gd name="T53" fmla="*/ 4 h 53"/>
                  <a:gd name="T54" fmla="*/ 18 w 36"/>
                  <a:gd name="T55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" h="53">
                    <a:moveTo>
                      <a:pt x="36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25" y="4"/>
                      <a:pt x="32" y="11"/>
                      <a:pt x="32" y="18"/>
                    </a:cubicBezTo>
                    <a:cubicBezTo>
                      <a:pt x="32" y="26"/>
                      <a:pt x="25" y="32"/>
                      <a:pt x="18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20" y="38"/>
                      <a:pt x="22" y="40"/>
                      <a:pt x="22" y="43"/>
                    </a:cubicBezTo>
                    <a:cubicBezTo>
                      <a:pt x="22" y="46"/>
                      <a:pt x="20" y="48"/>
                      <a:pt x="18" y="48"/>
                    </a:cubicBezTo>
                    <a:cubicBezTo>
                      <a:pt x="18" y="48"/>
                      <a:pt x="18" y="48"/>
                      <a:pt x="18" y="48"/>
                    </a:cubicBezTo>
                    <a:cubicBezTo>
                      <a:pt x="18" y="48"/>
                      <a:pt x="18" y="48"/>
                      <a:pt x="18" y="48"/>
                    </a:cubicBezTo>
                    <a:cubicBezTo>
                      <a:pt x="18" y="53"/>
                      <a:pt x="18" y="53"/>
                      <a:pt x="18" y="53"/>
                    </a:cubicBezTo>
                    <a:cubicBezTo>
                      <a:pt x="36" y="53"/>
                      <a:pt x="36" y="53"/>
                      <a:pt x="36" y="53"/>
                    </a:cubicBezTo>
                    <a:lnTo>
                      <a:pt x="36" y="0"/>
                    </a:lnTo>
                    <a:close/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18" y="53"/>
                      <a:pt x="18" y="53"/>
                      <a:pt x="18" y="53"/>
                    </a:cubicBezTo>
                    <a:cubicBezTo>
                      <a:pt x="18" y="48"/>
                      <a:pt x="18" y="48"/>
                      <a:pt x="18" y="48"/>
                    </a:cubicBezTo>
                    <a:cubicBezTo>
                      <a:pt x="15" y="48"/>
                      <a:pt x="13" y="46"/>
                      <a:pt x="13" y="43"/>
                    </a:cubicBezTo>
                    <a:cubicBezTo>
                      <a:pt x="13" y="40"/>
                      <a:pt x="15" y="38"/>
                      <a:pt x="18" y="38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0" y="32"/>
                      <a:pt x="4" y="26"/>
                      <a:pt x="4" y="18"/>
                    </a:cubicBezTo>
                    <a:cubicBezTo>
                      <a:pt x="4" y="11"/>
                      <a:pt x="10" y="4"/>
                      <a:pt x="18" y="4"/>
                    </a:cubicBezTo>
                    <a:lnTo>
                      <a:pt x="1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4" name="Freeform: Shape 82">
                <a:extLst>
                  <a:ext uri="{FF2B5EF4-FFF2-40B4-BE49-F238E27FC236}">
                    <a16:creationId xmlns:a16="http://schemas.microsoft.com/office/drawing/2014/main" id="{29E72E1B-B2F7-788E-D2DF-26B10270687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651271" y="3219682"/>
                <a:ext cx="123767" cy="194841"/>
              </a:xfrm>
              <a:custGeom>
                <a:avLst/>
                <a:gdLst>
                  <a:gd name="T0" fmla="*/ 0 w 28"/>
                  <a:gd name="T1" fmla="*/ 44 h 44"/>
                  <a:gd name="T2" fmla="*/ 28 w 28"/>
                  <a:gd name="T3" fmla="*/ 44 h 44"/>
                  <a:gd name="T4" fmla="*/ 28 w 28"/>
                  <a:gd name="T5" fmla="*/ 0 h 44"/>
                  <a:gd name="T6" fmla="*/ 24 w 28"/>
                  <a:gd name="T7" fmla="*/ 8 h 44"/>
                  <a:gd name="T8" fmla="*/ 24 w 28"/>
                  <a:gd name="T9" fmla="*/ 9 h 44"/>
                  <a:gd name="T10" fmla="*/ 15 w 28"/>
                  <a:gd name="T11" fmla="*/ 22 h 44"/>
                  <a:gd name="T12" fmla="*/ 10 w 28"/>
                  <a:gd name="T13" fmla="*/ 29 h 44"/>
                  <a:gd name="T14" fmla="*/ 15 w 28"/>
                  <a:gd name="T15" fmla="*/ 34 h 44"/>
                  <a:gd name="T16" fmla="*/ 10 w 28"/>
                  <a:gd name="T17" fmla="*/ 39 h 44"/>
                  <a:gd name="T18" fmla="*/ 10 w 28"/>
                  <a:gd name="T19" fmla="*/ 39 h 44"/>
                  <a:gd name="T20" fmla="*/ 6 w 28"/>
                  <a:gd name="T21" fmla="*/ 36 h 44"/>
                  <a:gd name="T22" fmla="*/ 0 w 28"/>
                  <a:gd name="T2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" h="44">
                    <a:moveTo>
                      <a:pt x="0" y="44"/>
                    </a:moveTo>
                    <a:cubicBezTo>
                      <a:pt x="28" y="44"/>
                      <a:pt x="28" y="44"/>
                      <a:pt x="28" y="44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6" y="3"/>
                      <a:pt x="25" y="5"/>
                      <a:pt x="24" y="8"/>
                    </a:cubicBezTo>
                    <a:cubicBezTo>
                      <a:pt x="24" y="8"/>
                      <a:pt x="24" y="9"/>
                      <a:pt x="24" y="9"/>
                    </a:cubicBezTo>
                    <a:cubicBezTo>
                      <a:pt x="24" y="15"/>
                      <a:pt x="20" y="20"/>
                      <a:pt x="15" y="22"/>
                    </a:cubicBezTo>
                    <a:cubicBezTo>
                      <a:pt x="13" y="25"/>
                      <a:pt x="12" y="27"/>
                      <a:pt x="10" y="29"/>
                    </a:cubicBezTo>
                    <a:cubicBezTo>
                      <a:pt x="13" y="30"/>
                      <a:pt x="15" y="32"/>
                      <a:pt x="15" y="34"/>
                    </a:cubicBezTo>
                    <a:cubicBezTo>
                      <a:pt x="15" y="37"/>
                      <a:pt x="12" y="39"/>
                      <a:pt x="10" y="39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8" y="39"/>
                      <a:pt x="6" y="38"/>
                      <a:pt x="6" y="36"/>
                    </a:cubicBezTo>
                    <a:cubicBezTo>
                      <a:pt x="4" y="39"/>
                      <a:pt x="2" y="41"/>
                      <a:pt x="0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5" name="Freeform: Shape 83">
                <a:extLst>
                  <a:ext uri="{FF2B5EF4-FFF2-40B4-BE49-F238E27FC236}">
                    <a16:creationId xmlns:a16="http://schemas.microsoft.com/office/drawing/2014/main" id="{AA83028E-1BDE-D95F-7805-E91DE8473E5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678230" y="1788400"/>
                <a:ext cx="118865" cy="62496"/>
              </a:xfrm>
              <a:custGeom>
                <a:avLst/>
                <a:gdLst>
                  <a:gd name="T0" fmla="*/ 22 w 27"/>
                  <a:gd name="T1" fmla="*/ 9 h 14"/>
                  <a:gd name="T2" fmla="*/ 0 w 27"/>
                  <a:gd name="T3" fmla="*/ 9 h 14"/>
                  <a:gd name="T4" fmla="*/ 4 w 27"/>
                  <a:gd name="T5" fmla="*/ 14 h 14"/>
                  <a:gd name="T6" fmla="*/ 27 w 27"/>
                  <a:gd name="T7" fmla="*/ 14 h 14"/>
                  <a:gd name="T8" fmla="*/ 27 w 27"/>
                  <a:gd name="T9" fmla="*/ 0 h 14"/>
                  <a:gd name="T10" fmla="*/ 22 w 27"/>
                  <a:gd name="T11" fmla="*/ 0 h 14"/>
                  <a:gd name="T12" fmla="*/ 22 w 27"/>
                  <a:gd name="T13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4">
                    <a:moveTo>
                      <a:pt x="22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3" y="12"/>
                      <a:pt x="4" y="14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2" y="0"/>
                      <a:pt x="22" y="0"/>
                      <a:pt x="22" y="0"/>
                    </a:cubicBezTo>
                    <a:lnTo>
                      <a:pt x="22" y="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6" name="Freeform: Shape 84">
                <a:extLst>
                  <a:ext uri="{FF2B5EF4-FFF2-40B4-BE49-F238E27FC236}">
                    <a16:creationId xmlns:a16="http://schemas.microsoft.com/office/drawing/2014/main" id="{44255272-AF9F-972A-3F9B-4A2CDBA2D46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585098" y="1603362"/>
                <a:ext cx="181361" cy="207095"/>
              </a:xfrm>
              <a:custGeom>
                <a:avLst/>
                <a:gdLst>
                  <a:gd name="T0" fmla="*/ 5 w 41"/>
                  <a:gd name="T1" fmla="*/ 27 h 47"/>
                  <a:gd name="T2" fmla="*/ 5 w 41"/>
                  <a:gd name="T3" fmla="*/ 30 h 47"/>
                  <a:gd name="T4" fmla="*/ 18 w 41"/>
                  <a:gd name="T5" fmla="*/ 47 h 47"/>
                  <a:gd name="T6" fmla="*/ 33 w 41"/>
                  <a:gd name="T7" fmla="*/ 47 h 47"/>
                  <a:gd name="T8" fmla="*/ 33 w 41"/>
                  <a:gd name="T9" fmla="*/ 27 h 47"/>
                  <a:gd name="T10" fmla="*/ 41 w 41"/>
                  <a:gd name="T11" fmla="*/ 27 h 47"/>
                  <a:gd name="T12" fmla="*/ 19 w 41"/>
                  <a:gd name="T13" fmla="*/ 0 h 47"/>
                  <a:gd name="T14" fmla="*/ 0 w 41"/>
                  <a:gd name="T15" fmla="*/ 24 h 47"/>
                  <a:gd name="T16" fmla="*/ 3 w 41"/>
                  <a:gd name="T17" fmla="*/ 27 h 47"/>
                  <a:gd name="T18" fmla="*/ 5 w 41"/>
                  <a:gd name="T19" fmla="*/ 2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47">
                    <a:moveTo>
                      <a:pt x="5" y="27"/>
                    </a:moveTo>
                    <a:cubicBezTo>
                      <a:pt x="5" y="30"/>
                      <a:pt x="5" y="30"/>
                      <a:pt x="5" y="30"/>
                    </a:cubicBezTo>
                    <a:cubicBezTo>
                      <a:pt x="10" y="35"/>
                      <a:pt x="14" y="41"/>
                      <a:pt x="18" y="47"/>
                    </a:cubicBezTo>
                    <a:cubicBezTo>
                      <a:pt x="33" y="47"/>
                      <a:pt x="33" y="47"/>
                      <a:pt x="33" y="47"/>
                    </a:cubicBezTo>
                    <a:cubicBezTo>
                      <a:pt x="33" y="27"/>
                      <a:pt x="33" y="27"/>
                      <a:pt x="33" y="27"/>
                    </a:cubicBezTo>
                    <a:cubicBezTo>
                      <a:pt x="41" y="27"/>
                      <a:pt x="41" y="27"/>
                      <a:pt x="41" y="27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" y="25"/>
                      <a:pt x="2" y="26"/>
                      <a:pt x="3" y="27"/>
                    </a:cubicBezTo>
                    <a:lnTo>
                      <a:pt x="5" y="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7" name="Freeform: Shape 85">
                <a:extLst>
                  <a:ext uri="{FF2B5EF4-FFF2-40B4-BE49-F238E27FC236}">
                    <a16:creationId xmlns:a16="http://schemas.microsoft.com/office/drawing/2014/main" id="{DC0F4A48-7096-B6B5-9E40-B37D8426A67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907382" y="2084949"/>
                <a:ext cx="225476" cy="357821"/>
              </a:xfrm>
              <a:custGeom>
                <a:avLst/>
                <a:gdLst>
                  <a:gd name="T0" fmla="*/ 51 w 51"/>
                  <a:gd name="T1" fmla="*/ 81 h 81"/>
                  <a:gd name="T2" fmla="*/ 45 w 51"/>
                  <a:gd name="T3" fmla="*/ 1 h 81"/>
                  <a:gd name="T4" fmla="*/ 40 w 51"/>
                  <a:gd name="T5" fmla="*/ 0 h 81"/>
                  <a:gd name="T6" fmla="*/ 45 w 51"/>
                  <a:gd name="T7" fmla="*/ 7 h 81"/>
                  <a:gd name="T8" fmla="*/ 45 w 51"/>
                  <a:gd name="T9" fmla="*/ 53 h 81"/>
                  <a:gd name="T10" fmla="*/ 40 w 51"/>
                  <a:gd name="T11" fmla="*/ 58 h 81"/>
                  <a:gd name="T12" fmla="*/ 45 w 51"/>
                  <a:gd name="T13" fmla="*/ 65 h 81"/>
                  <a:gd name="T14" fmla="*/ 40 w 51"/>
                  <a:gd name="T15" fmla="*/ 65 h 81"/>
                  <a:gd name="T16" fmla="*/ 45 w 51"/>
                  <a:gd name="T17" fmla="*/ 69 h 81"/>
                  <a:gd name="T18" fmla="*/ 45 w 51"/>
                  <a:gd name="T19" fmla="*/ 76 h 81"/>
                  <a:gd name="T20" fmla="*/ 40 w 51"/>
                  <a:gd name="T21" fmla="*/ 81 h 81"/>
                  <a:gd name="T22" fmla="*/ 35 w 51"/>
                  <a:gd name="T23" fmla="*/ 1 h 81"/>
                  <a:gd name="T24" fmla="*/ 25 w 51"/>
                  <a:gd name="T25" fmla="*/ 7 h 81"/>
                  <a:gd name="T26" fmla="*/ 40 w 51"/>
                  <a:gd name="T27" fmla="*/ 0 h 81"/>
                  <a:gd name="T28" fmla="*/ 25 w 51"/>
                  <a:gd name="T29" fmla="*/ 81 h 81"/>
                  <a:gd name="T30" fmla="*/ 40 w 51"/>
                  <a:gd name="T31" fmla="*/ 76 h 81"/>
                  <a:gd name="T32" fmla="*/ 35 w 51"/>
                  <a:gd name="T33" fmla="*/ 69 h 81"/>
                  <a:gd name="T34" fmla="*/ 40 w 51"/>
                  <a:gd name="T35" fmla="*/ 65 h 81"/>
                  <a:gd name="T36" fmla="*/ 35 w 51"/>
                  <a:gd name="T37" fmla="*/ 58 h 81"/>
                  <a:gd name="T38" fmla="*/ 40 w 51"/>
                  <a:gd name="T39" fmla="*/ 53 h 81"/>
                  <a:gd name="T40" fmla="*/ 25 w 51"/>
                  <a:gd name="T41" fmla="*/ 58 h 81"/>
                  <a:gd name="T42" fmla="*/ 30 w 51"/>
                  <a:gd name="T43" fmla="*/ 65 h 81"/>
                  <a:gd name="T44" fmla="*/ 25 w 51"/>
                  <a:gd name="T45" fmla="*/ 65 h 81"/>
                  <a:gd name="T46" fmla="*/ 30 w 51"/>
                  <a:gd name="T47" fmla="*/ 69 h 81"/>
                  <a:gd name="T48" fmla="*/ 30 w 51"/>
                  <a:gd name="T49" fmla="*/ 76 h 81"/>
                  <a:gd name="T50" fmla="*/ 25 w 51"/>
                  <a:gd name="T51" fmla="*/ 81 h 81"/>
                  <a:gd name="T52" fmla="*/ 10 w 51"/>
                  <a:gd name="T53" fmla="*/ 1 h 81"/>
                  <a:gd name="T54" fmla="*/ 25 w 51"/>
                  <a:gd name="T55" fmla="*/ 7 h 81"/>
                  <a:gd name="T56" fmla="*/ 10 w 51"/>
                  <a:gd name="T57" fmla="*/ 81 h 81"/>
                  <a:gd name="T58" fmla="*/ 25 w 51"/>
                  <a:gd name="T59" fmla="*/ 76 h 81"/>
                  <a:gd name="T60" fmla="*/ 20 w 51"/>
                  <a:gd name="T61" fmla="*/ 69 h 81"/>
                  <a:gd name="T62" fmla="*/ 25 w 51"/>
                  <a:gd name="T63" fmla="*/ 65 h 81"/>
                  <a:gd name="T64" fmla="*/ 20 w 51"/>
                  <a:gd name="T65" fmla="*/ 58 h 81"/>
                  <a:gd name="T66" fmla="*/ 25 w 51"/>
                  <a:gd name="T67" fmla="*/ 53 h 81"/>
                  <a:gd name="T68" fmla="*/ 10 w 51"/>
                  <a:gd name="T69" fmla="*/ 58 h 81"/>
                  <a:gd name="T70" fmla="*/ 15 w 51"/>
                  <a:gd name="T71" fmla="*/ 65 h 81"/>
                  <a:gd name="T72" fmla="*/ 10 w 51"/>
                  <a:gd name="T73" fmla="*/ 65 h 81"/>
                  <a:gd name="T74" fmla="*/ 15 w 51"/>
                  <a:gd name="T75" fmla="*/ 69 h 81"/>
                  <a:gd name="T76" fmla="*/ 15 w 51"/>
                  <a:gd name="T77" fmla="*/ 76 h 81"/>
                  <a:gd name="T78" fmla="*/ 10 w 51"/>
                  <a:gd name="T79" fmla="*/ 81 h 81"/>
                  <a:gd name="T80" fmla="*/ 0 w 51"/>
                  <a:gd name="T81" fmla="*/ 1 h 81"/>
                  <a:gd name="T82" fmla="*/ 1 w 51"/>
                  <a:gd name="T83" fmla="*/ 81 h 81"/>
                  <a:gd name="T84" fmla="*/ 10 w 51"/>
                  <a:gd name="T85" fmla="*/ 76 h 81"/>
                  <a:gd name="T86" fmla="*/ 5 w 51"/>
                  <a:gd name="T87" fmla="*/ 69 h 81"/>
                  <a:gd name="T88" fmla="*/ 10 w 51"/>
                  <a:gd name="T89" fmla="*/ 65 h 81"/>
                  <a:gd name="T90" fmla="*/ 5 w 51"/>
                  <a:gd name="T91" fmla="*/ 58 h 81"/>
                  <a:gd name="T92" fmla="*/ 10 w 51"/>
                  <a:gd name="T93" fmla="*/ 53 h 81"/>
                  <a:gd name="T94" fmla="*/ 5 w 51"/>
                  <a:gd name="T95" fmla="*/ 7 h 81"/>
                  <a:gd name="T96" fmla="*/ 10 w 51"/>
                  <a:gd name="T9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1" h="81">
                    <a:moveTo>
                      <a:pt x="40" y="81"/>
                    </a:moveTo>
                    <a:cubicBezTo>
                      <a:pt x="51" y="81"/>
                      <a:pt x="51" y="81"/>
                      <a:pt x="51" y="81"/>
                    </a:cubicBezTo>
                    <a:cubicBezTo>
                      <a:pt x="51" y="1"/>
                      <a:pt x="51" y="1"/>
                      <a:pt x="51" y="1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0" y="7"/>
                      <a:pt x="40" y="7"/>
                      <a:pt x="40" y="7"/>
                    </a:cubicBezTo>
                    <a:cubicBezTo>
                      <a:pt x="45" y="7"/>
                      <a:pt x="45" y="7"/>
                      <a:pt x="45" y="7"/>
                    </a:cubicBezTo>
                    <a:cubicBezTo>
                      <a:pt x="45" y="53"/>
                      <a:pt x="45" y="53"/>
                      <a:pt x="45" y="53"/>
                    </a:cubicBezTo>
                    <a:cubicBezTo>
                      <a:pt x="45" y="53"/>
                      <a:pt x="45" y="53"/>
                      <a:pt x="45" y="53"/>
                    </a:cubicBezTo>
                    <a:cubicBezTo>
                      <a:pt x="40" y="53"/>
                      <a:pt x="40" y="53"/>
                      <a:pt x="40" y="53"/>
                    </a:cubicBezTo>
                    <a:cubicBezTo>
                      <a:pt x="40" y="58"/>
                      <a:pt x="40" y="58"/>
                      <a:pt x="40" y="58"/>
                    </a:cubicBezTo>
                    <a:cubicBezTo>
                      <a:pt x="45" y="58"/>
                      <a:pt x="45" y="58"/>
                      <a:pt x="45" y="58"/>
                    </a:cubicBezTo>
                    <a:cubicBezTo>
                      <a:pt x="45" y="65"/>
                      <a:pt x="45" y="65"/>
                      <a:pt x="45" y="65"/>
                    </a:cubicBezTo>
                    <a:cubicBezTo>
                      <a:pt x="45" y="65"/>
                      <a:pt x="45" y="65"/>
                      <a:pt x="45" y="65"/>
                    </a:cubicBezTo>
                    <a:cubicBezTo>
                      <a:pt x="40" y="65"/>
                      <a:pt x="40" y="65"/>
                      <a:pt x="40" y="65"/>
                    </a:cubicBezTo>
                    <a:cubicBezTo>
                      <a:pt x="40" y="69"/>
                      <a:pt x="40" y="69"/>
                      <a:pt x="40" y="69"/>
                    </a:cubicBezTo>
                    <a:cubicBezTo>
                      <a:pt x="45" y="69"/>
                      <a:pt x="45" y="69"/>
                      <a:pt x="45" y="69"/>
                    </a:cubicBezTo>
                    <a:cubicBezTo>
                      <a:pt x="45" y="76"/>
                      <a:pt x="45" y="76"/>
                      <a:pt x="45" y="76"/>
                    </a:cubicBezTo>
                    <a:cubicBezTo>
                      <a:pt x="45" y="76"/>
                      <a:pt x="45" y="76"/>
                      <a:pt x="45" y="76"/>
                    </a:cubicBezTo>
                    <a:cubicBezTo>
                      <a:pt x="40" y="76"/>
                      <a:pt x="40" y="76"/>
                      <a:pt x="40" y="76"/>
                    </a:cubicBezTo>
                    <a:lnTo>
                      <a:pt x="40" y="81"/>
                    </a:lnTo>
                    <a:close/>
                    <a:moveTo>
                      <a:pt x="35" y="0"/>
                    </a:moveTo>
                    <a:cubicBezTo>
                      <a:pt x="35" y="1"/>
                      <a:pt x="35" y="1"/>
                      <a:pt x="35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40" y="7"/>
                      <a:pt x="40" y="7"/>
                      <a:pt x="40" y="7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35" y="0"/>
                      <a:pt x="35" y="0"/>
                      <a:pt x="35" y="0"/>
                    </a:cubicBezTo>
                    <a:close/>
                    <a:moveTo>
                      <a:pt x="25" y="81"/>
                    </a:moveTo>
                    <a:cubicBezTo>
                      <a:pt x="40" y="81"/>
                      <a:pt x="40" y="81"/>
                      <a:pt x="40" y="81"/>
                    </a:cubicBezTo>
                    <a:cubicBezTo>
                      <a:pt x="40" y="76"/>
                      <a:pt x="40" y="76"/>
                      <a:pt x="40" y="76"/>
                    </a:cubicBezTo>
                    <a:cubicBezTo>
                      <a:pt x="35" y="76"/>
                      <a:pt x="35" y="76"/>
                      <a:pt x="35" y="76"/>
                    </a:cubicBezTo>
                    <a:cubicBezTo>
                      <a:pt x="35" y="69"/>
                      <a:pt x="35" y="69"/>
                      <a:pt x="35" y="69"/>
                    </a:cubicBezTo>
                    <a:cubicBezTo>
                      <a:pt x="40" y="69"/>
                      <a:pt x="40" y="69"/>
                      <a:pt x="40" y="69"/>
                    </a:cubicBezTo>
                    <a:cubicBezTo>
                      <a:pt x="40" y="65"/>
                      <a:pt x="40" y="65"/>
                      <a:pt x="40" y="65"/>
                    </a:cubicBezTo>
                    <a:cubicBezTo>
                      <a:pt x="35" y="65"/>
                      <a:pt x="35" y="65"/>
                      <a:pt x="35" y="65"/>
                    </a:cubicBezTo>
                    <a:cubicBezTo>
                      <a:pt x="35" y="58"/>
                      <a:pt x="35" y="58"/>
                      <a:pt x="35" y="58"/>
                    </a:cubicBezTo>
                    <a:cubicBezTo>
                      <a:pt x="40" y="58"/>
                      <a:pt x="40" y="58"/>
                      <a:pt x="40" y="58"/>
                    </a:cubicBezTo>
                    <a:cubicBezTo>
                      <a:pt x="40" y="53"/>
                      <a:pt x="40" y="53"/>
                      <a:pt x="40" y="53"/>
                    </a:cubicBezTo>
                    <a:cubicBezTo>
                      <a:pt x="25" y="53"/>
                      <a:pt x="25" y="53"/>
                      <a:pt x="25" y="53"/>
                    </a:cubicBezTo>
                    <a:cubicBezTo>
                      <a:pt x="25" y="58"/>
                      <a:pt x="25" y="58"/>
                      <a:pt x="25" y="58"/>
                    </a:cubicBezTo>
                    <a:cubicBezTo>
                      <a:pt x="30" y="58"/>
                      <a:pt x="30" y="58"/>
                      <a:pt x="30" y="58"/>
                    </a:cubicBezTo>
                    <a:cubicBezTo>
                      <a:pt x="30" y="65"/>
                      <a:pt x="30" y="65"/>
                      <a:pt x="30" y="65"/>
                    </a:cubicBezTo>
                    <a:cubicBezTo>
                      <a:pt x="30" y="65"/>
                      <a:pt x="30" y="65"/>
                      <a:pt x="30" y="65"/>
                    </a:cubicBezTo>
                    <a:cubicBezTo>
                      <a:pt x="25" y="65"/>
                      <a:pt x="25" y="65"/>
                      <a:pt x="25" y="65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30" y="69"/>
                      <a:pt x="30" y="69"/>
                      <a:pt x="30" y="69"/>
                    </a:cubicBezTo>
                    <a:cubicBezTo>
                      <a:pt x="30" y="76"/>
                      <a:pt x="30" y="76"/>
                      <a:pt x="30" y="76"/>
                    </a:cubicBezTo>
                    <a:cubicBezTo>
                      <a:pt x="30" y="76"/>
                      <a:pt x="30" y="76"/>
                      <a:pt x="30" y="76"/>
                    </a:cubicBezTo>
                    <a:cubicBezTo>
                      <a:pt x="25" y="76"/>
                      <a:pt x="25" y="76"/>
                      <a:pt x="25" y="76"/>
                    </a:cubicBezTo>
                    <a:lnTo>
                      <a:pt x="25" y="81"/>
                    </a:lnTo>
                    <a:close/>
                    <a:moveTo>
                      <a:pt x="25" y="1"/>
                    </a:moveTo>
                    <a:cubicBezTo>
                      <a:pt x="10" y="1"/>
                      <a:pt x="10" y="1"/>
                      <a:pt x="10" y="1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1"/>
                      <a:pt x="25" y="1"/>
                      <a:pt x="25" y="1"/>
                    </a:cubicBezTo>
                    <a:close/>
                    <a:moveTo>
                      <a:pt x="10" y="81"/>
                    </a:moveTo>
                    <a:cubicBezTo>
                      <a:pt x="25" y="81"/>
                      <a:pt x="25" y="81"/>
                      <a:pt x="25" y="81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69"/>
                      <a:pt x="20" y="69"/>
                      <a:pt x="20" y="69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25" y="65"/>
                      <a:pt x="25" y="65"/>
                      <a:pt x="25" y="65"/>
                    </a:cubicBezTo>
                    <a:cubicBezTo>
                      <a:pt x="20" y="65"/>
                      <a:pt x="20" y="65"/>
                      <a:pt x="20" y="65"/>
                    </a:cubicBezTo>
                    <a:cubicBezTo>
                      <a:pt x="20" y="58"/>
                      <a:pt x="20" y="58"/>
                      <a:pt x="20" y="58"/>
                    </a:cubicBezTo>
                    <a:cubicBezTo>
                      <a:pt x="25" y="58"/>
                      <a:pt x="25" y="58"/>
                      <a:pt x="25" y="58"/>
                    </a:cubicBezTo>
                    <a:cubicBezTo>
                      <a:pt x="25" y="53"/>
                      <a:pt x="25" y="53"/>
                      <a:pt x="25" y="53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10" y="58"/>
                      <a:pt x="10" y="58"/>
                      <a:pt x="10" y="58"/>
                    </a:cubicBezTo>
                    <a:cubicBezTo>
                      <a:pt x="15" y="58"/>
                      <a:pt x="15" y="58"/>
                      <a:pt x="15" y="58"/>
                    </a:cubicBezTo>
                    <a:cubicBezTo>
                      <a:pt x="15" y="65"/>
                      <a:pt x="15" y="65"/>
                      <a:pt x="15" y="65"/>
                    </a:cubicBezTo>
                    <a:cubicBezTo>
                      <a:pt x="15" y="65"/>
                      <a:pt x="15" y="65"/>
                      <a:pt x="15" y="65"/>
                    </a:cubicBezTo>
                    <a:cubicBezTo>
                      <a:pt x="10" y="65"/>
                      <a:pt x="10" y="65"/>
                      <a:pt x="10" y="65"/>
                    </a:cubicBezTo>
                    <a:cubicBezTo>
                      <a:pt x="10" y="69"/>
                      <a:pt x="10" y="69"/>
                      <a:pt x="10" y="69"/>
                    </a:cubicBezTo>
                    <a:cubicBezTo>
                      <a:pt x="15" y="69"/>
                      <a:pt x="15" y="69"/>
                      <a:pt x="15" y="69"/>
                    </a:cubicBezTo>
                    <a:cubicBezTo>
                      <a:pt x="15" y="76"/>
                      <a:pt x="15" y="76"/>
                      <a:pt x="15" y="76"/>
                    </a:cubicBezTo>
                    <a:cubicBezTo>
                      <a:pt x="15" y="76"/>
                      <a:pt x="15" y="76"/>
                      <a:pt x="15" y="76"/>
                    </a:cubicBezTo>
                    <a:cubicBezTo>
                      <a:pt x="10" y="76"/>
                      <a:pt x="10" y="76"/>
                      <a:pt x="10" y="76"/>
                    </a:cubicBezTo>
                    <a:lnTo>
                      <a:pt x="10" y="81"/>
                    </a:lnTo>
                    <a:close/>
                    <a:moveTo>
                      <a:pt x="1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4"/>
                      <a:pt x="1" y="78"/>
                      <a:pt x="1" y="81"/>
                    </a:cubicBezTo>
                    <a:cubicBezTo>
                      <a:pt x="10" y="81"/>
                      <a:pt x="10" y="81"/>
                      <a:pt x="10" y="81"/>
                    </a:cubicBezTo>
                    <a:cubicBezTo>
                      <a:pt x="10" y="76"/>
                      <a:pt x="10" y="76"/>
                      <a:pt x="10" y="76"/>
                    </a:cubicBezTo>
                    <a:cubicBezTo>
                      <a:pt x="5" y="76"/>
                      <a:pt x="5" y="76"/>
                      <a:pt x="5" y="76"/>
                    </a:cubicBezTo>
                    <a:cubicBezTo>
                      <a:pt x="5" y="69"/>
                      <a:pt x="5" y="69"/>
                      <a:pt x="5" y="69"/>
                    </a:cubicBezTo>
                    <a:cubicBezTo>
                      <a:pt x="10" y="69"/>
                      <a:pt x="10" y="69"/>
                      <a:pt x="10" y="69"/>
                    </a:cubicBezTo>
                    <a:cubicBezTo>
                      <a:pt x="10" y="65"/>
                      <a:pt x="10" y="65"/>
                      <a:pt x="10" y="65"/>
                    </a:cubicBezTo>
                    <a:cubicBezTo>
                      <a:pt x="5" y="65"/>
                      <a:pt x="5" y="65"/>
                      <a:pt x="5" y="65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10" y="58"/>
                      <a:pt x="10" y="58"/>
                      <a:pt x="10" y="58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5" y="53"/>
                      <a:pt x="5" y="53"/>
                      <a:pt x="5" y="53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10" y="7"/>
                      <a:pt x="10" y="7"/>
                      <a:pt x="10" y="7"/>
                    </a:cubicBezTo>
                    <a:lnTo>
                      <a:pt x="1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8" name="Freeform: Shape 86">
                <a:extLst>
                  <a:ext uri="{FF2B5EF4-FFF2-40B4-BE49-F238E27FC236}">
                    <a16:creationId xmlns:a16="http://schemas.microsoft.com/office/drawing/2014/main" id="{EC3CB65D-4BE7-3DD9-7F41-C2C85C18503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205220" y="1330095"/>
                <a:ext cx="142148" cy="61271"/>
              </a:xfrm>
              <a:custGeom>
                <a:avLst/>
                <a:gdLst>
                  <a:gd name="T0" fmla="*/ 0 w 116"/>
                  <a:gd name="T1" fmla="*/ 28 h 50"/>
                  <a:gd name="T2" fmla="*/ 44 w 116"/>
                  <a:gd name="T3" fmla="*/ 50 h 50"/>
                  <a:gd name="T4" fmla="*/ 116 w 116"/>
                  <a:gd name="T5" fmla="*/ 50 h 50"/>
                  <a:gd name="T6" fmla="*/ 15 w 116"/>
                  <a:gd name="T7" fmla="*/ 0 h 50"/>
                  <a:gd name="T8" fmla="*/ 0 w 116"/>
                  <a:gd name="T9" fmla="*/ 2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50">
                    <a:moveTo>
                      <a:pt x="0" y="28"/>
                    </a:moveTo>
                    <a:lnTo>
                      <a:pt x="44" y="50"/>
                    </a:lnTo>
                    <a:lnTo>
                      <a:pt x="116" y="50"/>
                    </a:lnTo>
                    <a:lnTo>
                      <a:pt x="15" y="0"/>
                    </a:lnTo>
                    <a:lnTo>
                      <a:pt x="0" y="2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9" name="Freeform: Shape 87">
                <a:extLst>
                  <a:ext uri="{FF2B5EF4-FFF2-40B4-BE49-F238E27FC236}">
                    <a16:creationId xmlns:a16="http://schemas.microsoft.com/office/drawing/2014/main" id="{C5224D05-6846-2BAA-5C0C-1F2D59BF7F7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205220" y="1399944"/>
                <a:ext cx="349243" cy="176459"/>
              </a:xfrm>
              <a:custGeom>
                <a:avLst/>
                <a:gdLst>
                  <a:gd name="T0" fmla="*/ 56 w 79"/>
                  <a:gd name="T1" fmla="*/ 40 h 40"/>
                  <a:gd name="T2" fmla="*/ 64 w 79"/>
                  <a:gd name="T3" fmla="*/ 40 h 40"/>
                  <a:gd name="T4" fmla="*/ 64 w 79"/>
                  <a:gd name="T5" fmla="*/ 32 h 40"/>
                  <a:gd name="T6" fmla="*/ 79 w 79"/>
                  <a:gd name="T7" fmla="*/ 32 h 40"/>
                  <a:gd name="T8" fmla="*/ 79 w 79"/>
                  <a:gd name="T9" fmla="*/ 8 h 40"/>
                  <a:gd name="T10" fmla="*/ 64 w 79"/>
                  <a:gd name="T11" fmla="*/ 8 h 40"/>
                  <a:gd name="T12" fmla="*/ 64 w 79"/>
                  <a:gd name="T13" fmla="*/ 0 h 40"/>
                  <a:gd name="T14" fmla="*/ 37 w 79"/>
                  <a:gd name="T15" fmla="*/ 0 h 40"/>
                  <a:gd name="T16" fmla="*/ 17 w 79"/>
                  <a:gd name="T17" fmla="*/ 0 h 40"/>
                  <a:gd name="T18" fmla="*/ 0 w 79"/>
                  <a:gd name="T19" fmla="*/ 0 h 40"/>
                  <a:gd name="T20" fmla="*/ 0 w 79"/>
                  <a:gd name="T21" fmla="*/ 2 h 40"/>
                  <a:gd name="T22" fmla="*/ 24 w 79"/>
                  <a:gd name="T23" fmla="*/ 16 h 40"/>
                  <a:gd name="T24" fmla="*/ 48 w 79"/>
                  <a:gd name="T25" fmla="*/ 16 h 40"/>
                  <a:gd name="T26" fmla="*/ 48 w 79"/>
                  <a:gd name="T27" fmla="*/ 25 h 40"/>
                  <a:gd name="T28" fmla="*/ 36 w 79"/>
                  <a:gd name="T29" fmla="*/ 25 h 40"/>
                  <a:gd name="T30" fmla="*/ 56 w 79"/>
                  <a:gd name="T31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9" h="40">
                    <a:moveTo>
                      <a:pt x="56" y="40"/>
                    </a:moveTo>
                    <a:cubicBezTo>
                      <a:pt x="64" y="40"/>
                      <a:pt x="64" y="40"/>
                      <a:pt x="64" y="40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79" y="32"/>
                      <a:pt x="79" y="32"/>
                      <a:pt x="79" y="32"/>
                    </a:cubicBezTo>
                    <a:cubicBezTo>
                      <a:pt x="79" y="8"/>
                      <a:pt x="79" y="8"/>
                      <a:pt x="79" y="8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8" y="6"/>
                      <a:pt x="16" y="11"/>
                      <a:pt x="24" y="16"/>
                    </a:cubicBezTo>
                    <a:cubicBezTo>
                      <a:pt x="48" y="16"/>
                      <a:pt x="48" y="16"/>
                      <a:pt x="48" y="16"/>
                    </a:cubicBezTo>
                    <a:cubicBezTo>
                      <a:pt x="48" y="25"/>
                      <a:pt x="48" y="25"/>
                      <a:pt x="48" y="25"/>
                    </a:cubicBezTo>
                    <a:cubicBezTo>
                      <a:pt x="36" y="25"/>
                      <a:pt x="36" y="25"/>
                      <a:pt x="36" y="25"/>
                    </a:cubicBezTo>
                    <a:cubicBezTo>
                      <a:pt x="43" y="30"/>
                      <a:pt x="50" y="35"/>
                      <a:pt x="56" y="4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0" name="Freeform: Shape 88">
                <a:extLst>
                  <a:ext uri="{FF2B5EF4-FFF2-40B4-BE49-F238E27FC236}">
                    <a16:creationId xmlns:a16="http://schemas.microsoft.com/office/drawing/2014/main" id="{7B661752-03B0-2402-E293-794D1B8DA5D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304542" y="4067667"/>
                <a:ext cx="296550" cy="79652"/>
              </a:xfrm>
              <a:custGeom>
                <a:avLst/>
                <a:gdLst>
                  <a:gd name="T0" fmla="*/ 33 w 242"/>
                  <a:gd name="T1" fmla="*/ 65 h 65"/>
                  <a:gd name="T2" fmla="*/ 36 w 242"/>
                  <a:gd name="T3" fmla="*/ 65 h 65"/>
                  <a:gd name="T4" fmla="*/ 202 w 242"/>
                  <a:gd name="T5" fmla="*/ 65 h 65"/>
                  <a:gd name="T6" fmla="*/ 206 w 242"/>
                  <a:gd name="T7" fmla="*/ 65 h 65"/>
                  <a:gd name="T8" fmla="*/ 242 w 242"/>
                  <a:gd name="T9" fmla="*/ 0 h 65"/>
                  <a:gd name="T10" fmla="*/ 238 w 242"/>
                  <a:gd name="T11" fmla="*/ 0 h 65"/>
                  <a:gd name="T12" fmla="*/ 206 w 242"/>
                  <a:gd name="T13" fmla="*/ 0 h 65"/>
                  <a:gd name="T14" fmla="*/ 177 w 242"/>
                  <a:gd name="T15" fmla="*/ 0 h 65"/>
                  <a:gd name="T16" fmla="*/ 65 w 242"/>
                  <a:gd name="T17" fmla="*/ 0 h 65"/>
                  <a:gd name="T18" fmla="*/ 36 w 242"/>
                  <a:gd name="T19" fmla="*/ 0 h 65"/>
                  <a:gd name="T20" fmla="*/ 0 w 242"/>
                  <a:gd name="T21" fmla="*/ 0 h 65"/>
                  <a:gd name="T22" fmla="*/ 33 w 242"/>
                  <a:gd name="T23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2" h="65">
                    <a:moveTo>
                      <a:pt x="33" y="65"/>
                    </a:moveTo>
                    <a:lnTo>
                      <a:pt x="36" y="65"/>
                    </a:lnTo>
                    <a:lnTo>
                      <a:pt x="202" y="65"/>
                    </a:lnTo>
                    <a:lnTo>
                      <a:pt x="206" y="65"/>
                    </a:lnTo>
                    <a:lnTo>
                      <a:pt x="242" y="0"/>
                    </a:lnTo>
                    <a:lnTo>
                      <a:pt x="238" y="0"/>
                    </a:lnTo>
                    <a:lnTo>
                      <a:pt x="206" y="0"/>
                    </a:lnTo>
                    <a:lnTo>
                      <a:pt x="177" y="0"/>
                    </a:lnTo>
                    <a:lnTo>
                      <a:pt x="65" y="0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33" y="6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1" name="Freeform: Shape 89">
                <a:extLst>
                  <a:ext uri="{FF2B5EF4-FFF2-40B4-BE49-F238E27FC236}">
                    <a16:creationId xmlns:a16="http://schemas.microsoft.com/office/drawing/2014/main" id="{8E933E30-890E-84D3-294E-F87D66B958F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300866" y="4086048"/>
                <a:ext cx="295324" cy="140922"/>
              </a:xfrm>
              <a:custGeom>
                <a:avLst/>
                <a:gdLst>
                  <a:gd name="T0" fmla="*/ 0 w 67"/>
                  <a:gd name="T1" fmla="*/ 32 h 32"/>
                  <a:gd name="T2" fmla="*/ 67 w 67"/>
                  <a:gd name="T3" fmla="*/ 32 h 32"/>
                  <a:gd name="T4" fmla="*/ 67 w 67"/>
                  <a:gd name="T5" fmla="*/ 0 h 32"/>
                  <a:gd name="T6" fmla="*/ 60 w 67"/>
                  <a:gd name="T7" fmla="*/ 15 h 32"/>
                  <a:gd name="T8" fmla="*/ 59 w 67"/>
                  <a:gd name="T9" fmla="*/ 16 h 32"/>
                  <a:gd name="T10" fmla="*/ 58 w 67"/>
                  <a:gd name="T11" fmla="*/ 16 h 32"/>
                  <a:gd name="T12" fmla="*/ 56 w 67"/>
                  <a:gd name="T13" fmla="*/ 16 h 32"/>
                  <a:gd name="T14" fmla="*/ 39 w 67"/>
                  <a:gd name="T15" fmla="*/ 16 h 32"/>
                  <a:gd name="T16" fmla="*/ 39 w 67"/>
                  <a:gd name="T17" fmla="*/ 17 h 32"/>
                  <a:gd name="T18" fmla="*/ 39 w 67"/>
                  <a:gd name="T19" fmla="*/ 20 h 32"/>
                  <a:gd name="T20" fmla="*/ 34 w 67"/>
                  <a:gd name="T21" fmla="*/ 22 h 32"/>
                  <a:gd name="T22" fmla="*/ 30 w 67"/>
                  <a:gd name="T23" fmla="*/ 20 h 32"/>
                  <a:gd name="T24" fmla="*/ 29 w 67"/>
                  <a:gd name="T25" fmla="*/ 17 h 32"/>
                  <a:gd name="T26" fmla="*/ 29 w 67"/>
                  <a:gd name="T27" fmla="*/ 16 h 32"/>
                  <a:gd name="T28" fmla="*/ 12 w 67"/>
                  <a:gd name="T29" fmla="*/ 16 h 32"/>
                  <a:gd name="T30" fmla="*/ 10 w 67"/>
                  <a:gd name="T31" fmla="*/ 16 h 32"/>
                  <a:gd name="T32" fmla="*/ 9 w 67"/>
                  <a:gd name="T33" fmla="*/ 16 h 32"/>
                  <a:gd name="T34" fmla="*/ 8 w 67"/>
                  <a:gd name="T35" fmla="*/ 15 h 32"/>
                  <a:gd name="T36" fmla="*/ 0 w 67"/>
                  <a:gd name="T37" fmla="*/ 1 h 32"/>
                  <a:gd name="T38" fmla="*/ 0 w 67"/>
                  <a:gd name="T3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7" h="32">
                    <a:moveTo>
                      <a:pt x="0" y="32"/>
                    </a:moveTo>
                    <a:cubicBezTo>
                      <a:pt x="67" y="32"/>
                      <a:pt x="67" y="32"/>
                      <a:pt x="67" y="32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0" y="15"/>
                      <a:pt x="60" y="15"/>
                      <a:pt x="60" y="15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56" y="16"/>
                      <a:pt x="56" y="16"/>
                      <a:pt x="56" y="16"/>
                    </a:cubicBezTo>
                    <a:cubicBezTo>
                      <a:pt x="39" y="16"/>
                      <a:pt x="39" y="16"/>
                      <a:pt x="39" y="16"/>
                    </a:cubicBezTo>
                    <a:cubicBezTo>
                      <a:pt x="39" y="16"/>
                      <a:pt x="39" y="17"/>
                      <a:pt x="39" y="17"/>
                    </a:cubicBezTo>
                    <a:cubicBezTo>
                      <a:pt x="39" y="18"/>
                      <a:pt x="39" y="19"/>
                      <a:pt x="39" y="20"/>
                    </a:cubicBezTo>
                    <a:cubicBezTo>
                      <a:pt x="38" y="21"/>
                      <a:pt x="36" y="22"/>
                      <a:pt x="34" y="22"/>
                    </a:cubicBezTo>
                    <a:cubicBezTo>
                      <a:pt x="32" y="22"/>
                      <a:pt x="31" y="21"/>
                      <a:pt x="30" y="20"/>
                    </a:cubicBezTo>
                    <a:cubicBezTo>
                      <a:pt x="29" y="19"/>
                      <a:pt x="29" y="18"/>
                      <a:pt x="29" y="17"/>
                    </a:cubicBezTo>
                    <a:cubicBezTo>
                      <a:pt x="29" y="17"/>
                      <a:pt x="29" y="16"/>
                      <a:pt x="29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3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2" name="Freeform: Shape 90">
                <a:extLst>
                  <a:ext uri="{FF2B5EF4-FFF2-40B4-BE49-F238E27FC236}">
                    <a16:creationId xmlns:a16="http://schemas.microsoft.com/office/drawing/2014/main" id="{EFA2F623-7280-7137-34B5-A6B10F19B55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348657" y="3962282"/>
                <a:ext cx="208320" cy="96808"/>
              </a:xfrm>
              <a:custGeom>
                <a:avLst/>
                <a:gdLst>
                  <a:gd name="T0" fmla="*/ 47 w 47"/>
                  <a:gd name="T1" fmla="*/ 22 h 22"/>
                  <a:gd name="T2" fmla="*/ 47 w 47"/>
                  <a:gd name="T3" fmla="*/ 10 h 22"/>
                  <a:gd name="T4" fmla="*/ 38 w 47"/>
                  <a:gd name="T5" fmla="*/ 0 h 22"/>
                  <a:gd name="T6" fmla="*/ 9 w 47"/>
                  <a:gd name="T7" fmla="*/ 0 h 22"/>
                  <a:gd name="T8" fmla="*/ 0 w 47"/>
                  <a:gd name="T9" fmla="*/ 10 h 22"/>
                  <a:gd name="T10" fmla="*/ 0 w 47"/>
                  <a:gd name="T11" fmla="*/ 22 h 22"/>
                  <a:gd name="T12" fmla="*/ 8 w 47"/>
                  <a:gd name="T13" fmla="*/ 22 h 22"/>
                  <a:gd name="T14" fmla="*/ 8 w 47"/>
                  <a:gd name="T15" fmla="*/ 10 h 22"/>
                  <a:gd name="T16" fmla="*/ 9 w 47"/>
                  <a:gd name="T17" fmla="*/ 8 h 22"/>
                  <a:gd name="T18" fmla="*/ 38 w 47"/>
                  <a:gd name="T19" fmla="*/ 8 h 22"/>
                  <a:gd name="T20" fmla="*/ 39 w 47"/>
                  <a:gd name="T21" fmla="*/ 10 h 22"/>
                  <a:gd name="T22" fmla="*/ 39 w 47"/>
                  <a:gd name="T23" fmla="*/ 22 h 22"/>
                  <a:gd name="T24" fmla="*/ 47 w 47"/>
                  <a:gd name="T2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7" h="22">
                    <a:moveTo>
                      <a:pt x="47" y="22"/>
                    </a:moveTo>
                    <a:cubicBezTo>
                      <a:pt x="47" y="10"/>
                      <a:pt x="47" y="10"/>
                      <a:pt x="47" y="10"/>
                    </a:cubicBezTo>
                    <a:cubicBezTo>
                      <a:pt x="47" y="5"/>
                      <a:pt x="43" y="0"/>
                      <a:pt x="3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5"/>
                      <a:pt x="0" y="10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8" y="8"/>
                      <a:pt x="9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8"/>
                      <a:pt x="39" y="9"/>
                      <a:pt x="39" y="10"/>
                    </a:cubicBezTo>
                    <a:cubicBezTo>
                      <a:pt x="39" y="22"/>
                      <a:pt x="39" y="22"/>
                      <a:pt x="39" y="22"/>
                    </a:cubicBezTo>
                    <a:lnTo>
                      <a:pt x="47" y="2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3" name="Freeform: Shape 91">
                <a:extLst>
                  <a:ext uri="{FF2B5EF4-FFF2-40B4-BE49-F238E27FC236}">
                    <a16:creationId xmlns:a16="http://schemas.microsoft.com/office/drawing/2014/main" id="{E7B5ECEC-F45A-04BE-46DA-59102EB024A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519053" y="1250443"/>
                <a:ext cx="308804" cy="308804"/>
              </a:xfrm>
              <a:custGeom>
                <a:avLst/>
                <a:gdLst>
                  <a:gd name="T0" fmla="*/ 35 w 70"/>
                  <a:gd name="T1" fmla="*/ 70 h 70"/>
                  <a:gd name="T2" fmla="*/ 46 w 70"/>
                  <a:gd name="T3" fmla="*/ 68 h 70"/>
                  <a:gd name="T4" fmla="*/ 63 w 70"/>
                  <a:gd name="T5" fmla="*/ 55 h 70"/>
                  <a:gd name="T6" fmla="*/ 70 w 70"/>
                  <a:gd name="T7" fmla="*/ 35 h 70"/>
                  <a:gd name="T8" fmla="*/ 35 w 70"/>
                  <a:gd name="T9" fmla="*/ 0 h 70"/>
                  <a:gd name="T10" fmla="*/ 35 w 70"/>
                  <a:gd name="T11" fmla="*/ 24 h 70"/>
                  <a:gd name="T12" fmla="*/ 45 w 70"/>
                  <a:gd name="T13" fmla="*/ 35 h 70"/>
                  <a:gd name="T14" fmla="*/ 35 w 70"/>
                  <a:gd name="T15" fmla="*/ 45 h 70"/>
                  <a:gd name="T16" fmla="*/ 35 w 70"/>
                  <a:gd name="T17" fmla="*/ 70 h 70"/>
                  <a:gd name="T18" fmla="*/ 35 w 70"/>
                  <a:gd name="T19" fmla="*/ 0 h 70"/>
                  <a:gd name="T20" fmla="*/ 0 w 70"/>
                  <a:gd name="T21" fmla="*/ 35 h 70"/>
                  <a:gd name="T22" fmla="*/ 35 w 70"/>
                  <a:gd name="T23" fmla="*/ 70 h 70"/>
                  <a:gd name="T24" fmla="*/ 35 w 70"/>
                  <a:gd name="T25" fmla="*/ 70 h 70"/>
                  <a:gd name="T26" fmla="*/ 35 w 70"/>
                  <a:gd name="T27" fmla="*/ 45 h 70"/>
                  <a:gd name="T28" fmla="*/ 35 w 70"/>
                  <a:gd name="T29" fmla="*/ 45 h 70"/>
                  <a:gd name="T30" fmla="*/ 35 w 70"/>
                  <a:gd name="T31" fmla="*/ 45 h 70"/>
                  <a:gd name="T32" fmla="*/ 25 w 70"/>
                  <a:gd name="T33" fmla="*/ 35 h 70"/>
                  <a:gd name="T34" fmla="*/ 35 w 70"/>
                  <a:gd name="T35" fmla="*/ 24 h 70"/>
                  <a:gd name="T36" fmla="*/ 35 w 70"/>
                  <a:gd name="T37" fmla="*/ 24 h 70"/>
                  <a:gd name="T38" fmla="*/ 35 w 70"/>
                  <a:gd name="T39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0" h="70">
                    <a:moveTo>
                      <a:pt x="35" y="70"/>
                    </a:moveTo>
                    <a:cubicBezTo>
                      <a:pt x="39" y="70"/>
                      <a:pt x="43" y="69"/>
                      <a:pt x="46" y="68"/>
                    </a:cubicBezTo>
                    <a:cubicBezTo>
                      <a:pt x="52" y="63"/>
                      <a:pt x="57" y="59"/>
                      <a:pt x="63" y="55"/>
                    </a:cubicBezTo>
                    <a:cubicBezTo>
                      <a:pt x="67" y="49"/>
                      <a:pt x="70" y="42"/>
                      <a:pt x="70" y="35"/>
                    </a:cubicBezTo>
                    <a:cubicBezTo>
                      <a:pt x="70" y="15"/>
                      <a:pt x="54" y="0"/>
                      <a:pt x="35" y="0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40" y="24"/>
                      <a:pt x="45" y="29"/>
                      <a:pt x="45" y="35"/>
                    </a:cubicBezTo>
                    <a:cubicBezTo>
                      <a:pt x="45" y="40"/>
                      <a:pt x="40" y="45"/>
                      <a:pt x="35" y="45"/>
                    </a:cubicBezTo>
                    <a:lnTo>
                      <a:pt x="35" y="70"/>
                    </a:lnTo>
                    <a:close/>
                    <a:moveTo>
                      <a:pt x="35" y="0"/>
                    </a:moveTo>
                    <a:cubicBezTo>
                      <a:pt x="15" y="0"/>
                      <a:pt x="0" y="15"/>
                      <a:pt x="0" y="35"/>
                    </a:cubicBezTo>
                    <a:cubicBezTo>
                      <a:pt x="0" y="54"/>
                      <a:pt x="15" y="70"/>
                      <a:pt x="35" y="70"/>
                    </a:cubicBezTo>
                    <a:cubicBezTo>
                      <a:pt x="35" y="70"/>
                      <a:pt x="35" y="70"/>
                      <a:pt x="35" y="70"/>
                    </a:cubicBezTo>
                    <a:cubicBezTo>
                      <a:pt x="35" y="45"/>
                      <a:pt x="35" y="45"/>
                      <a:pt x="35" y="45"/>
                    </a:cubicBezTo>
                    <a:cubicBezTo>
                      <a:pt x="35" y="45"/>
                      <a:pt x="35" y="45"/>
                      <a:pt x="35" y="45"/>
                    </a:cubicBezTo>
                    <a:cubicBezTo>
                      <a:pt x="35" y="45"/>
                      <a:pt x="35" y="45"/>
                      <a:pt x="35" y="45"/>
                    </a:cubicBezTo>
                    <a:cubicBezTo>
                      <a:pt x="29" y="45"/>
                      <a:pt x="25" y="40"/>
                      <a:pt x="25" y="35"/>
                    </a:cubicBezTo>
                    <a:cubicBezTo>
                      <a:pt x="25" y="29"/>
                      <a:pt x="29" y="24"/>
                      <a:pt x="35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5" y="0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4" name="Freeform: Shape 92">
                <a:extLst>
                  <a:ext uri="{FF2B5EF4-FFF2-40B4-BE49-F238E27FC236}">
                    <a16:creationId xmlns:a16="http://schemas.microsoft.com/office/drawing/2014/main" id="{64856E2E-9642-C68D-057E-F5AA8C64359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376905" y="1625420"/>
                <a:ext cx="257337" cy="216898"/>
              </a:xfrm>
              <a:custGeom>
                <a:avLst/>
                <a:gdLst>
                  <a:gd name="T0" fmla="*/ 15 w 58"/>
                  <a:gd name="T1" fmla="*/ 49 h 49"/>
                  <a:gd name="T2" fmla="*/ 17 w 58"/>
                  <a:gd name="T3" fmla="*/ 49 h 49"/>
                  <a:gd name="T4" fmla="*/ 21 w 58"/>
                  <a:gd name="T5" fmla="*/ 43 h 49"/>
                  <a:gd name="T6" fmla="*/ 15 w 58"/>
                  <a:gd name="T7" fmla="*/ 43 h 49"/>
                  <a:gd name="T8" fmla="*/ 15 w 58"/>
                  <a:gd name="T9" fmla="*/ 49 h 49"/>
                  <a:gd name="T10" fmla="*/ 15 w 58"/>
                  <a:gd name="T11" fmla="*/ 31 h 49"/>
                  <a:gd name="T12" fmla="*/ 19 w 58"/>
                  <a:gd name="T13" fmla="*/ 25 h 49"/>
                  <a:gd name="T14" fmla="*/ 27 w 58"/>
                  <a:gd name="T15" fmla="*/ 36 h 49"/>
                  <a:gd name="T16" fmla="*/ 35 w 58"/>
                  <a:gd name="T17" fmla="*/ 26 h 49"/>
                  <a:gd name="T18" fmla="*/ 41 w 58"/>
                  <a:gd name="T19" fmla="*/ 16 h 49"/>
                  <a:gd name="T20" fmla="*/ 41 w 58"/>
                  <a:gd name="T21" fmla="*/ 16 h 49"/>
                  <a:gd name="T22" fmla="*/ 42 w 58"/>
                  <a:gd name="T23" fmla="*/ 17 h 49"/>
                  <a:gd name="T24" fmla="*/ 58 w 58"/>
                  <a:gd name="T25" fmla="*/ 0 h 49"/>
                  <a:gd name="T26" fmla="*/ 15 w 58"/>
                  <a:gd name="T27" fmla="*/ 0 h 49"/>
                  <a:gd name="T28" fmla="*/ 15 w 58"/>
                  <a:gd name="T29" fmla="*/ 7 h 49"/>
                  <a:gd name="T30" fmla="*/ 20 w 58"/>
                  <a:gd name="T31" fmla="*/ 12 h 49"/>
                  <a:gd name="T32" fmla="*/ 15 w 58"/>
                  <a:gd name="T33" fmla="*/ 17 h 49"/>
                  <a:gd name="T34" fmla="*/ 15 w 58"/>
                  <a:gd name="T35" fmla="*/ 31 h 49"/>
                  <a:gd name="T36" fmla="*/ 0 w 58"/>
                  <a:gd name="T37" fmla="*/ 49 h 49"/>
                  <a:gd name="T38" fmla="*/ 15 w 58"/>
                  <a:gd name="T39" fmla="*/ 49 h 49"/>
                  <a:gd name="T40" fmla="*/ 15 w 58"/>
                  <a:gd name="T41" fmla="*/ 43 h 49"/>
                  <a:gd name="T42" fmla="*/ 5 w 58"/>
                  <a:gd name="T43" fmla="*/ 43 h 49"/>
                  <a:gd name="T44" fmla="*/ 5 w 58"/>
                  <a:gd name="T45" fmla="*/ 43 h 49"/>
                  <a:gd name="T46" fmla="*/ 15 w 58"/>
                  <a:gd name="T47" fmla="*/ 31 h 49"/>
                  <a:gd name="T48" fmla="*/ 15 w 58"/>
                  <a:gd name="T49" fmla="*/ 17 h 49"/>
                  <a:gd name="T50" fmla="*/ 15 w 58"/>
                  <a:gd name="T51" fmla="*/ 17 h 49"/>
                  <a:gd name="T52" fmla="*/ 9 w 58"/>
                  <a:gd name="T53" fmla="*/ 12 h 49"/>
                  <a:gd name="T54" fmla="*/ 15 w 58"/>
                  <a:gd name="T55" fmla="*/ 7 h 49"/>
                  <a:gd name="T56" fmla="*/ 15 w 58"/>
                  <a:gd name="T57" fmla="*/ 7 h 49"/>
                  <a:gd name="T58" fmla="*/ 15 w 58"/>
                  <a:gd name="T59" fmla="*/ 7 h 49"/>
                  <a:gd name="T60" fmla="*/ 15 w 58"/>
                  <a:gd name="T61" fmla="*/ 0 h 49"/>
                  <a:gd name="T62" fmla="*/ 0 w 58"/>
                  <a:gd name="T63" fmla="*/ 0 h 49"/>
                  <a:gd name="T64" fmla="*/ 0 w 58"/>
                  <a:gd name="T65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8" h="49">
                    <a:moveTo>
                      <a:pt x="15" y="49"/>
                    </a:moveTo>
                    <a:cubicBezTo>
                      <a:pt x="17" y="49"/>
                      <a:pt x="17" y="49"/>
                      <a:pt x="17" y="49"/>
                    </a:cubicBezTo>
                    <a:cubicBezTo>
                      <a:pt x="18" y="47"/>
                      <a:pt x="20" y="45"/>
                      <a:pt x="21" y="43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5" y="49"/>
                      <a:pt x="15" y="49"/>
                      <a:pt x="15" y="49"/>
                    </a:cubicBezTo>
                    <a:close/>
                    <a:moveTo>
                      <a:pt x="15" y="31"/>
                    </a:moveTo>
                    <a:cubicBezTo>
                      <a:pt x="19" y="25"/>
                      <a:pt x="19" y="25"/>
                      <a:pt x="19" y="25"/>
                    </a:cubicBezTo>
                    <a:cubicBezTo>
                      <a:pt x="27" y="36"/>
                      <a:pt x="27" y="36"/>
                      <a:pt x="27" y="36"/>
                    </a:cubicBezTo>
                    <a:cubicBezTo>
                      <a:pt x="29" y="32"/>
                      <a:pt x="32" y="29"/>
                      <a:pt x="35" y="26"/>
                    </a:cubicBezTo>
                    <a:cubicBezTo>
                      <a:pt x="41" y="16"/>
                      <a:pt x="41" y="16"/>
                      <a:pt x="41" y="16"/>
                    </a:cubicBezTo>
                    <a:cubicBezTo>
                      <a:pt x="41" y="16"/>
                      <a:pt x="41" y="16"/>
                      <a:pt x="41" y="16"/>
                    </a:cubicBezTo>
                    <a:cubicBezTo>
                      <a:pt x="42" y="17"/>
                      <a:pt x="42" y="17"/>
                      <a:pt x="42" y="17"/>
                    </a:cubicBezTo>
                    <a:cubicBezTo>
                      <a:pt x="47" y="11"/>
                      <a:pt x="53" y="6"/>
                      <a:pt x="58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8" y="7"/>
                      <a:pt x="20" y="9"/>
                      <a:pt x="20" y="12"/>
                    </a:cubicBezTo>
                    <a:cubicBezTo>
                      <a:pt x="20" y="15"/>
                      <a:pt x="18" y="17"/>
                      <a:pt x="15" y="17"/>
                    </a:cubicBezTo>
                    <a:lnTo>
                      <a:pt x="15" y="31"/>
                    </a:lnTo>
                    <a:close/>
                    <a:moveTo>
                      <a:pt x="0" y="49"/>
                    </a:moveTo>
                    <a:cubicBezTo>
                      <a:pt x="15" y="49"/>
                      <a:pt x="15" y="49"/>
                      <a:pt x="15" y="49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7"/>
                      <a:pt x="9" y="15"/>
                      <a:pt x="9" y="12"/>
                    </a:cubicBezTo>
                    <a:cubicBezTo>
                      <a:pt x="9" y="9"/>
                      <a:pt x="12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4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5" name="Freeform: Shape 93">
                <a:extLst>
                  <a:ext uri="{FF2B5EF4-FFF2-40B4-BE49-F238E27FC236}">
                    <a16:creationId xmlns:a16="http://schemas.microsoft.com/office/drawing/2014/main" id="{66E19DFF-7A4F-CF57-3112-2CFC8F6BF53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946722" y="1143832"/>
                <a:ext cx="164205" cy="234054"/>
              </a:xfrm>
              <a:custGeom>
                <a:avLst/>
                <a:gdLst>
                  <a:gd name="T0" fmla="*/ 37 w 37"/>
                  <a:gd name="T1" fmla="*/ 35 h 53"/>
                  <a:gd name="T2" fmla="*/ 37 w 37"/>
                  <a:gd name="T3" fmla="*/ 0 h 53"/>
                  <a:gd name="T4" fmla="*/ 19 w 37"/>
                  <a:gd name="T5" fmla="*/ 0 h 53"/>
                  <a:gd name="T6" fmla="*/ 0 w 37"/>
                  <a:gd name="T7" fmla="*/ 49 h 53"/>
                  <a:gd name="T8" fmla="*/ 10 w 37"/>
                  <a:gd name="T9" fmla="*/ 53 h 53"/>
                  <a:gd name="T10" fmla="*/ 34 w 37"/>
                  <a:gd name="T11" fmla="*/ 43 h 53"/>
                  <a:gd name="T12" fmla="*/ 37 w 37"/>
                  <a:gd name="T13" fmla="*/ 35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3">
                    <a:moveTo>
                      <a:pt x="37" y="35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18" y="50"/>
                      <a:pt x="26" y="46"/>
                      <a:pt x="34" y="43"/>
                    </a:cubicBezTo>
                    <a:lnTo>
                      <a:pt x="37" y="3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6" name="Freeform: Shape 94">
                <a:extLst>
                  <a:ext uri="{FF2B5EF4-FFF2-40B4-BE49-F238E27FC236}">
                    <a16:creationId xmlns:a16="http://schemas.microsoft.com/office/drawing/2014/main" id="{CB756382-D495-16A7-E148-3DBE9D21152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124407" y="1143832"/>
                <a:ext cx="30635" cy="84553"/>
              </a:xfrm>
              <a:custGeom>
                <a:avLst/>
                <a:gdLst>
                  <a:gd name="T0" fmla="*/ 0 w 7"/>
                  <a:gd name="T1" fmla="*/ 19 h 19"/>
                  <a:gd name="T2" fmla="*/ 6 w 7"/>
                  <a:gd name="T3" fmla="*/ 0 h 19"/>
                  <a:gd name="T4" fmla="*/ 7 w 7"/>
                  <a:gd name="T5" fmla="*/ 0 h 19"/>
                  <a:gd name="T6" fmla="*/ 0 w 7"/>
                  <a:gd name="T7" fmla="*/ 0 h 19"/>
                  <a:gd name="T8" fmla="*/ 0 w 7"/>
                  <a:gd name="T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9">
                    <a:moveTo>
                      <a:pt x="0" y="19"/>
                    </a:moveTo>
                    <a:cubicBezTo>
                      <a:pt x="6" y="15"/>
                      <a:pt x="6" y="7"/>
                      <a:pt x="6" y="0"/>
                    </a:cubicBezTo>
                    <a:cubicBezTo>
                      <a:pt x="6" y="0"/>
                      <a:pt x="6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7" name="Freeform: Shape 95">
                <a:extLst>
                  <a:ext uri="{FF2B5EF4-FFF2-40B4-BE49-F238E27FC236}">
                    <a16:creationId xmlns:a16="http://schemas.microsoft.com/office/drawing/2014/main" id="{EB2ABF7B-41F9-60AD-D067-E1BEA06878F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124407" y="1143832"/>
                <a:ext cx="136021" cy="181361"/>
              </a:xfrm>
              <a:custGeom>
                <a:avLst/>
                <a:gdLst>
                  <a:gd name="T0" fmla="*/ 9 w 31"/>
                  <a:gd name="T1" fmla="*/ 0 h 41"/>
                  <a:gd name="T2" fmla="*/ 9 w 31"/>
                  <a:gd name="T3" fmla="*/ 0 h 41"/>
                  <a:gd name="T4" fmla="*/ 0 w 31"/>
                  <a:gd name="T5" fmla="*/ 21 h 41"/>
                  <a:gd name="T6" fmla="*/ 0 w 31"/>
                  <a:gd name="T7" fmla="*/ 35 h 41"/>
                  <a:gd name="T8" fmla="*/ 2 w 31"/>
                  <a:gd name="T9" fmla="*/ 41 h 41"/>
                  <a:gd name="T10" fmla="*/ 31 w 31"/>
                  <a:gd name="T11" fmla="*/ 32 h 41"/>
                  <a:gd name="T12" fmla="*/ 18 w 31"/>
                  <a:gd name="T13" fmla="*/ 0 h 41"/>
                  <a:gd name="T14" fmla="*/ 9 w 31"/>
                  <a:gd name="T15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" h="41">
                    <a:moveTo>
                      <a:pt x="9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9" y="8"/>
                      <a:pt x="8" y="18"/>
                      <a:pt x="0" y="21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11" y="37"/>
                      <a:pt x="21" y="35"/>
                      <a:pt x="31" y="32"/>
                    </a:cubicBezTo>
                    <a:cubicBezTo>
                      <a:pt x="18" y="0"/>
                      <a:pt x="18" y="0"/>
                      <a:pt x="18" y="0"/>
                    </a:cubicBezTo>
                    <a:lnTo>
                      <a:pt x="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8" name="Freeform: Shape 96">
                <a:extLst>
                  <a:ext uri="{FF2B5EF4-FFF2-40B4-BE49-F238E27FC236}">
                    <a16:creationId xmlns:a16="http://schemas.microsoft.com/office/drawing/2014/main" id="{3D640D70-4321-88B8-3D2C-42554F16725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031275" y="1113197"/>
                <a:ext cx="171558" cy="22057"/>
              </a:xfrm>
              <a:custGeom>
                <a:avLst/>
                <a:gdLst>
                  <a:gd name="T0" fmla="*/ 140 w 140"/>
                  <a:gd name="T1" fmla="*/ 0 h 18"/>
                  <a:gd name="T2" fmla="*/ 0 w 140"/>
                  <a:gd name="T3" fmla="*/ 0 h 18"/>
                  <a:gd name="T4" fmla="*/ 0 w 140"/>
                  <a:gd name="T5" fmla="*/ 18 h 18"/>
                  <a:gd name="T6" fmla="*/ 65 w 140"/>
                  <a:gd name="T7" fmla="*/ 18 h 18"/>
                  <a:gd name="T8" fmla="*/ 76 w 140"/>
                  <a:gd name="T9" fmla="*/ 18 h 18"/>
                  <a:gd name="T10" fmla="*/ 140 w 140"/>
                  <a:gd name="T11" fmla="*/ 18 h 18"/>
                  <a:gd name="T12" fmla="*/ 140 w 140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0" h="18">
                    <a:moveTo>
                      <a:pt x="1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65" y="18"/>
                    </a:lnTo>
                    <a:lnTo>
                      <a:pt x="76" y="18"/>
                    </a:lnTo>
                    <a:lnTo>
                      <a:pt x="140" y="18"/>
                    </a:lnTo>
                    <a:lnTo>
                      <a:pt x="14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9" name="Freeform: Shape 97">
                <a:extLst>
                  <a:ext uri="{FF2B5EF4-FFF2-40B4-BE49-F238E27FC236}">
                    <a16:creationId xmlns:a16="http://schemas.microsoft.com/office/drawing/2014/main" id="{53D9726E-115C-577D-398F-93D9D8DD5EE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351171" y="3599560"/>
                <a:ext cx="247533" cy="145824"/>
              </a:xfrm>
              <a:custGeom>
                <a:avLst/>
                <a:gdLst>
                  <a:gd name="T0" fmla="*/ 32 w 56"/>
                  <a:gd name="T1" fmla="*/ 0 h 33"/>
                  <a:gd name="T2" fmla="*/ 32 w 56"/>
                  <a:gd name="T3" fmla="*/ 6 h 33"/>
                  <a:gd name="T4" fmla="*/ 0 w 56"/>
                  <a:gd name="T5" fmla="*/ 33 h 33"/>
                  <a:gd name="T6" fmla="*/ 32 w 56"/>
                  <a:gd name="T7" fmla="*/ 27 h 33"/>
                  <a:gd name="T8" fmla="*/ 32 w 56"/>
                  <a:gd name="T9" fmla="*/ 32 h 33"/>
                  <a:gd name="T10" fmla="*/ 56 w 56"/>
                  <a:gd name="T11" fmla="*/ 16 h 33"/>
                  <a:gd name="T12" fmla="*/ 32 w 56"/>
                  <a:gd name="T1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33">
                    <a:moveTo>
                      <a:pt x="32" y="0"/>
                    </a:moveTo>
                    <a:cubicBezTo>
                      <a:pt x="32" y="6"/>
                      <a:pt x="32" y="6"/>
                      <a:pt x="32" y="6"/>
                    </a:cubicBezTo>
                    <a:cubicBezTo>
                      <a:pt x="4" y="6"/>
                      <a:pt x="0" y="33"/>
                      <a:pt x="0" y="33"/>
                    </a:cubicBezTo>
                    <a:cubicBezTo>
                      <a:pt x="0" y="33"/>
                      <a:pt x="9" y="27"/>
                      <a:pt x="32" y="27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56" y="16"/>
                      <a:pt x="56" y="16"/>
                      <a:pt x="56" y="16"/>
                    </a:cubicBezTo>
                    <a:lnTo>
                      <a:pt x="3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0" name="Freeform: Shape 98">
                <a:extLst>
                  <a:ext uri="{FF2B5EF4-FFF2-40B4-BE49-F238E27FC236}">
                    <a16:creationId xmlns:a16="http://schemas.microsoft.com/office/drawing/2014/main" id="{A01DF0CF-E7C8-E52F-D868-FB3227D915D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329114" y="3728228"/>
                <a:ext cx="242632" cy="145824"/>
              </a:xfrm>
              <a:custGeom>
                <a:avLst/>
                <a:gdLst>
                  <a:gd name="T0" fmla="*/ 24 w 55"/>
                  <a:gd name="T1" fmla="*/ 33 h 33"/>
                  <a:gd name="T2" fmla="*/ 24 w 55"/>
                  <a:gd name="T3" fmla="*/ 28 h 33"/>
                  <a:gd name="T4" fmla="*/ 55 w 55"/>
                  <a:gd name="T5" fmla="*/ 0 h 33"/>
                  <a:gd name="T6" fmla="*/ 24 w 55"/>
                  <a:gd name="T7" fmla="*/ 7 h 33"/>
                  <a:gd name="T8" fmla="*/ 24 w 55"/>
                  <a:gd name="T9" fmla="*/ 1 h 33"/>
                  <a:gd name="T10" fmla="*/ 0 w 55"/>
                  <a:gd name="T11" fmla="*/ 17 h 33"/>
                  <a:gd name="T12" fmla="*/ 24 w 55"/>
                  <a:gd name="T13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33">
                    <a:moveTo>
                      <a:pt x="24" y="33"/>
                    </a:moveTo>
                    <a:cubicBezTo>
                      <a:pt x="24" y="28"/>
                      <a:pt x="24" y="28"/>
                      <a:pt x="24" y="28"/>
                    </a:cubicBezTo>
                    <a:cubicBezTo>
                      <a:pt x="52" y="28"/>
                      <a:pt x="55" y="0"/>
                      <a:pt x="55" y="0"/>
                    </a:cubicBezTo>
                    <a:cubicBezTo>
                      <a:pt x="55" y="0"/>
                      <a:pt x="47" y="7"/>
                      <a:pt x="24" y="7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0" y="17"/>
                      <a:pt x="0" y="17"/>
                      <a:pt x="0" y="17"/>
                    </a:cubicBezTo>
                    <a:lnTo>
                      <a:pt x="24" y="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1" name="Freeform: Shape 99">
                <a:extLst>
                  <a:ext uri="{FF2B5EF4-FFF2-40B4-BE49-F238E27FC236}">
                    <a16:creationId xmlns:a16="http://schemas.microsoft.com/office/drawing/2014/main" id="{CE923305-3817-4584-2989-C4C34F1E245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196643" y="1104619"/>
                <a:ext cx="203418" cy="203419"/>
              </a:xfrm>
              <a:custGeom>
                <a:avLst/>
                <a:gdLst>
                  <a:gd name="T0" fmla="*/ 34 w 46"/>
                  <a:gd name="T1" fmla="*/ 43 h 46"/>
                  <a:gd name="T2" fmla="*/ 43 w 46"/>
                  <a:gd name="T3" fmla="*/ 34 h 46"/>
                  <a:gd name="T4" fmla="*/ 45 w 46"/>
                  <a:gd name="T5" fmla="*/ 27 h 46"/>
                  <a:gd name="T6" fmla="*/ 45 w 46"/>
                  <a:gd name="T7" fmla="*/ 18 h 46"/>
                  <a:gd name="T8" fmla="*/ 43 w 46"/>
                  <a:gd name="T9" fmla="*/ 11 h 46"/>
                  <a:gd name="T10" fmla="*/ 34 w 46"/>
                  <a:gd name="T11" fmla="*/ 3 h 46"/>
                  <a:gd name="T12" fmla="*/ 31 w 46"/>
                  <a:gd name="T13" fmla="*/ 1 h 46"/>
                  <a:gd name="T14" fmla="*/ 24 w 46"/>
                  <a:gd name="T15" fmla="*/ 0 h 46"/>
                  <a:gd name="T16" fmla="*/ 25 w 46"/>
                  <a:gd name="T17" fmla="*/ 2 h 46"/>
                  <a:gd name="T18" fmla="*/ 28 w 46"/>
                  <a:gd name="T19" fmla="*/ 2 h 46"/>
                  <a:gd name="T20" fmla="*/ 31 w 46"/>
                  <a:gd name="T21" fmla="*/ 3 h 46"/>
                  <a:gd name="T22" fmla="*/ 30 w 46"/>
                  <a:gd name="T23" fmla="*/ 3 h 46"/>
                  <a:gd name="T24" fmla="*/ 26 w 46"/>
                  <a:gd name="T25" fmla="*/ 5 h 46"/>
                  <a:gd name="T26" fmla="*/ 27 w 46"/>
                  <a:gd name="T27" fmla="*/ 7 h 46"/>
                  <a:gd name="T28" fmla="*/ 29 w 46"/>
                  <a:gd name="T29" fmla="*/ 8 h 46"/>
                  <a:gd name="T30" fmla="*/ 32 w 46"/>
                  <a:gd name="T31" fmla="*/ 4 h 46"/>
                  <a:gd name="T32" fmla="*/ 35 w 46"/>
                  <a:gd name="T33" fmla="*/ 5 h 46"/>
                  <a:gd name="T34" fmla="*/ 37 w 46"/>
                  <a:gd name="T35" fmla="*/ 6 h 46"/>
                  <a:gd name="T36" fmla="*/ 38 w 46"/>
                  <a:gd name="T37" fmla="*/ 9 h 46"/>
                  <a:gd name="T38" fmla="*/ 37 w 46"/>
                  <a:gd name="T39" fmla="*/ 11 h 46"/>
                  <a:gd name="T40" fmla="*/ 36 w 46"/>
                  <a:gd name="T41" fmla="*/ 9 h 46"/>
                  <a:gd name="T42" fmla="*/ 33 w 46"/>
                  <a:gd name="T43" fmla="*/ 10 h 46"/>
                  <a:gd name="T44" fmla="*/ 35 w 46"/>
                  <a:gd name="T45" fmla="*/ 11 h 46"/>
                  <a:gd name="T46" fmla="*/ 30 w 46"/>
                  <a:gd name="T47" fmla="*/ 13 h 46"/>
                  <a:gd name="T48" fmla="*/ 28 w 46"/>
                  <a:gd name="T49" fmla="*/ 15 h 46"/>
                  <a:gd name="T50" fmla="*/ 25 w 46"/>
                  <a:gd name="T51" fmla="*/ 17 h 46"/>
                  <a:gd name="T52" fmla="*/ 26 w 46"/>
                  <a:gd name="T53" fmla="*/ 27 h 46"/>
                  <a:gd name="T54" fmla="*/ 29 w 46"/>
                  <a:gd name="T55" fmla="*/ 28 h 46"/>
                  <a:gd name="T56" fmla="*/ 31 w 46"/>
                  <a:gd name="T57" fmla="*/ 28 h 46"/>
                  <a:gd name="T58" fmla="*/ 36 w 46"/>
                  <a:gd name="T59" fmla="*/ 31 h 46"/>
                  <a:gd name="T60" fmla="*/ 38 w 46"/>
                  <a:gd name="T61" fmla="*/ 33 h 46"/>
                  <a:gd name="T62" fmla="*/ 41 w 46"/>
                  <a:gd name="T63" fmla="*/ 34 h 46"/>
                  <a:gd name="T64" fmla="*/ 26 w 46"/>
                  <a:gd name="T65" fmla="*/ 40 h 46"/>
                  <a:gd name="T66" fmla="*/ 0 w 46"/>
                  <a:gd name="T67" fmla="*/ 19 h 46"/>
                  <a:gd name="T68" fmla="*/ 0 w 46"/>
                  <a:gd name="T69" fmla="*/ 28 h 46"/>
                  <a:gd name="T70" fmla="*/ 4 w 46"/>
                  <a:gd name="T71" fmla="*/ 37 h 46"/>
                  <a:gd name="T72" fmla="*/ 14 w 46"/>
                  <a:gd name="T73" fmla="*/ 44 h 46"/>
                  <a:gd name="T74" fmla="*/ 23 w 46"/>
                  <a:gd name="T75" fmla="*/ 36 h 46"/>
                  <a:gd name="T76" fmla="*/ 22 w 46"/>
                  <a:gd name="T77" fmla="*/ 33 h 46"/>
                  <a:gd name="T78" fmla="*/ 23 w 46"/>
                  <a:gd name="T79" fmla="*/ 29 h 46"/>
                  <a:gd name="T80" fmla="*/ 21 w 46"/>
                  <a:gd name="T81" fmla="*/ 28 h 46"/>
                  <a:gd name="T82" fmla="*/ 18 w 46"/>
                  <a:gd name="T83" fmla="*/ 26 h 46"/>
                  <a:gd name="T84" fmla="*/ 13 w 46"/>
                  <a:gd name="T85" fmla="*/ 24 h 46"/>
                  <a:gd name="T86" fmla="*/ 11 w 46"/>
                  <a:gd name="T87" fmla="*/ 20 h 46"/>
                  <a:gd name="T88" fmla="*/ 10 w 46"/>
                  <a:gd name="T89" fmla="*/ 20 h 46"/>
                  <a:gd name="T90" fmla="*/ 9 w 46"/>
                  <a:gd name="T91" fmla="*/ 21 h 46"/>
                  <a:gd name="T92" fmla="*/ 8 w 46"/>
                  <a:gd name="T93" fmla="*/ 17 h 46"/>
                  <a:gd name="T94" fmla="*/ 8 w 46"/>
                  <a:gd name="T95" fmla="*/ 13 h 46"/>
                  <a:gd name="T96" fmla="*/ 10 w 46"/>
                  <a:gd name="T97" fmla="*/ 9 h 46"/>
                  <a:gd name="T98" fmla="*/ 9 w 46"/>
                  <a:gd name="T99" fmla="*/ 6 h 46"/>
                  <a:gd name="T100" fmla="*/ 20 w 46"/>
                  <a:gd name="T101" fmla="*/ 1 h 46"/>
                  <a:gd name="T102" fmla="*/ 24 w 46"/>
                  <a:gd name="T103" fmla="*/ 0 h 46"/>
                  <a:gd name="T104" fmla="*/ 14 w 46"/>
                  <a:gd name="T105" fmla="*/ 1 h 46"/>
                  <a:gd name="T106" fmla="*/ 6 w 46"/>
                  <a:gd name="T107" fmla="*/ 6 h 46"/>
                  <a:gd name="T108" fmla="*/ 1 w 46"/>
                  <a:gd name="T109" fmla="*/ 14 h 46"/>
                  <a:gd name="T110" fmla="*/ 24 w 46"/>
                  <a:gd name="T111" fmla="*/ 29 h 46"/>
                  <a:gd name="T112" fmla="*/ 21 w 46"/>
                  <a:gd name="T113" fmla="*/ 25 h 46"/>
                  <a:gd name="T114" fmla="*/ 20 w 46"/>
                  <a:gd name="T115" fmla="*/ 23 h 46"/>
                  <a:gd name="T116" fmla="*/ 16 w 46"/>
                  <a:gd name="T117" fmla="*/ 24 h 46"/>
                  <a:gd name="T118" fmla="*/ 18 w 46"/>
                  <a:gd name="T119" fmla="*/ 19 h 46"/>
                  <a:gd name="T120" fmla="*/ 22 w 46"/>
                  <a:gd name="T121" fmla="*/ 19 h 46"/>
                  <a:gd name="T122" fmla="*/ 24 w 46"/>
                  <a:gd name="T123" fmla="*/ 1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6" h="46">
                    <a:moveTo>
                      <a:pt x="24" y="46"/>
                    </a:moveTo>
                    <a:cubicBezTo>
                      <a:pt x="25" y="46"/>
                      <a:pt x="27" y="45"/>
                      <a:pt x="28" y="45"/>
                    </a:cubicBezTo>
                    <a:cubicBezTo>
                      <a:pt x="29" y="45"/>
                      <a:pt x="29" y="45"/>
                      <a:pt x="30" y="45"/>
                    </a:cubicBezTo>
                    <a:cubicBezTo>
                      <a:pt x="30" y="44"/>
                      <a:pt x="31" y="44"/>
                      <a:pt x="31" y="44"/>
                    </a:cubicBezTo>
                    <a:cubicBezTo>
                      <a:pt x="32" y="44"/>
                      <a:pt x="32" y="44"/>
                      <a:pt x="33" y="43"/>
                    </a:cubicBezTo>
                    <a:cubicBezTo>
                      <a:pt x="33" y="43"/>
                      <a:pt x="34" y="43"/>
                      <a:pt x="34" y="43"/>
                    </a:cubicBezTo>
                    <a:cubicBezTo>
                      <a:pt x="36" y="42"/>
                      <a:pt x="37" y="41"/>
                      <a:pt x="38" y="40"/>
                    </a:cubicBezTo>
                    <a:cubicBezTo>
                      <a:pt x="38" y="40"/>
                      <a:pt x="39" y="39"/>
                      <a:pt x="39" y="39"/>
                    </a:cubicBezTo>
                    <a:cubicBezTo>
                      <a:pt x="39" y="39"/>
                      <a:pt x="39" y="39"/>
                      <a:pt x="40" y="38"/>
                    </a:cubicBezTo>
                    <a:cubicBezTo>
                      <a:pt x="40" y="38"/>
                      <a:pt x="40" y="37"/>
                      <a:pt x="41" y="37"/>
                    </a:cubicBezTo>
                    <a:cubicBezTo>
                      <a:pt x="41" y="36"/>
                      <a:pt x="42" y="36"/>
                      <a:pt x="42" y="35"/>
                    </a:cubicBezTo>
                    <a:cubicBezTo>
                      <a:pt x="42" y="35"/>
                      <a:pt x="43" y="34"/>
                      <a:pt x="43" y="34"/>
                    </a:cubicBezTo>
                    <a:cubicBezTo>
                      <a:pt x="43" y="34"/>
                      <a:pt x="43" y="34"/>
                      <a:pt x="43" y="33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4" y="31"/>
                      <a:pt x="44" y="31"/>
                      <a:pt x="44" y="31"/>
                    </a:cubicBezTo>
                    <a:cubicBezTo>
                      <a:pt x="45" y="30"/>
                      <a:pt x="45" y="29"/>
                      <a:pt x="45" y="28"/>
                    </a:cubicBezTo>
                    <a:cubicBezTo>
                      <a:pt x="45" y="28"/>
                      <a:pt x="45" y="28"/>
                      <a:pt x="45" y="27"/>
                    </a:cubicBezTo>
                    <a:cubicBezTo>
                      <a:pt x="45" y="27"/>
                      <a:pt x="45" y="27"/>
                      <a:pt x="45" y="26"/>
                    </a:cubicBezTo>
                    <a:cubicBezTo>
                      <a:pt x="45" y="26"/>
                      <a:pt x="46" y="25"/>
                      <a:pt x="46" y="25"/>
                    </a:cubicBezTo>
                    <a:cubicBezTo>
                      <a:pt x="46" y="24"/>
                      <a:pt x="46" y="23"/>
                      <a:pt x="46" y="23"/>
                    </a:cubicBezTo>
                    <a:cubicBezTo>
                      <a:pt x="46" y="22"/>
                      <a:pt x="46" y="21"/>
                      <a:pt x="46" y="20"/>
                    </a:cubicBezTo>
                    <a:cubicBezTo>
                      <a:pt x="46" y="20"/>
                      <a:pt x="46" y="20"/>
                      <a:pt x="45" y="19"/>
                    </a:cubicBezTo>
                    <a:cubicBezTo>
                      <a:pt x="45" y="19"/>
                      <a:pt x="45" y="18"/>
                      <a:pt x="45" y="18"/>
                    </a:cubicBezTo>
                    <a:cubicBezTo>
                      <a:pt x="45" y="18"/>
                      <a:pt x="45" y="17"/>
                      <a:pt x="45" y="17"/>
                    </a:cubicBezTo>
                    <a:cubicBezTo>
                      <a:pt x="45" y="16"/>
                      <a:pt x="45" y="15"/>
                      <a:pt x="44" y="15"/>
                    </a:cubicBezTo>
                    <a:cubicBezTo>
                      <a:pt x="44" y="15"/>
                      <a:pt x="44" y="14"/>
                      <a:pt x="44" y="14"/>
                    </a:cubicBezTo>
                    <a:cubicBezTo>
                      <a:pt x="44" y="14"/>
                      <a:pt x="44" y="13"/>
                      <a:pt x="43" y="13"/>
                    </a:cubicBezTo>
                    <a:cubicBezTo>
                      <a:pt x="43" y="13"/>
                      <a:pt x="43" y="12"/>
                      <a:pt x="43" y="12"/>
                    </a:cubicBezTo>
                    <a:cubicBezTo>
                      <a:pt x="43" y="12"/>
                      <a:pt x="43" y="12"/>
                      <a:pt x="43" y="11"/>
                    </a:cubicBezTo>
                    <a:cubicBezTo>
                      <a:pt x="42" y="10"/>
                      <a:pt x="41" y="9"/>
                      <a:pt x="41" y="8"/>
                    </a:cubicBezTo>
                    <a:cubicBezTo>
                      <a:pt x="40" y="8"/>
                      <a:pt x="40" y="8"/>
                      <a:pt x="40" y="7"/>
                    </a:cubicBezTo>
                    <a:cubicBezTo>
                      <a:pt x="39" y="7"/>
                      <a:pt x="39" y="7"/>
                      <a:pt x="39" y="6"/>
                    </a:cubicBezTo>
                    <a:cubicBezTo>
                      <a:pt x="39" y="6"/>
                      <a:pt x="38" y="6"/>
                      <a:pt x="38" y="6"/>
                    </a:cubicBezTo>
                    <a:cubicBezTo>
                      <a:pt x="38" y="5"/>
                      <a:pt x="37" y="5"/>
                      <a:pt x="36" y="4"/>
                    </a:cubicBezTo>
                    <a:cubicBezTo>
                      <a:pt x="36" y="4"/>
                      <a:pt x="35" y="3"/>
                      <a:pt x="34" y="3"/>
                    </a:cubicBezTo>
                    <a:cubicBezTo>
                      <a:pt x="34" y="2"/>
                      <a:pt x="33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1"/>
                      <a:pt x="31" y="1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1"/>
                      <a:pt x="30" y="1"/>
                      <a:pt x="30" y="1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29" y="1"/>
                      <a:pt x="29" y="0"/>
                      <a:pt x="28" y="0"/>
                    </a:cubicBezTo>
                    <a:cubicBezTo>
                      <a:pt x="28" y="0"/>
                      <a:pt x="27" y="0"/>
                      <a:pt x="27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6" y="0"/>
                      <a:pt x="25" y="0"/>
                      <a:pt x="24" y="0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5" y="1"/>
                      <a:pt x="26" y="1"/>
                      <a:pt x="27" y="1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8" y="1"/>
                      <a:pt x="28" y="1"/>
                    </a:cubicBezTo>
                    <a:cubicBezTo>
                      <a:pt x="28" y="1"/>
                      <a:pt x="28" y="2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8" y="2"/>
                      <a:pt x="29" y="2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2"/>
                      <a:pt x="30" y="2"/>
                      <a:pt x="30" y="2"/>
                    </a:cubicBezTo>
                    <a:cubicBezTo>
                      <a:pt x="30" y="2"/>
                      <a:pt x="31" y="2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1" y="3"/>
                      <a:pt x="32" y="3"/>
                      <a:pt x="32" y="4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0" y="4"/>
                      <a:pt x="30" y="4"/>
                      <a:pt x="30" y="4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29" y="3"/>
                      <a:pt x="29" y="4"/>
                      <a:pt x="29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4"/>
                      <a:pt x="27" y="4"/>
                      <a:pt x="27" y="4"/>
                    </a:cubicBezTo>
                    <a:cubicBezTo>
                      <a:pt x="27" y="4"/>
                      <a:pt x="27" y="4"/>
                      <a:pt x="26" y="5"/>
                    </a:cubicBezTo>
                    <a:cubicBezTo>
                      <a:pt x="26" y="5"/>
                      <a:pt x="26" y="5"/>
                      <a:pt x="25" y="5"/>
                    </a:cubicBezTo>
                    <a:cubicBezTo>
                      <a:pt x="25" y="5"/>
                      <a:pt x="25" y="6"/>
                      <a:pt x="25" y="6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5" y="7"/>
                      <a:pt x="26" y="6"/>
                      <a:pt x="26" y="6"/>
                    </a:cubicBezTo>
                    <a:cubicBezTo>
                      <a:pt x="26" y="6"/>
                      <a:pt x="26" y="7"/>
                      <a:pt x="27" y="7"/>
                    </a:cubicBezTo>
                    <a:cubicBezTo>
                      <a:pt x="27" y="7"/>
                      <a:pt x="27" y="7"/>
                      <a:pt x="28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28" y="8"/>
                      <a:pt x="28" y="8"/>
                      <a:pt x="28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9" y="9"/>
                      <a:pt x="29" y="9"/>
                      <a:pt x="29" y="8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30" y="8"/>
                      <a:pt x="31" y="7"/>
                      <a:pt x="31" y="6"/>
                    </a:cubicBezTo>
                    <a:cubicBezTo>
                      <a:pt x="31" y="6"/>
                      <a:pt x="31" y="6"/>
                      <a:pt x="31" y="5"/>
                    </a:cubicBezTo>
                    <a:cubicBezTo>
                      <a:pt x="31" y="5"/>
                      <a:pt x="32" y="5"/>
                      <a:pt x="32" y="5"/>
                    </a:cubicBezTo>
                    <a:cubicBezTo>
                      <a:pt x="32" y="5"/>
                      <a:pt x="32" y="5"/>
                      <a:pt x="32" y="5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32" y="4"/>
                      <a:pt x="32" y="4"/>
                      <a:pt x="33" y="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3" y="4"/>
                      <a:pt x="34" y="4"/>
                      <a:pt x="34" y="4"/>
                    </a:cubicBezTo>
                    <a:cubicBezTo>
                      <a:pt x="34" y="4"/>
                      <a:pt x="34" y="5"/>
                      <a:pt x="34" y="5"/>
                    </a:cubicBezTo>
                    <a:cubicBezTo>
                      <a:pt x="34" y="5"/>
                      <a:pt x="35" y="5"/>
                      <a:pt x="35" y="5"/>
                    </a:cubicBezTo>
                    <a:cubicBezTo>
                      <a:pt x="35" y="5"/>
                      <a:pt x="34" y="5"/>
                      <a:pt x="34" y="5"/>
                    </a:cubicBezTo>
                    <a:cubicBezTo>
                      <a:pt x="34" y="5"/>
                      <a:pt x="34" y="5"/>
                      <a:pt x="34" y="5"/>
                    </a:cubicBezTo>
                    <a:cubicBezTo>
                      <a:pt x="34" y="6"/>
                      <a:pt x="35" y="6"/>
                      <a:pt x="35" y="6"/>
                    </a:cubicBezTo>
                    <a:cubicBezTo>
                      <a:pt x="35" y="6"/>
                      <a:pt x="35" y="6"/>
                      <a:pt x="35" y="6"/>
                    </a:cubicBezTo>
                    <a:cubicBezTo>
                      <a:pt x="36" y="6"/>
                      <a:pt x="36" y="5"/>
                      <a:pt x="36" y="5"/>
                    </a:cubicBezTo>
                    <a:cubicBezTo>
                      <a:pt x="36" y="6"/>
                      <a:pt x="36" y="6"/>
                      <a:pt x="37" y="6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7" y="6"/>
                      <a:pt x="37" y="7"/>
                      <a:pt x="37" y="7"/>
                    </a:cubicBezTo>
                    <a:cubicBezTo>
                      <a:pt x="37" y="7"/>
                      <a:pt x="37" y="7"/>
                      <a:pt x="37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9"/>
                      <a:pt x="38" y="9"/>
                      <a:pt x="38" y="9"/>
                    </a:cubicBezTo>
                    <a:cubicBezTo>
                      <a:pt x="37" y="9"/>
                      <a:pt x="37" y="9"/>
                      <a:pt x="37" y="10"/>
                    </a:cubicBezTo>
                    <a:cubicBezTo>
                      <a:pt x="37" y="10"/>
                      <a:pt x="38" y="10"/>
                      <a:pt x="38" y="10"/>
                    </a:cubicBezTo>
                    <a:cubicBezTo>
                      <a:pt x="38" y="10"/>
                      <a:pt x="38" y="10"/>
                      <a:pt x="38" y="10"/>
                    </a:cubicBezTo>
                    <a:cubicBezTo>
                      <a:pt x="38" y="11"/>
                      <a:pt x="38" y="11"/>
                      <a:pt x="38" y="11"/>
                    </a:cubicBezTo>
                    <a:cubicBezTo>
                      <a:pt x="38" y="11"/>
                      <a:pt x="38" y="11"/>
                      <a:pt x="37" y="11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36" y="11"/>
                      <a:pt x="36" y="11"/>
                      <a:pt x="36" y="11"/>
                    </a:cubicBezTo>
                    <a:cubicBezTo>
                      <a:pt x="36" y="10"/>
                      <a:pt x="36" y="10"/>
                      <a:pt x="37" y="9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9"/>
                      <a:pt x="37" y="9"/>
                      <a:pt x="36" y="9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35" y="10"/>
                      <a:pt x="35" y="9"/>
                      <a:pt x="34" y="10"/>
                    </a:cubicBezTo>
                    <a:cubicBezTo>
                      <a:pt x="34" y="10"/>
                      <a:pt x="35" y="10"/>
                      <a:pt x="35" y="10"/>
                    </a:cubicBezTo>
                    <a:cubicBezTo>
                      <a:pt x="35" y="10"/>
                      <a:pt x="34" y="10"/>
                      <a:pt x="34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9"/>
                      <a:pt x="34" y="9"/>
                      <a:pt x="33" y="9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10"/>
                      <a:pt x="34" y="10"/>
                      <a:pt x="34" y="10"/>
                    </a:cubicBezTo>
                    <a:cubicBezTo>
                      <a:pt x="34" y="10"/>
                      <a:pt x="33" y="11"/>
                      <a:pt x="33" y="11"/>
                    </a:cubicBezTo>
                    <a:cubicBezTo>
                      <a:pt x="33" y="11"/>
                      <a:pt x="33" y="11"/>
                      <a:pt x="34" y="11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4" y="11"/>
                      <a:pt x="35" y="11"/>
                      <a:pt x="35" y="11"/>
                    </a:cubicBezTo>
                    <a:cubicBezTo>
                      <a:pt x="35" y="11"/>
                      <a:pt x="35" y="12"/>
                      <a:pt x="34" y="12"/>
                    </a:cubicBezTo>
                    <a:cubicBezTo>
                      <a:pt x="34" y="12"/>
                      <a:pt x="33" y="12"/>
                      <a:pt x="33" y="12"/>
                    </a:cubicBezTo>
                    <a:cubicBezTo>
                      <a:pt x="33" y="12"/>
                      <a:pt x="32" y="13"/>
                      <a:pt x="32" y="12"/>
                    </a:cubicBezTo>
                    <a:cubicBezTo>
                      <a:pt x="32" y="12"/>
                      <a:pt x="32" y="12"/>
                      <a:pt x="33" y="12"/>
                    </a:cubicBezTo>
                    <a:cubicBezTo>
                      <a:pt x="32" y="12"/>
                      <a:pt x="32" y="12"/>
                      <a:pt x="31" y="12"/>
                    </a:cubicBezTo>
                    <a:cubicBezTo>
                      <a:pt x="31" y="12"/>
                      <a:pt x="30" y="12"/>
                      <a:pt x="30" y="13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30" y="13"/>
                      <a:pt x="30" y="13"/>
                      <a:pt x="29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29" y="14"/>
                      <a:pt x="28" y="14"/>
                      <a:pt x="28" y="14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8" y="14"/>
                      <a:pt x="28" y="14"/>
                      <a:pt x="28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27" y="16"/>
                      <a:pt x="27" y="16"/>
                    </a:cubicBezTo>
                    <a:cubicBezTo>
                      <a:pt x="26" y="16"/>
                      <a:pt x="26" y="17"/>
                      <a:pt x="26" y="17"/>
                    </a:cubicBezTo>
                    <a:cubicBezTo>
                      <a:pt x="26" y="17"/>
                      <a:pt x="25" y="17"/>
                      <a:pt x="25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4" y="17"/>
                      <a:pt x="24" y="18"/>
                      <a:pt x="24" y="18"/>
                    </a:cubicBezTo>
                    <a:cubicBezTo>
                      <a:pt x="24" y="28"/>
                      <a:pt x="24" y="28"/>
                      <a:pt x="24" y="28"/>
                    </a:cubicBezTo>
                    <a:cubicBezTo>
                      <a:pt x="24" y="28"/>
                      <a:pt x="24" y="28"/>
                      <a:pt x="25" y="28"/>
                    </a:cubicBezTo>
                    <a:cubicBezTo>
                      <a:pt x="25" y="28"/>
                      <a:pt x="25" y="28"/>
                      <a:pt x="25" y="27"/>
                    </a:cubicBezTo>
                    <a:cubicBezTo>
                      <a:pt x="25" y="27"/>
                      <a:pt x="25" y="27"/>
                      <a:pt x="26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7"/>
                      <a:pt x="26" y="27"/>
                      <a:pt x="27" y="27"/>
                    </a:cubicBezTo>
                    <a:cubicBezTo>
                      <a:pt x="27" y="27"/>
                      <a:pt x="26" y="27"/>
                      <a:pt x="26" y="27"/>
                    </a:cubicBezTo>
                    <a:cubicBezTo>
                      <a:pt x="27" y="28"/>
                      <a:pt x="27" y="27"/>
                      <a:pt x="27" y="27"/>
                    </a:cubicBezTo>
                    <a:cubicBezTo>
                      <a:pt x="27" y="27"/>
                      <a:pt x="28" y="27"/>
                      <a:pt x="28" y="27"/>
                    </a:cubicBezTo>
                    <a:cubicBezTo>
                      <a:pt x="28" y="27"/>
                      <a:pt x="28" y="28"/>
                      <a:pt x="28" y="28"/>
                    </a:cubicBezTo>
                    <a:cubicBezTo>
                      <a:pt x="28" y="28"/>
                      <a:pt x="29" y="28"/>
                      <a:pt x="29" y="28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30" y="28"/>
                      <a:pt x="30" y="28"/>
                      <a:pt x="30" y="28"/>
                    </a:cubicBezTo>
                    <a:cubicBezTo>
                      <a:pt x="30" y="27"/>
                      <a:pt x="31" y="28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9"/>
                      <a:pt x="32" y="29"/>
                      <a:pt x="32" y="29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3" y="30"/>
                      <a:pt x="33" y="30"/>
                      <a:pt x="33" y="30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4" y="30"/>
                      <a:pt x="35" y="30"/>
                      <a:pt x="35" y="30"/>
                    </a:cubicBezTo>
                    <a:cubicBezTo>
                      <a:pt x="35" y="30"/>
                      <a:pt x="36" y="31"/>
                      <a:pt x="36" y="31"/>
                    </a:cubicBezTo>
                    <a:cubicBezTo>
                      <a:pt x="36" y="31"/>
                      <a:pt x="36" y="31"/>
                      <a:pt x="36" y="31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6" y="32"/>
                      <a:pt x="36" y="32"/>
                      <a:pt x="36" y="33"/>
                    </a:cubicBezTo>
                    <a:cubicBezTo>
                      <a:pt x="37" y="33"/>
                      <a:pt x="37" y="33"/>
                      <a:pt x="37" y="33"/>
                    </a:cubicBezTo>
                    <a:cubicBezTo>
                      <a:pt x="37" y="33"/>
                      <a:pt x="37" y="33"/>
                      <a:pt x="37" y="33"/>
                    </a:cubicBezTo>
                    <a:cubicBezTo>
                      <a:pt x="37" y="33"/>
                      <a:pt x="38" y="33"/>
                      <a:pt x="38" y="33"/>
                    </a:cubicBezTo>
                    <a:cubicBezTo>
                      <a:pt x="38" y="33"/>
                      <a:pt x="38" y="33"/>
                      <a:pt x="38" y="33"/>
                    </a:cubicBezTo>
                    <a:cubicBezTo>
                      <a:pt x="38" y="33"/>
                      <a:pt x="39" y="34"/>
                      <a:pt x="39" y="34"/>
                    </a:cubicBezTo>
                    <a:cubicBezTo>
                      <a:pt x="39" y="34"/>
                      <a:pt x="39" y="34"/>
                      <a:pt x="39" y="34"/>
                    </a:cubicBezTo>
                    <a:cubicBezTo>
                      <a:pt x="39" y="34"/>
                      <a:pt x="40" y="34"/>
                      <a:pt x="40" y="34"/>
                    </a:cubicBezTo>
                    <a:cubicBezTo>
                      <a:pt x="40" y="34"/>
                      <a:pt x="40" y="34"/>
                      <a:pt x="40" y="34"/>
                    </a:cubicBezTo>
                    <a:cubicBezTo>
                      <a:pt x="41" y="34"/>
                      <a:pt x="41" y="34"/>
                      <a:pt x="41" y="34"/>
                    </a:cubicBezTo>
                    <a:cubicBezTo>
                      <a:pt x="38" y="39"/>
                      <a:pt x="33" y="43"/>
                      <a:pt x="28" y="44"/>
                    </a:cubicBezTo>
                    <a:cubicBezTo>
                      <a:pt x="28" y="44"/>
                      <a:pt x="28" y="44"/>
                      <a:pt x="28" y="43"/>
                    </a:cubicBezTo>
                    <a:cubicBezTo>
                      <a:pt x="28" y="43"/>
                      <a:pt x="28" y="42"/>
                      <a:pt x="28" y="42"/>
                    </a:cubicBezTo>
                    <a:cubicBezTo>
                      <a:pt x="28" y="42"/>
                      <a:pt x="27" y="41"/>
                      <a:pt x="27" y="41"/>
                    </a:cubicBezTo>
                    <a:cubicBezTo>
                      <a:pt x="27" y="41"/>
                      <a:pt x="27" y="40"/>
                      <a:pt x="26" y="40"/>
                    </a:cubicBezTo>
                    <a:cubicBezTo>
                      <a:pt x="26" y="40"/>
                      <a:pt x="26" y="40"/>
                      <a:pt x="26" y="40"/>
                    </a:cubicBezTo>
                    <a:cubicBezTo>
                      <a:pt x="25" y="40"/>
                      <a:pt x="25" y="39"/>
                      <a:pt x="25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4" y="39"/>
                      <a:pt x="24" y="38"/>
                      <a:pt x="24" y="38"/>
                    </a:cubicBezTo>
                    <a:lnTo>
                      <a:pt x="24" y="46"/>
                    </a:lnTo>
                    <a:close/>
                    <a:moveTo>
                      <a:pt x="0" y="18"/>
                    </a:moveTo>
                    <a:cubicBezTo>
                      <a:pt x="0" y="18"/>
                      <a:pt x="0" y="19"/>
                      <a:pt x="0" y="1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1"/>
                      <a:pt x="0" y="22"/>
                      <a:pt x="0" y="23"/>
                    </a:cubicBezTo>
                    <a:cubicBezTo>
                      <a:pt x="0" y="23"/>
                      <a:pt x="0" y="24"/>
                      <a:pt x="0" y="25"/>
                    </a:cubicBezTo>
                    <a:cubicBezTo>
                      <a:pt x="0" y="25"/>
                      <a:pt x="0" y="26"/>
                      <a:pt x="0" y="26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9"/>
                      <a:pt x="1" y="30"/>
                      <a:pt x="1" y="31"/>
                    </a:cubicBezTo>
                    <a:cubicBezTo>
                      <a:pt x="1" y="31"/>
                      <a:pt x="1" y="31"/>
                      <a:pt x="1" y="32"/>
                    </a:cubicBezTo>
                    <a:cubicBezTo>
                      <a:pt x="1" y="32"/>
                      <a:pt x="2" y="32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4"/>
                      <a:pt x="2" y="34"/>
                      <a:pt x="3" y="34"/>
                    </a:cubicBezTo>
                    <a:cubicBezTo>
                      <a:pt x="3" y="35"/>
                      <a:pt x="4" y="36"/>
                      <a:pt x="4" y="37"/>
                    </a:cubicBezTo>
                    <a:cubicBezTo>
                      <a:pt x="5" y="37"/>
                      <a:pt x="5" y="38"/>
                      <a:pt x="6" y="38"/>
                    </a:cubicBezTo>
                    <a:cubicBezTo>
                      <a:pt x="6" y="39"/>
                      <a:pt x="6" y="39"/>
                      <a:pt x="6" y="39"/>
                    </a:cubicBezTo>
                    <a:cubicBezTo>
                      <a:pt x="7" y="39"/>
                      <a:pt x="7" y="40"/>
                      <a:pt x="7" y="40"/>
                    </a:cubicBezTo>
                    <a:cubicBezTo>
                      <a:pt x="8" y="41"/>
                      <a:pt x="10" y="42"/>
                      <a:pt x="11" y="43"/>
                    </a:cubicBezTo>
                    <a:cubicBezTo>
                      <a:pt x="11" y="43"/>
                      <a:pt x="12" y="43"/>
                      <a:pt x="12" y="43"/>
                    </a:cubicBezTo>
                    <a:cubicBezTo>
                      <a:pt x="13" y="44"/>
                      <a:pt x="13" y="44"/>
                      <a:pt x="14" y="44"/>
                    </a:cubicBezTo>
                    <a:cubicBezTo>
                      <a:pt x="14" y="44"/>
                      <a:pt x="15" y="44"/>
                      <a:pt x="15" y="45"/>
                    </a:cubicBezTo>
                    <a:cubicBezTo>
                      <a:pt x="18" y="45"/>
                      <a:pt x="20" y="46"/>
                      <a:pt x="23" y="46"/>
                    </a:cubicBezTo>
                    <a:cubicBezTo>
                      <a:pt x="23" y="46"/>
                      <a:pt x="24" y="46"/>
                      <a:pt x="24" y="46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4" y="37"/>
                      <a:pt x="23" y="37"/>
                      <a:pt x="23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2" y="36"/>
                      <a:pt x="22" y="35"/>
                      <a:pt x="22" y="35"/>
                    </a:cubicBezTo>
                    <a:cubicBezTo>
                      <a:pt x="22" y="35"/>
                      <a:pt x="22" y="35"/>
                      <a:pt x="22" y="35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2" y="34"/>
                      <a:pt x="22" y="34"/>
                      <a:pt x="22" y="33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2" y="32"/>
                      <a:pt x="22" y="32"/>
                      <a:pt x="22" y="32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3" y="32"/>
                      <a:pt x="23" y="32"/>
                      <a:pt x="23" y="31"/>
                    </a:cubicBezTo>
                    <a:cubicBezTo>
                      <a:pt x="23" y="31"/>
                      <a:pt x="24" y="31"/>
                      <a:pt x="24" y="31"/>
                    </a:cubicBezTo>
                    <a:cubicBezTo>
                      <a:pt x="24" y="31"/>
                      <a:pt x="24" y="30"/>
                      <a:pt x="24" y="30"/>
                    </a:cubicBezTo>
                    <a:cubicBezTo>
                      <a:pt x="24" y="29"/>
                      <a:pt x="23" y="29"/>
                      <a:pt x="23" y="29"/>
                    </a:cubicBezTo>
                    <a:cubicBezTo>
                      <a:pt x="23" y="29"/>
                      <a:pt x="23" y="28"/>
                      <a:pt x="23" y="28"/>
                    </a:cubicBezTo>
                    <a:cubicBezTo>
                      <a:pt x="23" y="28"/>
                      <a:pt x="23" y="29"/>
                      <a:pt x="23" y="29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1" y="29"/>
                      <a:pt x="21" y="28"/>
                      <a:pt x="21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7"/>
                    </a:cubicBezTo>
                    <a:cubicBezTo>
                      <a:pt x="20" y="27"/>
                      <a:pt x="20" y="27"/>
                      <a:pt x="19" y="26"/>
                    </a:cubicBezTo>
                    <a:cubicBezTo>
                      <a:pt x="19" y="26"/>
                      <a:pt x="19" y="26"/>
                      <a:pt x="18" y="26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7" y="26"/>
                      <a:pt x="17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4"/>
                      <a:pt x="12" y="24"/>
                      <a:pt x="12" y="24"/>
                    </a:cubicBezTo>
                    <a:cubicBezTo>
                      <a:pt x="12" y="24"/>
                      <a:pt x="12" y="23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2"/>
                      <a:pt x="12" y="22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0"/>
                      <a:pt x="10" y="20"/>
                      <a:pt x="10" y="20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19"/>
                      <a:pt x="10" y="19"/>
                      <a:pt x="10" y="18"/>
                    </a:cubicBezTo>
                    <a:cubicBezTo>
                      <a:pt x="10" y="18"/>
                      <a:pt x="9" y="18"/>
                      <a:pt x="9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10" y="19"/>
                      <a:pt x="9" y="20"/>
                      <a:pt x="10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1"/>
                      <a:pt x="10" y="22"/>
                      <a:pt x="10" y="22"/>
                    </a:cubicBezTo>
                    <a:cubicBezTo>
                      <a:pt x="10" y="22"/>
                      <a:pt x="10" y="22"/>
                      <a:pt x="10" y="21"/>
                    </a:cubicBezTo>
                    <a:cubicBezTo>
                      <a:pt x="10" y="21"/>
                      <a:pt x="9" y="21"/>
                      <a:pt x="9" y="21"/>
                    </a:cubicBezTo>
                    <a:cubicBezTo>
                      <a:pt x="9" y="21"/>
                      <a:pt x="10" y="21"/>
                      <a:pt x="9" y="21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8" y="19"/>
                      <a:pt x="8" y="18"/>
                      <a:pt x="8" y="18"/>
                    </a:cubicBezTo>
                    <a:cubicBezTo>
                      <a:pt x="8" y="18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7" y="17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7" y="14"/>
                      <a:pt x="8" y="14"/>
                      <a:pt x="8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3"/>
                      <a:pt x="8" y="12"/>
                      <a:pt x="9" y="12"/>
                    </a:cubicBezTo>
                    <a:cubicBezTo>
                      <a:pt x="9" y="12"/>
                      <a:pt x="9" y="11"/>
                      <a:pt x="9" y="11"/>
                    </a:cubicBezTo>
                    <a:cubicBezTo>
                      <a:pt x="10" y="11"/>
                      <a:pt x="10" y="10"/>
                      <a:pt x="10" y="10"/>
                    </a:cubicBezTo>
                    <a:cubicBezTo>
                      <a:pt x="10" y="10"/>
                      <a:pt x="9" y="10"/>
                      <a:pt x="9" y="9"/>
                    </a:cubicBezTo>
                    <a:cubicBezTo>
                      <a:pt x="9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7"/>
                    </a:cubicBezTo>
                    <a:cubicBezTo>
                      <a:pt x="10" y="7"/>
                      <a:pt x="9" y="8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2" y="3"/>
                      <a:pt x="15" y="2"/>
                      <a:pt x="19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9" y="1"/>
                      <a:pt x="19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1" y="1"/>
                      <a:pt x="21" y="2"/>
                      <a:pt x="22" y="2"/>
                    </a:cubicBezTo>
                    <a:cubicBezTo>
                      <a:pt x="22" y="2"/>
                      <a:pt x="22" y="1"/>
                      <a:pt x="22" y="1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2" y="1"/>
                      <a:pt x="22" y="1"/>
                      <a:pt x="23" y="1"/>
                    </a:cubicBezTo>
                    <a:cubicBezTo>
                      <a:pt x="23" y="1"/>
                      <a:pt x="24" y="1"/>
                      <a:pt x="24" y="1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0" y="0"/>
                      <a:pt x="17" y="0"/>
                      <a:pt x="15" y="1"/>
                    </a:cubicBezTo>
                    <a:cubicBezTo>
                      <a:pt x="15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3" y="2"/>
                      <a:pt x="13" y="2"/>
                    </a:cubicBezTo>
                    <a:cubicBezTo>
                      <a:pt x="13" y="2"/>
                      <a:pt x="12" y="2"/>
                      <a:pt x="12" y="2"/>
                    </a:cubicBezTo>
                    <a:cubicBezTo>
                      <a:pt x="12" y="2"/>
                      <a:pt x="11" y="2"/>
                      <a:pt x="11" y="3"/>
                    </a:cubicBezTo>
                    <a:cubicBezTo>
                      <a:pt x="10" y="3"/>
                      <a:pt x="9" y="4"/>
                      <a:pt x="7" y="5"/>
                    </a:cubicBezTo>
                    <a:cubicBezTo>
                      <a:pt x="7" y="5"/>
                      <a:pt x="7" y="5"/>
                      <a:pt x="7" y="6"/>
                    </a:cubicBezTo>
                    <a:cubicBezTo>
                      <a:pt x="7" y="6"/>
                      <a:pt x="7" y="6"/>
                      <a:pt x="6" y="6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8"/>
                      <a:pt x="5" y="8"/>
                      <a:pt x="4" y="8"/>
                    </a:cubicBezTo>
                    <a:cubicBezTo>
                      <a:pt x="4" y="9"/>
                      <a:pt x="3" y="10"/>
                      <a:pt x="3" y="11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3"/>
                      <a:pt x="2" y="13"/>
                    </a:cubicBezTo>
                    <a:cubicBezTo>
                      <a:pt x="2" y="13"/>
                      <a:pt x="1" y="14"/>
                      <a:pt x="1" y="14"/>
                    </a:cubicBezTo>
                    <a:cubicBezTo>
                      <a:pt x="1" y="14"/>
                      <a:pt x="1" y="15"/>
                      <a:pt x="1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17"/>
                      <a:pt x="0" y="18"/>
                      <a:pt x="0" y="18"/>
                    </a:cubicBezTo>
                    <a:close/>
                    <a:moveTo>
                      <a:pt x="24" y="18"/>
                    </a:moveTo>
                    <a:cubicBezTo>
                      <a:pt x="24" y="28"/>
                      <a:pt x="24" y="28"/>
                      <a:pt x="24" y="28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24" y="29"/>
                      <a:pt x="24" y="28"/>
                      <a:pt x="23" y="28"/>
                    </a:cubicBezTo>
                    <a:cubicBezTo>
                      <a:pt x="23" y="28"/>
                      <a:pt x="23" y="28"/>
                      <a:pt x="22" y="28"/>
                    </a:cubicBezTo>
                    <a:cubicBezTo>
                      <a:pt x="22" y="28"/>
                      <a:pt x="21" y="28"/>
                      <a:pt x="21" y="27"/>
                    </a:cubicBezTo>
                    <a:cubicBezTo>
                      <a:pt x="21" y="27"/>
                      <a:pt x="21" y="27"/>
                      <a:pt x="21" y="26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1" y="25"/>
                      <a:pt x="21" y="25"/>
                      <a:pt x="21" y="25"/>
                    </a:cubicBezTo>
                    <a:cubicBezTo>
                      <a:pt x="20" y="25"/>
                      <a:pt x="20" y="25"/>
                      <a:pt x="19" y="25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9" y="25"/>
                      <a:pt x="19" y="24"/>
                      <a:pt x="19" y="24"/>
                    </a:cubicBezTo>
                    <a:cubicBezTo>
                      <a:pt x="19" y="24"/>
                      <a:pt x="20" y="24"/>
                      <a:pt x="20" y="24"/>
                    </a:cubicBezTo>
                    <a:cubicBezTo>
                      <a:pt x="20" y="24"/>
                      <a:pt x="20" y="24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8" y="23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6" y="24"/>
                      <a:pt x="16" y="24"/>
                    </a:cubicBezTo>
                    <a:cubicBezTo>
                      <a:pt x="16" y="24"/>
                      <a:pt x="16" y="23"/>
                      <a:pt x="16" y="23"/>
                    </a:cubicBezTo>
                    <a:cubicBezTo>
                      <a:pt x="15" y="22"/>
                      <a:pt x="16" y="21"/>
                      <a:pt x="16" y="21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6" y="20"/>
                      <a:pt x="17" y="19"/>
                      <a:pt x="17" y="19"/>
                    </a:cubicBezTo>
                    <a:cubicBezTo>
                      <a:pt x="17" y="19"/>
                      <a:pt x="18" y="19"/>
                      <a:pt x="18" y="19"/>
                    </a:cubicBezTo>
                    <a:cubicBezTo>
                      <a:pt x="18" y="19"/>
                      <a:pt x="19" y="19"/>
                      <a:pt x="19" y="19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1" y="19"/>
                      <a:pt x="21" y="18"/>
                      <a:pt x="21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3" y="19"/>
                      <a:pt x="23" y="19"/>
                    </a:cubicBezTo>
                    <a:cubicBezTo>
                      <a:pt x="23" y="19"/>
                      <a:pt x="23" y="20"/>
                      <a:pt x="23" y="20"/>
                    </a:cubicBezTo>
                    <a:cubicBezTo>
                      <a:pt x="23" y="20"/>
                      <a:pt x="23" y="20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8"/>
                      <a:pt x="24" y="18"/>
                      <a:pt x="24" y="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2" name="Freeform: Shape 100">
                <a:extLst>
                  <a:ext uri="{FF2B5EF4-FFF2-40B4-BE49-F238E27FC236}">
                    <a16:creationId xmlns:a16="http://schemas.microsoft.com/office/drawing/2014/main" id="{2C73A2A3-B8A9-2F24-55F2-53A33E0FD81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152654" y="1776145"/>
                <a:ext cx="113963" cy="185037"/>
              </a:xfrm>
              <a:custGeom>
                <a:avLst/>
                <a:gdLst>
                  <a:gd name="T0" fmla="*/ 0 w 26"/>
                  <a:gd name="T1" fmla="*/ 29 h 42"/>
                  <a:gd name="T2" fmla="*/ 0 w 26"/>
                  <a:gd name="T3" fmla="*/ 35 h 42"/>
                  <a:gd name="T4" fmla="*/ 8 w 26"/>
                  <a:gd name="T5" fmla="*/ 42 h 42"/>
                  <a:gd name="T6" fmla="*/ 18 w 26"/>
                  <a:gd name="T7" fmla="*/ 42 h 42"/>
                  <a:gd name="T8" fmla="*/ 26 w 26"/>
                  <a:gd name="T9" fmla="*/ 35 h 42"/>
                  <a:gd name="T10" fmla="*/ 26 w 26"/>
                  <a:gd name="T11" fmla="*/ 29 h 42"/>
                  <a:gd name="T12" fmla="*/ 17 w 26"/>
                  <a:gd name="T13" fmla="*/ 29 h 42"/>
                  <a:gd name="T14" fmla="*/ 17 w 26"/>
                  <a:gd name="T15" fmla="*/ 24 h 42"/>
                  <a:gd name="T16" fmla="*/ 26 w 26"/>
                  <a:gd name="T17" fmla="*/ 24 h 42"/>
                  <a:gd name="T18" fmla="*/ 26 w 26"/>
                  <a:gd name="T19" fmla="*/ 16 h 42"/>
                  <a:gd name="T20" fmla="*/ 17 w 26"/>
                  <a:gd name="T21" fmla="*/ 16 h 42"/>
                  <a:gd name="T22" fmla="*/ 17 w 26"/>
                  <a:gd name="T23" fmla="*/ 10 h 42"/>
                  <a:gd name="T24" fmla="*/ 26 w 26"/>
                  <a:gd name="T25" fmla="*/ 10 h 42"/>
                  <a:gd name="T26" fmla="*/ 26 w 26"/>
                  <a:gd name="T27" fmla="*/ 7 h 42"/>
                  <a:gd name="T28" fmla="*/ 18 w 26"/>
                  <a:gd name="T29" fmla="*/ 0 h 42"/>
                  <a:gd name="T30" fmla="*/ 8 w 26"/>
                  <a:gd name="T31" fmla="*/ 0 h 42"/>
                  <a:gd name="T32" fmla="*/ 0 w 26"/>
                  <a:gd name="T33" fmla="*/ 7 h 42"/>
                  <a:gd name="T34" fmla="*/ 0 w 26"/>
                  <a:gd name="T35" fmla="*/ 10 h 42"/>
                  <a:gd name="T36" fmla="*/ 9 w 26"/>
                  <a:gd name="T37" fmla="*/ 10 h 42"/>
                  <a:gd name="T38" fmla="*/ 9 w 26"/>
                  <a:gd name="T39" fmla="*/ 16 h 42"/>
                  <a:gd name="T40" fmla="*/ 0 w 26"/>
                  <a:gd name="T41" fmla="*/ 16 h 42"/>
                  <a:gd name="T42" fmla="*/ 0 w 26"/>
                  <a:gd name="T43" fmla="*/ 24 h 42"/>
                  <a:gd name="T44" fmla="*/ 9 w 26"/>
                  <a:gd name="T45" fmla="*/ 24 h 42"/>
                  <a:gd name="T46" fmla="*/ 9 w 26"/>
                  <a:gd name="T47" fmla="*/ 29 h 42"/>
                  <a:gd name="T48" fmla="*/ 0 w 26"/>
                  <a:gd name="T49" fmla="*/ 29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" h="42">
                    <a:moveTo>
                      <a:pt x="0" y="29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9"/>
                      <a:pt x="4" y="42"/>
                      <a:pt x="8" y="42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22" y="42"/>
                      <a:pt x="26" y="39"/>
                      <a:pt x="26" y="35"/>
                    </a:cubicBezTo>
                    <a:cubicBezTo>
                      <a:pt x="26" y="29"/>
                      <a:pt x="26" y="29"/>
                      <a:pt x="26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3"/>
                      <a:pt x="22" y="0"/>
                      <a:pt x="1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9"/>
                      <a:pt x="9" y="29"/>
                      <a:pt x="9" y="29"/>
                    </a:cubicBezTo>
                    <a:lnTo>
                      <a:pt x="0" y="2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3" name="Freeform: Shape 101">
                <a:extLst>
                  <a:ext uri="{FF2B5EF4-FFF2-40B4-BE49-F238E27FC236}">
                    <a16:creationId xmlns:a16="http://schemas.microsoft.com/office/drawing/2014/main" id="{AA05ECEC-59F8-B7C2-04D4-598E3880657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120794" y="1944027"/>
                <a:ext cx="177685" cy="113963"/>
              </a:xfrm>
              <a:custGeom>
                <a:avLst/>
                <a:gdLst>
                  <a:gd name="T0" fmla="*/ 0 w 40"/>
                  <a:gd name="T1" fmla="*/ 1 h 26"/>
                  <a:gd name="T2" fmla="*/ 13 w 40"/>
                  <a:gd name="T3" fmla="*/ 12 h 26"/>
                  <a:gd name="T4" fmla="*/ 17 w 40"/>
                  <a:gd name="T5" fmla="*/ 12 h 26"/>
                  <a:gd name="T6" fmla="*/ 17 w 40"/>
                  <a:gd name="T7" fmla="*/ 20 h 26"/>
                  <a:gd name="T8" fmla="*/ 12 w 40"/>
                  <a:gd name="T9" fmla="*/ 20 h 26"/>
                  <a:gd name="T10" fmla="*/ 12 w 40"/>
                  <a:gd name="T11" fmla="*/ 26 h 26"/>
                  <a:gd name="T12" fmla="*/ 28 w 40"/>
                  <a:gd name="T13" fmla="*/ 26 h 26"/>
                  <a:gd name="T14" fmla="*/ 28 w 40"/>
                  <a:gd name="T15" fmla="*/ 20 h 26"/>
                  <a:gd name="T16" fmla="*/ 23 w 40"/>
                  <a:gd name="T17" fmla="*/ 20 h 26"/>
                  <a:gd name="T18" fmla="*/ 23 w 40"/>
                  <a:gd name="T19" fmla="*/ 12 h 26"/>
                  <a:gd name="T20" fmla="*/ 27 w 40"/>
                  <a:gd name="T21" fmla="*/ 12 h 26"/>
                  <a:gd name="T22" fmla="*/ 40 w 40"/>
                  <a:gd name="T23" fmla="*/ 1 h 26"/>
                  <a:gd name="T24" fmla="*/ 35 w 40"/>
                  <a:gd name="T25" fmla="*/ 0 h 26"/>
                  <a:gd name="T26" fmla="*/ 27 w 40"/>
                  <a:gd name="T27" fmla="*/ 7 h 26"/>
                  <a:gd name="T28" fmla="*/ 13 w 40"/>
                  <a:gd name="T29" fmla="*/ 7 h 26"/>
                  <a:gd name="T30" fmla="*/ 5 w 40"/>
                  <a:gd name="T31" fmla="*/ 0 h 26"/>
                  <a:gd name="T32" fmla="*/ 0 w 40"/>
                  <a:gd name="T33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0" h="26">
                    <a:moveTo>
                      <a:pt x="0" y="1"/>
                    </a:moveTo>
                    <a:cubicBezTo>
                      <a:pt x="1" y="7"/>
                      <a:pt x="7" y="12"/>
                      <a:pt x="13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28" y="26"/>
                      <a:pt x="28" y="26"/>
                      <a:pt x="28" y="26"/>
                    </a:cubicBezTo>
                    <a:cubicBezTo>
                      <a:pt x="28" y="20"/>
                      <a:pt x="28" y="20"/>
                      <a:pt x="28" y="20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33" y="12"/>
                      <a:pt x="39" y="6"/>
                      <a:pt x="40" y="1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4" y="3"/>
                      <a:pt x="31" y="7"/>
                      <a:pt x="27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0" y="7"/>
                      <a:pt x="6" y="4"/>
                      <a:pt x="5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4" name="Freeform: Shape 102">
                <a:extLst>
                  <a:ext uri="{FF2B5EF4-FFF2-40B4-BE49-F238E27FC236}">
                    <a16:creationId xmlns:a16="http://schemas.microsoft.com/office/drawing/2014/main" id="{CB85129E-FDE3-2E04-FA95-476B889740C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2949236" y="2720939"/>
                <a:ext cx="159304" cy="251210"/>
              </a:xfrm>
              <a:custGeom>
                <a:avLst/>
                <a:gdLst>
                  <a:gd name="T0" fmla="*/ 130 w 130"/>
                  <a:gd name="T1" fmla="*/ 205 h 205"/>
                  <a:gd name="T2" fmla="*/ 115 w 130"/>
                  <a:gd name="T3" fmla="*/ 4 h 205"/>
                  <a:gd name="T4" fmla="*/ 101 w 130"/>
                  <a:gd name="T5" fmla="*/ 0 h 205"/>
                  <a:gd name="T6" fmla="*/ 115 w 130"/>
                  <a:gd name="T7" fmla="*/ 14 h 205"/>
                  <a:gd name="T8" fmla="*/ 115 w 130"/>
                  <a:gd name="T9" fmla="*/ 133 h 205"/>
                  <a:gd name="T10" fmla="*/ 101 w 130"/>
                  <a:gd name="T11" fmla="*/ 148 h 205"/>
                  <a:gd name="T12" fmla="*/ 115 w 130"/>
                  <a:gd name="T13" fmla="*/ 162 h 205"/>
                  <a:gd name="T14" fmla="*/ 101 w 130"/>
                  <a:gd name="T15" fmla="*/ 162 h 205"/>
                  <a:gd name="T16" fmla="*/ 115 w 130"/>
                  <a:gd name="T17" fmla="*/ 173 h 205"/>
                  <a:gd name="T18" fmla="*/ 115 w 130"/>
                  <a:gd name="T19" fmla="*/ 191 h 205"/>
                  <a:gd name="T20" fmla="*/ 101 w 130"/>
                  <a:gd name="T21" fmla="*/ 205 h 205"/>
                  <a:gd name="T22" fmla="*/ 90 w 130"/>
                  <a:gd name="T23" fmla="*/ 4 h 205"/>
                  <a:gd name="T24" fmla="*/ 65 w 130"/>
                  <a:gd name="T25" fmla="*/ 14 h 205"/>
                  <a:gd name="T26" fmla="*/ 101 w 130"/>
                  <a:gd name="T27" fmla="*/ 0 h 205"/>
                  <a:gd name="T28" fmla="*/ 90 w 130"/>
                  <a:gd name="T29" fmla="*/ 0 h 205"/>
                  <a:gd name="T30" fmla="*/ 101 w 130"/>
                  <a:gd name="T31" fmla="*/ 205 h 205"/>
                  <a:gd name="T32" fmla="*/ 90 w 130"/>
                  <a:gd name="T33" fmla="*/ 191 h 205"/>
                  <a:gd name="T34" fmla="*/ 101 w 130"/>
                  <a:gd name="T35" fmla="*/ 173 h 205"/>
                  <a:gd name="T36" fmla="*/ 90 w 130"/>
                  <a:gd name="T37" fmla="*/ 162 h 205"/>
                  <a:gd name="T38" fmla="*/ 101 w 130"/>
                  <a:gd name="T39" fmla="*/ 148 h 205"/>
                  <a:gd name="T40" fmla="*/ 65 w 130"/>
                  <a:gd name="T41" fmla="*/ 133 h 205"/>
                  <a:gd name="T42" fmla="*/ 76 w 130"/>
                  <a:gd name="T43" fmla="*/ 148 h 205"/>
                  <a:gd name="T44" fmla="*/ 76 w 130"/>
                  <a:gd name="T45" fmla="*/ 162 h 205"/>
                  <a:gd name="T46" fmla="*/ 65 w 130"/>
                  <a:gd name="T47" fmla="*/ 173 h 205"/>
                  <a:gd name="T48" fmla="*/ 76 w 130"/>
                  <a:gd name="T49" fmla="*/ 191 h 205"/>
                  <a:gd name="T50" fmla="*/ 65 w 130"/>
                  <a:gd name="T51" fmla="*/ 191 h 205"/>
                  <a:gd name="T52" fmla="*/ 65 w 130"/>
                  <a:gd name="T53" fmla="*/ 4 h 205"/>
                  <a:gd name="T54" fmla="*/ 25 w 130"/>
                  <a:gd name="T55" fmla="*/ 14 h 205"/>
                  <a:gd name="T56" fmla="*/ 65 w 130"/>
                  <a:gd name="T57" fmla="*/ 4 h 205"/>
                  <a:gd name="T58" fmla="*/ 25 w 130"/>
                  <a:gd name="T59" fmla="*/ 205 h 205"/>
                  <a:gd name="T60" fmla="*/ 65 w 130"/>
                  <a:gd name="T61" fmla="*/ 191 h 205"/>
                  <a:gd name="T62" fmla="*/ 50 w 130"/>
                  <a:gd name="T63" fmla="*/ 173 h 205"/>
                  <a:gd name="T64" fmla="*/ 65 w 130"/>
                  <a:gd name="T65" fmla="*/ 162 h 205"/>
                  <a:gd name="T66" fmla="*/ 50 w 130"/>
                  <a:gd name="T67" fmla="*/ 148 h 205"/>
                  <a:gd name="T68" fmla="*/ 65 w 130"/>
                  <a:gd name="T69" fmla="*/ 133 h 205"/>
                  <a:gd name="T70" fmla="*/ 25 w 130"/>
                  <a:gd name="T71" fmla="*/ 148 h 205"/>
                  <a:gd name="T72" fmla="*/ 40 w 130"/>
                  <a:gd name="T73" fmla="*/ 162 h 205"/>
                  <a:gd name="T74" fmla="*/ 25 w 130"/>
                  <a:gd name="T75" fmla="*/ 162 h 205"/>
                  <a:gd name="T76" fmla="*/ 40 w 130"/>
                  <a:gd name="T77" fmla="*/ 173 h 205"/>
                  <a:gd name="T78" fmla="*/ 40 w 130"/>
                  <a:gd name="T79" fmla="*/ 191 h 205"/>
                  <a:gd name="T80" fmla="*/ 25 w 130"/>
                  <a:gd name="T81" fmla="*/ 205 h 205"/>
                  <a:gd name="T82" fmla="*/ 0 w 130"/>
                  <a:gd name="T83" fmla="*/ 4 h 205"/>
                  <a:gd name="T84" fmla="*/ 25 w 130"/>
                  <a:gd name="T85" fmla="*/ 205 h 205"/>
                  <a:gd name="T86" fmla="*/ 14 w 130"/>
                  <a:gd name="T87" fmla="*/ 191 h 205"/>
                  <a:gd name="T88" fmla="*/ 25 w 130"/>
                  <a:gd name="T89" fmla="*/ 173 h 205"/>
                  <a:gd name="T90" fmla="*/ 14 w 130"/>
                  <a:gd name="T91" fmla="*/ 162 h 205"/>
                  <a:gd name="T92" fmla="*/ 25 w 130"/>
                  <a:gd name="T93" fmla="*/ 148 h 205"/>
                  <a:gd name="T94" fmla="*/ 14 w 130"/>
                  <a:gd name="T95" fmla="*/ 133 h 205"/>
                  <a:gd name="T96" fmla="*/ 25 w 130"/>
                  <a:gd name="T97" fmla="*/ 14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30" h="205">
                    <a:moveTo>
                      <a:pt x="101" y="205"/>
                    </a:moveTo>
                    <a:lnTo>
                      <a:pt x="130" y="205"/>
                    </a:lnTo>
                    <a:lnTo>
                      <a:pt x="130" y="4"/>
                    </a:lnTo>
                    <a:lnTo>
                      <a:pt x="115" y="4"/>
                    </a:lnTo>
                    <a:lnTo>
                      <a:pt x="115" y="0"/>
                    </a:lnTo>
                    <a:lnTo>
                      <a:pt x="101" y="0"/>
                    </a:lnTo>
                    <a:lnTo>
                      <a:pt x="101" y="14"/>
                    </a:lnTo>
                    <a:lnTo>
                      <a:pt x="115" y="14"/>
                    </a:lnTo>
                    <a:lnTo>
                      <a:pt x="115" y="133"/>
                    </a:lnTo>
                    <a:lnTo>
                      <a:pt x="115" y="133"/>
                    </a:lnTo>
                    <a:lnTo>
                      <a:pt x="101" y="133"/>
                    </a:lnTo>
                    <a:lnTo>
                      <a:pt x="101" y="148"/>
                    </a:lnTo>
                    <a:lnTo>
                      <a:pt x="115" y="148"/>
                    </a:lnTo>
                    <a:lnTo>
                      <a:pt x="115" y="162"/>
                    </a:lnTo>
                    <a:lnTo>
                      <a:pt x="115" y="162"/>
                    </a:lnTo>
                    <a:lnTo>
                      <a:pt x="101" y="162"/>
                    </a:lnTo>
                    <a:lnTo>
                      <a:pt x="101" y="173"/>
                    </a:lnTo>
                    <a:lnTo>
                      <a:pt x="115" y="173"/>
                    </a:lnTo>
                    <a:lnTo>
                      <a:pt x="115" y="191"/>
                    </a:lnTo>
                    <a:lnTo>
                      <a:pt x="115" y="191"/>
                    </a:lnTo>
                    <a:lnTo>
                      <a:pt x="101" y="191"/>
                    </a:lnTo>
                    <a:lnTo>
                      <a:pt x="101" y="205"/>
                    </a:lnTo>
                    <a:close/>
                    <a:moveTo>
                      <a:pt x="90" y="0"/>
                    </a:moveTo>
                    <a:lnTo>
                      <a:pt x="90" y="4"/>
                    </a:lnTo>
                    <a:lnTo>
                      <a:pt x="65" y="4"/>
                    </a:lnTo>
                    <a:lnTo>
                      <a:pt x="65" y="14"/>
                    </a:lnTo>
                    <a:lnTo>
                      <a:pt x="101" y="14"/>
                    </a:lnTo>
                    <a:lnTo>
                      <a:pt x="101" y="0"/>
                    </a:lnTo>
                    <a:lnTo>
                      <a:pt x="90" y="0"/>
                    </a:lnTo>
                    <a:lnTo>
                      <a:pt x="90" y="0"/>
                    </a:lnTo>
                    <a:close/>
                    <a:moveTo>
                      <a:pt x="65" y="205"/>
                    </a:moveTo>
                    <a:lnTo>
                      <a:pt x="101" y="205"/>
                    </a:lnTo>
                    <a:lnTo>
                      <a:pt x="101" y="191"/>
                    </a:lnTo>
                    <a:lnTo>
                      <a:pt x="90" y="191"/>
                    </a:lnTo>
                    <a:lnTo>
                      <a:pt x="90" y="173"/>
                    </a:lnTo>
                    <a:lnTo>
                      <a:pt x="101" y="173"/>
                    </a:lnTo>
                    <a:lnTo>
                      <a:pt x="101" y="162"/>
                    </a:lnTo>
                    <a:lnTo>
                      <a:pt x="90" y="162"/>
                    </a:lnTo>
                    <a:lnTo>
                      <a:pt x="90" y="148"/>
                    </a:lnTo>
                    <a:lnTo>
                      <a:pt x="101" y="148"/>
                    </a:lnTo>
                    <a:lnTo>
                      <a:pt x="101" y="133"/>
                    </a:lnTo>
                    <a:lnTo>
                      <a:pt x="65" y="133"/>
                    </a:lnTo>
                    <a:lnTo>
                      <a:pt x="65" y="148"/>
                    </a:lnTo>
                    <a:lnTo>
                      <a:pt x="76" y="148"/>
                    </a:lnTo>
                    <a:lnTo>
                      <a:pt x="76" y="162"/>
                    </a:lnTo>
                    <a:lnTo>
                      <a:pt x="76" y="162"/>
                    </a:lnTo>
                    <a:lnTo>
                      <a:pt x="65" y="162"/>
                    </a:lnTo>
                    <a:lnTo>
                      <a:pt x="65" y="173"/>
                    </a:lnTo>
                    <a:lnTo>
                      <a:pt x="76" y="173"/>
                    </a:lnTo>
                    <a:lnTo>
                      <a:pt x="76" y="191"/>
                    </a:lnTo>
                    <a:lnTo>
                      <a:pt x="76" y="191"/>
                    </a:lnTo>
                    <a:lnTo>
                      <a:pt x="65" y="191"/>
                    </a:lnTo>
                    <a:lnTo>
                      <a:pt x="65" y="205"/>
                    </a:lnTo>
                    <a:close/>
                    <a:moveTo>
                      <a:pt x="65" y="4"/>
                    </a:moveTo>
                    <a:lnTo>
                      <a:pt x="25" y="4"/>
                    </a:lnTo>
                    <a:lnTo>
                      <a:pt x="25" y="14"/>
                    </a:lnTo>
                    <a:lnTo>
                      <a:pt x="65" y="14"/>
                    </a:lnTo>
                    <a:lnTo>
                      <a:pt x="65" y="4"/>
                    </a:lnTo>
                    <a:lnTo>
                      <a:pt x="65" y="4"/>
                    </a:lnTo>
                    <a:close/>
                    <a:moveTo>
                      <a:pt x="25" y="205"/>
                    </a:moveTo>
                    <a:lnTo>
                      <a:pt x="65" y="205"/>
                    </a:lnTo>
                    <a:lnTo>
                      <a:pt x="65" y="191"/>
                    </a:lnTo>
                    <a:lnTo>
                      <a:pt x="50" y="191"/>
                    </a:lnTo>
                    <a:lnTo>
                      <a:pt x="50" y="173"/>
                    </a:lnTo>
                    <a:lnTo>
                      <a:pt x="65" y="173"/>
                    </a:lnTo>
                    <a:lnTo>
                      <a:pt x="65" y="162"/>
                    </a:lnTo>
                    <a:lnTo>
                      <a:pt x="50" y="162"/>
                    </a:lnTo>
                    <a:lnTo>
                      <a:pt x="50" y="148"/>
                    </a:lnTo>
                    <a:lnTo>
                      <a:pt x="65" y="148"/>
                    </a:lnTo>
                    <a:lnTo>
                      <a:pt x="65" y="133"/>
                    </a:lnTo>
                    <a:lnTo>
                      <a:pt x="25" y="133"/>
                    </a:lnTo>
                    <a:lnTo>
                      <a:pt x="25" y="148"/>
                    </a:lnTo>
                    <a:lnTo>
                      <a:pt x="40" y="148"/>
                    </a:lnTo>
                    <a:lnTo>
                      <a:pt x="40" y="162"/>
                    </a:lnTo>
                    <a:lnTo>
                      <a:pt x="40" y="162"/>
                    </a:lnTo>
                    <a:lnTo>
                      <a:pt x="25" y="162"/>
                    </a:lnTo>
                    <a:lnTo>
                      <a:pt x="25" y="173"/>
                    </a:lnTo>
                    <a:lnTo>
                      <a:pt x="40" y="173"/>
                    </a:lnTo>
                    <a:lnTo>
                      <a:pt x="40" y="191"/>
                    </a:lnTo>
                    <a:lnTo>
                      <a:pt x="40" y="191"/>
                    </a:lnTo>
                    <a:lnTo>
                      <a:pt x="25" y="191"/>
                    </a:lnTo>
                    <a:lnTo>
                      <a:pt x="25" y="205"/>
                    </a:lnTo>
                    <a:close/>
                    <a:moveTo>
                      <a:pt x="25" y="4"/>
                    </a:moveTo>
                    <a:lnTo>
                      <a:pt x="0" y="4"/>
                    </a:lnTo>
                    <a:lnTo>
                      <a:pt x="0" y="205"/>
                    </a:lnTo>
                    <a:lnTo>
                      <a:pt x="25" y="205"/>
                    </a:lnTo>
                    <a:lnTo>
                      <a:pt x="25" y="191"/>
                    </a:lnTo>
                    <a:lnTo>
                      <a:pt x="14" y="191"/>
                    </a:lnTo>
                    <a:lnTo>
                      <a:pt x="14" y="173"/>
                    </a:lnTo>
                    <a:lnTo>
                      <a:pt x="25" y="173"/>
                    </a:lnTo>
                    <a:lnTo>
                      <a:pt x="25" y="162"/>
                    </a:lnTo>
                    <a:lnTo>
                      <a:pt x="14" y="162"/>
                    </a:lnTo>
                    <a:lnTo>
                      <a:pt x="14" y="148"/>
                    </a:lnTo>
                    <a:lnTo>
                      <a:pt x="25" y="148"/>
                    </a:lnTo>
                    <a:lnTo>
                      <a:pt x="25" y="133"/>
                    </a:lnTo>
                    <a:lnTo>
                      <a:pt x="14" y="133"/>
                    </a:lnTo>
                    <a:lnTo>
                      <a:pt x="14" y="14"/>
                    </a:lnTo>
                    <a:lnTo>
                      <a:pt x="25" y="14"/>
                    </a:lnTo>
                    <a:lnTo>
                      <a:pt x="25" y="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5" name="Freeform: Shape 103">
                <a:extLst>
                  <a:ext uri="{FF2B5EF4-FFF2-40B4-BE49-F238E27FC236}">
                    <a16:creationId xmlns:a16="http://schemas.microsoft.com/office/drawing/2014/main" id="{2E4AD555-0DBD-E4AC-FDA4-12C17E83703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08865" y="1497977"/>
                <a:ext cx="145824" cy="145824"/>
              </a:xfrm>
              <a:custGeom>
                <a:avLst/>
                <a:gdLst>
                  <a:gd name="T0" fmla="*/ 16 w 33"/>
                  <a:gd name="T1" fmla="*/ 31 h 33"/>
                  <a:gd name="T2" fmla="*/ 19 w 33"/>
                  <a:gd name="T3" fmla="*/ 31 h 33"/>
                  <a:gd name="T4" fmla="*/ 20 w 33"/>
                  <a:gd name="T5" fmla="*/ 33 h 33"/>
                  <a:gd name="T6" fmla="*/ 26 w 33"/>
                  <a:gd name="T7" fmla="*/ 31 h 33"/>
                  <a:gd name="T8" fmla="*/ 25 w 33"/>
                  <a:gd name="T9" fmla="*/ 29 h 33"/>
                  <a:gd name="T10" fmla="*/ 28 w 33"/>
                  <a:gd name="T11" fmla="*/ 25 h 33"/>
                  <a:gd name="T12" fmla="*/ 30 w 33"/>
                  <a:gd name="T13" fmla="*/ 26 h 33"/>
                  <a:gd name="T14" fmla="*/ 33 w 33"/>
                  <a:gd name="T15" fmla="*/ 20 h 33"/>
                  <a:gd name="T16" fmla="*/ 30 w 33"/>
                  <a:gd name="T17" fmla="*/ 19 h 33"/>
                  <a:gd name="T18" fmla="*/ 30 w 33"/>
                  <a:gd name="T19" fmla="*/ 14 h 33"/>
                  <a:gd name="T20" fmla="*/ 33 w 33"/>
                  <a:gd name="T21" fmla="*/ 13 h 33"/>
                  <a:gd name="T22" fmla="*/ 30 w 33"/>
                  <a:gd name="T23" fmla="*/ 8 h 33"/>
                  <a:gd name="T24" fmla="*/ 28 w 33"/>
                  <a:gd name="T25" fmla="*/ 9 h 33"/>
                  <a:gd name="T26" fmla="*/ 24 w 33"/>
                  <a:gd name="T27" fmla="*/ 5 h 33"/>
                  <a:gd name="T28" fmla="*/ 25 w 33"/>
                  <a:gd name="T29" fmla="*/ 3 h 33"/>
                  <a:gd name="T30" fmla="*/ 20 w 33"/>
                  <a:gd name="T31" fmla="*/ 0 h 33"/>
                  <a:gd name="T32" fmla="*/ 19 w 33"/>
                  <a:gd name="T33" fmla="*/ 3 h 33"/>
                  <a:gd name="T34" fmla="*/ 16 w 33"/>
                  <a:gd name="T35" fmla="*/ 3 h 33"/>
                  <a:gd name="T36" fmla="*/ 16 w 33"/>
                  <a:gd name="T37" fmla="*/ 7 h 33"/>
                  <a:gd name="T38" fmla="*/ 25 w 33"/>
                  <a:gd name="T39" fmla="*/ 13 h 33"/>
                  <a:gd name="T40" fmla="*/ 20 w 33"/>
                  <a:gd name="T41" fmla="*/ 26 h 33"/>
                  <a:gd name="T42" fmla="*/ 16 w 33"/>
                  <a:gd name="T43" fmla="*/ 26 h 33"/>
                  <a:gd name="T44" fmla="*/ 16 w 33"/>
                  <a:gd name="T45" fmla="*/ 26 h 33"/>
                  <a:gd name="T46" fmla="*/ 16 w 33"/>
                  <a:gd name="T47" fmla="*/ 31 h 33"/>
                  <a:gd name="T48" fmla="*/ 2 w 33"/>
                  <a:gd name="T49" fmla="*/ 20 h 33"/>
                  <a:gd name="T50" fmla="*/ 0 w 33"/>
                  <a:gd name="T51" fmla="*/ 21 h 33"/>
                  <a:gd name="T52" fmla="*/ 2 w 33"/>
                  <a:gd name="T53" fmla="*/ 26 h 33"/>
                  <a:gd name="T54" fmla="*/ 5 w 33"/>
                  <a:gd name="T55" fmla="*/ 25 h 33"/>
                  <a:gd name="T56" fmla="*/ 8 w 33"/>
                  <a:gd name="T57" fmla="*/ 29 h 33"/>
                  <a:gd name="T58" fmla="*/ 7 w 33"/>
                  <a:gd name="T59" fmla="*/ 31 h 33"/>
                  <a:gd name="T60" fmla="*/ 13 w 33"/>
                  <a:gd name="T61" fmla="*/ 33 h 33"/>
                  <a:gd name="T62" fmla="*/ 14 w 33"/>
                  <a:gd name="T63" fmla="*/ 31 h 33"/>
                  <a:gd name="T64" fmla="*/ 16 w 33"/>
                  <a:gd name="T65" fmla="*/ 31 h 33"/>
                  <a:gd name="T66" fmla="*/ 16 w 33"/>
                  <a:gd name="T67" fmla="*/ 26 h 33"/>
                  <a:gd name="T68" fmla="*/ 8 w 33"/>
                  <a:gd name="T69" fmla="*/ 21 h 33"/>
                  <a:gd name="T70" fmla="*/ 13 w 33"/>
                  <a:gd name="T71" fmla="*/ 8 h 33"/>
                  <a:gd name="T72" fmla="*/ 13 w 33"/>
                  <a:gd name="T73" fmla="*/ 8 h 33"/>
                  <a:gd name="T74" fmla="*/ 16 w 33"/>
                  <a:gd name="T75" fmla="*/ 7 h 33"/>
                  <a:gd name="T76" fmla="*/ 16 w 33"/>
                  <a:gd name="T77" fmla="*/ 7 h 33"/>
                  <a:gd name="T78" fmla="*/ 16 w 33"/>
                  <a:gd name="T79" fmla="*/ 3 h 33"/>
                  <a:gd name="T80" fmla="*/ 14 w 33"/>
                  <a:gd name="T81" fmla="*/ 3 h 33"/>
                  <a:gd name="T82" fmla="*/ 13 w 33"/>
                  <a:gd name="T83" fmla="*/ 1 h 33"/>
                  <a:gd name="T84" fmla="*/ 7 w 33"/>
                  <a:gd name="T85" fmla="*/ 3 h 33"/>
                  <a:gd name="T86" fmla="*/ 8 w 33"/>
                  <a:gd name="T87" fmla="*/ 5 h 33"/>
                  <a:gd name="T88" fmla="*/ 5 w 33"/>
                  <a:gd name="T89" fmla="*/ 9 h 33"/>
                  <a:gd name="T90" fmla="*/ 2 w 33"/>
                  <a:gd name="T91" fmla="*/ 8 h 33"/>
                  <a:gd name="T92" fmla="*/ 0 w 33"/>
                  <a:gd name="T93" fmla="*/ 14 h 33"/>
                  <a:gd name="T94" fmla="*/ 2 w 33"/>
                  <a:gd name="T95" fmla="*/ 15 h 33"/>
                  <a:gd name="T96" fmla="*/ 2 w 33"/>
                  <a:gd name="T97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3" h="33">
                    <a:moveTo>
                      <a:pt x="16" y="31"/>
                    </a:moveTo>
                    <a:cubicBezTo>
                      <a:pt x="17" y="31"/>
                      <a:pt x="18" y="31"/>
                      <a:pt x="19" y="31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6" y="28"/>
                      <a:pt x="27" y="26"/>
                      <a:pt x="28" y="25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1" y="18"/>
                      <a:pt x="31" y="16"/>
                      <a:pt x="30" y="14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7" y="7"/>
                      <a:pt x="26" y="6"/>
                      <a:pt x="24" y="5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3"/>
                      <a:pt x="17" y="3"/>
                      <a:pt x="16" y="3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20" y="7"/>
                      <a:pt x="24" y="10"/>
                      <a:pt x="25" y="13"/>
                    </a:cubicBezTo>
                    <a:cubicBezTo>
                      <a:pt x="27" y="18"/>
                      <a:pt x="25" y="24"/>
                      <a:pt x="20" y="26"/>
                    </a:cubicBezTo>
                    <a:cubicBezTo>
                      <a:pt x="19" y="26"/>
                      <a:pt x="18" y="26"/>
                      <a:pt x="16" y="26"/>
                    </a:cubicBezTo>
                    <a:cubicBezTo>
                      <a:pt x="16" y="26"/>
                      <a:pt x="16" y="26"/>
                      <a:pt x="16" y="26"/>
                    </a:cubicBezTo>
                    <a:lnTo>
                      <a:pt x="16" y="31"/>
                    </a:lnTo>
                    <a:close/>
                    <a:moveTo>
                      <a:pt x="2" y="20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6" y="27"/>
                      <a:pt x="7" y="28"/>
                      <a:pt x="8" y="29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5" y="31"/>
                      <a:pt x="16" y="31"/>
                      <a:pt x="16" y="31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3" y="26"/>
                      <a:pt x="9" y="24"/>
                      <a:pt x="8" y="21"/>
                    </a:cubicBezTo>
                    <a:cubicBezTo>
                      <a:pt x="5" y="16"/>
                      <a:pt x="8" y="10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4" y="8"/>
                      <a:pt x="15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3"/>
                      <a:pt x="15" y="3"/>
                      <a:pt x="14" y="3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7" y="6"/>
                      <a:pt x="6" y="7"/>
                      <a:pt x="5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6"/>
                      <a:pt x="2" y="18"/>
                      <a:pt x="2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6" name="Freeform: Shape 104">
                <a:extLst>
                  <a:ext uri="{FF2B5EF4-FFF2-40B4-BE49-F238E27FC236}">
                    <a16:creationId xmlns:a16="http://schemas.microsoft.com/office/drawing/2014/main" id="{DC1AF309-79EC-0712-1723-E8944C3D113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76873" y="1241865"/>
                <a:ext cx="25734" cy="30635"/>
              </a:xfrm>
              <a:custGeom>
                <a:avLst/>
                <a:gdLst>
                  <a:gd name="T0" fmla="*/ 0 w 6"/>
                  <a:gd name="T1" fmla="*/ 0 h 7"/>
                  <a:gd name="T2" fmla="*/ 2 w 6"/>
                  <a:gd name="T3" fmla="*/ 7 h 7"/>
                  <a:gd name="T4" fmla="*/ 6 w 6"/>
                  <a:gd name="T5" fmla="*/ 0 h 7"/>
                  <a:gd name="T6" fmla="*/ 0 w 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7">
                    <a:moveTo>
                      <a:pt x="0" y="0"/>
                    </a:moveTo>
                    <a:cubicBezTo>
                      <a:pt x="0" y="3"/>
                      <a:pt x="1" y="5"/>
                      <a:pt x="2" y="7"/>
                    </a:cubicBezTo>
                    <a:cubicBezTo>
                      <a:pt x="5" y="5"/>
                      <a:pt x="6" y="3"/>
                      <a:pt x="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7" name="Freeform: Shape 105">
                <a:extLst>
                  <a:ext uri="{FF2B5EF4-FFF2-40B4-BE49-F238E27FC236}">
                    <a16:creationId xmlns:a16="http://schemas.microsoft.com/office/drawing/2014/main" id="{3FA4A773-FBC4-41FA-7FE7-C8A52D40FD6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76873" y="1197751"/>
                <a:ext cx="25734" cy="34312"/>
              </a:xfrm>
              <a:custGeom>
                <a:avLst/>
                <a:gdLst>
                  <a:gd name="T0" fmla="*/ 2 w 6"/>
                  <a:gd name="T1" fmla="*/ 0 h 8"/>
                  <a:gd name="T2" fmla="*/ 0 w 6"/>
                  <a:gd name="T3" fmla="*/ 8 h 8"/>
                  <a:gd name="T4" fmla="*/ 6 w 6"/>
                  <a:gd name="T5" fmla="*/ 8 h 8"/>
                  <a:gd name="T6" fmla="*/ 2 w 6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8">
                    <a:moveTo>
                      <a:pt x="2" y="0"/>
                    </a:moveTo>
                    <a:cubicBezTo>
                      <a:pt x="1" y="2"/>
                      <a:pt x="0" y="5"/>
                      <a:pt x="0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2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8" name="Freeform: Shape 106">
                <a:extLst>
                  <a:ext uri="{FF2B5EF4-FFF2-40B4-BE49-F238E27FC236}">
                    <a16:creationId xmlns:a16="http://schemas.microsoft.com/office/drawing/2014/main" id="{B507C5A4-9AD1-23E7-883F-286F81C6C97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54816" y="1184271"/>
                <a:ext cx="25734" cy="47791"/>
              </a:xfrm>
              <a:custGeom>
                <a:avLst/>
                <a:gdLst>
                  <a:gd name="T0" fmla="*/ 0 w 6"/>
                  <a:gd name="T1" fmla="*/ 0 h 11"/>
                  <a:gd name="T2" fmla="*/ 0 w 6"/>
                  <a:gd name="T3" fmla="*/ 11 h 11"/>
                  <a:gd name="T4" fmla="*/ 3 w 6"/>
                  <a:gd name="T5" fmla="*/ 11 h 11"/>
                  <a:gd name="T6" fmla="*/ 6 w 6"/>
                  <a:gd name="T7" fmla="*/ 2 h 11"/>
                  <a:gd name="T8" fmla="*/ 0 w 6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1">
                    <a:moveTo>
                      <a:pt x="0" y="0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7"/>
                      <a:pt x="4" y="4"/>
                      <a:pt x="6" y="2"/>
                    </a:cubicBezTo>
                    <a:cubicBezTo>
                      <a:pt x="4" y="1"/>
                      <a:pt x="2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9" name="Freeform: Shape 107">
                <a:extLst>
                  <a:ext uri="{FF2B5EF4-FFF2-40B4-BE49-F238E27FC236}">
                    <a16:creationId xmlns:a16="http://schemas.microsoft.com/office/drawing/2014/main" id="{0F92D9DA-9FB4-9A51-279F-68646050F21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22955" y="1241865"/>
                <a:ext cx="26959" cy="44115"/>
              </a:xfrm>
              <a:custGeom>
                <a:avLst/>
                <a:gdLst>
                  <a:gd name="T0" fmla="*/ 6 w 6"/>
                  <a:gd name="T1" fmla="*/ 10 h 10"/>
                  <a:gd name="T2" fmla="*/ 6 w 6"/>
                  <a:gd name="T3" fmla="*/ 0 h 10"/>
                  <a:gd name="T4" fmla="*/ 3 w 6"/>
                  <a:gd name="T5" fmla="*/ 0 h 10"/>
                  <a:gd name="T6" fmla="*/ 0 w 6"/>
                  <a:gd name="T7" fmla="*/ 8 h 10"/>
                  <a:gd name="T8" fmla="*/ 6 w 6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0">
                    <a:moveTo>
                      <a:pt x="6" y="1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3"/>
                      <a:pt x="2" y="6"/>
                      <a:pt x="0" y="8"/>
                    </a:cubicBezTo>
                    <a:cubicBezTo>
                      <a:pt x="2" y="9"/>
                      <a:pt x="4" y="10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0" name="Freeform: Shape 108">
                <a:extLst>
                  <a:ext uri="{FF2B5EF4-FFF2-40B4-BE49-F238E27FC236}">
                    <a16:creationId xmlns:a16="http://schemas.microsoft.com/office/drawing/2014/main" id="{BACB990F-DB51-BBD5-F7AE-9CDBE6065DF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22955" y="1184271"/>
                <a:ext cx="26959" cy="47791"/>
              </a:xfrm>
              <a:custGeom>
                <a:avLst/>
                <a:gdLst>
                  <a:gd name="T0" fmla="*/ 3 w 6"/>
                  <a:gd name="T1" fmla="*/ 11 h 11"/>
                  <a:gd name="T2" fmla="*/ 6 w 6"/>
                  <a:gd name="T3" fmla="*/ 11 h 11"/>
                  <a:gd name="T4" fmla="*/ 6 w 6"/>
                  <a:gd name="T5" fmla="*/ 0 h 11"/>
                  <a:gd name="T6" fmla="*/ 0 w 6"/>
                  <a:gd name="T7" fmla="*/ 2 h 11"/>
                  <a:gd name="T8" fmla="*/ 3 w 6"/>
                  <a:gd name="T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1">
                    <a:moveTo>
                      <a:pt x="3" y="11"/>
                    </a:moveTo>
                    <a:cubicBezTo>
                      <a:pt x="6" y="11"/>
                      <a:pt x="6" y="11"/>
                      <a:pt x="6" y="1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2"/>
                    </a:cubicBezTo>
                    <a:cubicBezTo>
                      <a:pt x="2" y="4"/>
                      <a:pt x="3" y="7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1" name="Freeform: Shape 109">
                <a:extLst>
                  <a:ext uri="{FF2B5EF4-FFF2-40B4-BE49-F238E27FC236}">
                    <a16:creationId xmlns:a16="http://schemas.microsoft.com/office/drawing/2014/main" id="{194BAF64-715D-DF4A-AEFC-3A72F9A27C5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00898" y="1241865"/>
                <a:ext cx="26959" cy="30635"/>
              </a:xfrm>
              <a:custGeom>
                <a:avLst/>
                <a:gdLst>
                  <a:gd name="T0" fmla="*/ 4 w 6"/>
                  <a:gd name="T1" fmla="*/ 7 h 7"/>
                  <a:gd name="T2" fmla="*/ 6 w 6"/>
                  <a:gd name="T3" fmla="*/ 0 h 7"/>
                  <a:gd name="T4" fmla="*/ 0 w 6"/>
                  <a:gd name="T5" fmla="*/ 0 h 7"/>
                  <a:gd name="T6" fmla="*/ 4 w 6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7">
                    <a:moveTo>
                      <a:pt x="4" y="7"/>
                    </a:moveTo>
                    <a:cubicBezTo>
                      <a:pt x="5" y="5"/>
                      <a:pt x="6" y="3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1" y="5"/>
                      <a:pt x="4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2" name="Freeform: Shape 110">
                <a:extLst>
                  <a:ext uri="{FF2B5EF4-FFF2-40B4-BE49-F238E27FC236}">
                    <a16:creationId xmlns:a16="http://schemas.microsoft.com/office/drawing/2014/main" id="{ACE48FC3-7FDF-3B1F-BB7A-486979A3301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00898" y="1197751"/>
                <a:ext cx="26959" cy="34312"/>
              </a:xfrm>
              <a:custGeom>
                <a:avLst/>
                <a:gdLst>
                  <a:gd name="T0" fmla="*/ 4 w 6"/>
                  <a:gd name="T1" fmla="*/ 0 h 8"/>
                  <a:gd name="T2" fmla="*/ 0 w 6"/>
                  <a:gd name="T3" fmla="*/ 8 h 8"/>
                  <a:gd name="T4" fmla="*/ 6 w 6"/>
                  <a:gd name="T5" fmla="*/ 8 h 8"/>
                  <a:gd name="T6" fmla="*/ 4 w 6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8">
                    <a:moveTo>
                      <a:pt x="4" y="0"/>
                    </a:moveTo>
                    <a:cubicBezTo>
                      <a:pt x="1" y="2"/>
                      <a:pt x="0" y="5"/>
                      <a:pt x="0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2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3" name="Freeform: Shape 111">
                <a:extLst>
                  <a:ext uri="{FF2B5EF4-FFF2-40B4-BE49-F238E27FC236}">
                    <a16:creationId xmlns:a16="http://schemas.microsoft.com/office/drawing/2014/main" id="{7833843F-1978-A906-A989-AE61C648008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54816" y="1241865"/>
                <a:ext cx="25734" cy="44115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8 h 10"/>
                  <a:gd name="T4" fmla="*/ 3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0">
                    <a:moveTo>
                      <a:pt x="0" y="10"/>
                    </a:moveTo>
                    <a:cubicBezTo>
                      <a:pt x="2" y="10"/>
                      <a:pt x="4" y="9"/>
                      <a:pt x="6" y="8"/>
                    </a:cubicBezTo>
                    <a:cubicBezTo>
                      <a:pt x="4" y="6"/>
                      <a:pt x="3" y="3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4" name="Freeform: Shape 112">
                <a:extLst>
                  <a:ext uri="{FF2B5EF4-FFF2-40B4-BE49-F238E27FC236}">
                    <a16:creationId xmlns:a16="http://schemas.microsoft.com/office/drawing/2014/main" id="{DCFA3B1D-0C3F-E305-27AB-2FD33BC2A7A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543498" y="972275"/>
                <a:ext cx="115189" cy="110287"/>
              </a:xfrm>
              <a:custGeom>
                <a:avLst/>
                <a:gdLst>
                  <a:gd name="T0" fmla="*/ 26 w 26"/>
                  <a:gd name="T1" fmla="*/ 10 h 25"/>
                  <a:gd name="T2" fmla="*/ 21 w 26"/>
                  <a:gd name="T3" fmla="*/ 12 h 25"/>
                  <a:gd name="T4" fmla="*/ 19 w 26"/>
                  <a:gd name="T5" fmla="*/ 12 h 25"/>
                  <a:gd name="T6" fmla="*/ 18 w 26"/>
                  <a:gd name="T7" fmla="*/ 9 h 25"/>
                  <a:gd name="T8" fmla="*/ 19 w 26"/>
                  <a:gd name="T9" fmla="*/ 8 h 25"/>
                  <a:gd name="T10" fmla="*/ 24 w 26"/>
                  <a:gd name="T11" fmla="*/ 6 h 25"/>
                  <a:gd name="T12" fmla="*/ 22 w 26"/>
                  <a:gd name="T13" fmla="*/ 3 h 25"/>
                  <a:gd name="T14" fmla="*/ 19 w 26"/>
                  <a:gd name="T15" fmla="*/ 2 h 25"/>
                  <a:gd name="T16" fmla="*/ 18 w 26"/>
                  <a:gd name="T17" fmla="*/ 6 h 25"/>
                  <a:gd name="T18" fmla="*/ 16 w 26"/>
                  <a:gd name="T19" fmla="*/ 9 h 25"/>
                  <a:gd name="T20" fmla="*/ 16 w 26"/>
                  <a:gd name="T21" fmla="*/ 5 h 25"/>
                  <a:gd name="T22" fmla="*/ 14 w 26"/>
                  <a:gd name="T23" fmla="*/ 4 h 25"/>
                  <a:gd name="T24" fmla="*/ 14 w 26"/>
                  <a:gd name="T25" fmla="*/ 2 h 25"/>
                  <a:gd name="T26" fmla="*/ 13 w 26"/>
                  <a:gd name="T27" fmla="*/ 2 h 25"/>
                  <a:gd name="T28" fmla="*/ 13 w 26"/>
                  <a:gd name="T29" fmla="*/ 4 h 25"/>
                  <a:gd name="T30" fmla="*/ 11 w 26"/>
                  <a:gd name="T31" fmla="*/ 5 h 25"/>
                  <a:gd name="T32" fmla="*/ 11 w 26"/>
                  <a:gd name="T33" fmla="*/ 9 h 25"/>
                  <a:gd name="T34" fmla="*/ 9 w 26"/>
                  <a:gd name="T35" fmla="*/ 6 h 25"/>
                  <a:gd name="T36" fmla="*/ 8 w 26"/>
                  <a:gd name="T37" fmla="*/ 2 h 25"/>
                  <a:gd name="T38" fmla="*/ 5 w 26"/>
                  <a:gd name="T39" fmla="*/ 3 h 25"/>
                  <a:gd name="T40" fmla="*/ 2 w 26"/>
                  <a:gd name="T41" fmla="*/ 6 h 25"/>
                  <a:gd name="T42" fmla="*/ 8 w 26"/>
                  <a:gd name="T43" fmla="*/ 8 h 25"/>
                  <a:gd name="T44" fmla="*/ 9 w 26"/>
                  <a:gd name="T45" fmla="*/ 9 h 25"/>
                  <a:gd name="T46" fmla="*/ 8 w 26"/>
                  <a:gd name="T47" fmla="*/ 12 h 25"/>
                  <a:gd name="T48" fmla="*/ 6 w 26"/>
                  <a:gd name="T49" fmla="*/ 12 h 25"/>
                  <a:gd name="T50" fmla="*/ 1 w 26"/>
                  <a:gd name="T51" fmla="*/ 10 h 25"/>
                  <a:gd name="T52" fmla="*/ 0 w 26"/>
                  <a:gd name="T53" fmla="*/ 13 h 25"/>
                  <a:gd name="T54" fmla="*/ 2 w 26"/>
                  <a:gd name="T55" fmla="*/ 17 h 25"/>
                  <a:gd name="T56" fmla="*/ 5 w 26"/>
                  <a:gd name="T57" fmla="*/ 14 h 25"/>
                  <a:gd name="T58" fmla="*/ 9 w 26"/>
                  <a:gd name="T59" fmla="*/ 13 h 25"/>
                  <a:gd name="T60" fmla="*/ 6 w 26"/>
                  <a:gd name="T61" fmla="*/ 16 h 25"/>
                  <a:gd name="T62" fmla="*/ 7 w 26"/>
                  <a:gd name="T63" fmla="*/ 18 h 25"/>
                  <a:gd name="T64" fmla="*/ 6 w 26"/>
                  <a:gd name="T65" fmla="*/ 19 h 25"/>
                  <a:gd name="T66" fmla="*/ 7 w 26"/>
                  <a:gd name="T67" fmla="*/ 20 h 25"/>
                  <a:gd name="T68" fmla="*/ 8 w 26"/>
                  <a:gd name="T69" fmla="*/ 19 h 25"/>
                  <a:gd name="T70" fmla="*/ 10 w 26"/>
                  <a:gd name="T71" fmla="*/ 19 h 25"/>
                  <a:gd name="T72" fmla="*/ 13 w 26"/>
                  <a:gd name="T73" fmla="*/ 16 h 25"/>
                  <a:gd name="T74" fmla="*/ 12 w 26"/>
                  <a:gd name="T75" fmla="*/ 21 h 25"/>
                  <a:gd name="T76" fmla="*/ 9 w 26"/>
                  <a:gd name="T77" fmla="*/ 24 h 25"/>
                  <a:gd name="T78" fmla="*/ 13 w 26"/>
                  <a:gd name="T79" fmla="*/ 25 h 25"/>
                  <a:gd name="T80" fmla="*/ 16 w 26"/>
                  <a:gd name="T81" fmla="*/ 25 h 25"/>
                  <a:gd name="T82" fmla="*/ 14 w 26"/>
                  <a:gd name="T83" fmla="*/ 20 h 25"/>
                  <a:gd name="T84" fmla="*/ 14 w 26"/>
                  <a:gd name="T85" fmla="*/ 18 h 25"/>
                  <a:gd name="T86" fmla="*/ 17 w 26"/>
                  <a:gd name="T87" fmla="*/ 17 h 25"/>
                  <a:gd name="T88" fmla="*/ 18 w 26"/>
                  <a:gd name="T89" fmla="*/ 18 h 25"/>
                  <a:gd name="T90" fmla="*/ 20 w 26"/>
                  <a:gd name="T91" fmla="*/ 24 h 25"/>
                  <a:gd name="T92" fmla="*/ 23 w 26"/>
                  <a:gd name="T93" fmla="*/ 21 h 25"/>
                  <a:gd name="T94" fmla="*/ 24 w 26"/>
                  <a:gd name="T95" fmla="*/ 18 h 25"/>
                  <a:gd name="T96" fmla="*/ 20 w 26"/>
                  <a:gd name="T97" fmla="*/ 17 h 25"/>
                  <a:gd name="T98" fmla="*/ 17 w 26"/>
                  <a:gd name="T99" fmla="*/ 15 h 25"/>
                  <a:gd name="T100" fmla="*/ 20 w 26"/>
                  <a:gd name="T101" fmla="*/ 15 h 25"/>
                  <a:gd name="T102" fmla="*/ 22 w 26"/>
                  <a:gd name="T103" fmla="*/ 13 h 25"/>
                  <a:gd name="T104" fmla="*/ 24 w 26"/>
                  <a:gd name="T105" fmla="*/ 1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" h="25">
                    <a:moveTo>
                      <a:pt x="26" y="12"/>
                    </a:moveTo>
                    <a:cubicBezTo>
                      <a:pt x="24" y="12"/>
                      <a:pt x="24" y="12"/>
                      <a:pt x="24" y="12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1"/>
                      <a:pt x="17" y="11"/>
                      <a:pt x="17" y="10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9"/>
                      <a:pt x="15" y="9"/>
                      <a:pt x="14" y="9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2" y="9"/>
                      <a:pt x="11" y="9"/>
                      <a:pt x="11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1"/>
                      <a:pt x="9" y="11"/>
                      <a:pt x="9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4"/>
                      <a:pt x="10" y="14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2" y="16"/>
                      <a:pt x="13" y="16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6"/>
                      <a:pt x="15" y="16"/>
                      <a:pt x="16" y="16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7" y="14"/>
                      <a:pt x="17" y="14"/>
                      <a:pt x="17" y="13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6" y="13"/>
                      <a:pt x="26" y="13"/>
                      <a:pt x="26" y="13"/>
                    </a:cubicBezTo>
                    <a:lnTo>
                      <a:pt x="26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5" name="Freeform: Shape 113">
                <a:extLst>
                  <a:ext uri="{FF2B5EF4-FFF2-40B4-BE49-F238E27FC236}">
                    <a16:creationId xmlns:a16="http://schemas.microsoft.com/office/drawing/2014/main" id="{865CDBBB-57A8-6054-C091-4A4F40BA222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015408" y="2124163"/>
                <a:ext cx="220574" cy="164205"/>
              </a:xfrm>
              <a:custGeom>
                <a:avLst/>
                <a:gdLst>
                  <a:gd name="T0" fmla="*/ 25 w 50"/>
                  <a:gd name="T1" fmla="*/ 0 h 37"/>
                  <a:gd name="T2" fmla="*/ 0 w 50"/>
                  <a:gd name="T3" fmla="*/ 25 h 37"/>
                  <a:gd name="T4" fmla="*/ 3 w 50"/>
                  <a:gd name="T5" fmla="*/ 37 h 37"/>
                  <a:gd name="T6" fmla="*/ 3 w 50"/>
                  <a:gd name="T7" fmla="*/ 30 h 37"/>
                  <a:gd name="T8" fmla="*/ 4 w 50"/>
                  <a:gd name="T9" fmla="*/ 27 h 37"/>
                  <a:gd name="T10" fmla="*/ 4 w 50"/>
                  <a:gd name="T11" fmla="*/ 25 h 37"/>
                  <a:gd name="T12" fmla="*/ 25 w 50"/>
                  <a:gd name="T13" fmla="*/ 4 h 37"/>
                  <a:gd name="T14" fmla="*/ 46 w 50"/>
                  <a:gd name="T15" fmla="*/ 25 h 37"/>
                  <a:gd name="T16" fmla="*/ 46 w 50"/>
                  <a:gd name="T17" fmla="*/ 27 h 37"/>
                  <a:gd name="T18" fmla="*/ 47 w 50"/>
                  <a:gd name="T19" fmla="*/ 30 h 37"/>
                  <a:gd name="T20" fmla="*/ 47 w 50"/>
                  <a:gd name="T21" fmla="*/ 37 h 37"/>
                  <a:gd name="T22" fmla="*/ 50 w 50"/>
                  <a:gd name="T23" fmla="*/ 25 h 37"/>
                  <a:gd name="T24" fmla="*/ 25 w 50"/>
                  <a:gd name="T2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0" h="37">
                    <a:moveTo>
                      <a:pt x="25" y="0"/>
                    </a:moveTo>
                    <a:cubicBezTo>
                      <a:pt x="11" y="0"/>
                      <a:pt x="0" y="11"/>
                      <a:pt x="0" y="25"/>
                    </a:cubicBezTo>
                    <a:cubicBezTo>
                      <a:pt x="0" y="29"/>
                      <a:pt x="1" y="33"/>
                      <a:pt x="3" y="37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29"/>
                      <a:pt x="3" y="28"/>
                      <a:pt x="4" y="27"/>
                    </a:cubicBezTo>
                    <a:cubicBezTo>
                      <a:pt x="4" y="26"/>
                      <a:pt x="4" y="26"/>
                      <a:pt x="4" y="25"/>
                    </a:cubicBezTo>
                    <a:cubicBezTo>
                      <a:pt x="4" y="14"/>
                      <a:pt x="13" y="4"/>
                      <a:pt x="25" y="4"/>
                    </a:cubicBezTo>
                    <a:cubicBezTo>
                      <a:pt x="36" y="4"/>
                      <a:pt x="46" y="14"/>
                      <a:pt x="46" y="25"/>
                    </a:cubicBezTo>
                    <a:cubicBezTo>
                      <a:pt x="46" y="26"/>
                      <a:pt x="46" y="27"/>
                      <a:pt x="46" y="27"/>
                    </a:cubicBezTo>
                    <a:cubicBezTo>
                      <a:pt x="46" y="28"/>
                      <a:pt x="47" y="29"/>
                      <a:pt x="47" y="30"/>
                    </a:cubicBezTo>
                    <a:cubicBezTo>
                      <a:pt x="47" y="37"/>
                      <a:pt x="47" y="37"/>
                      <a:pt x="47" y="37"/>
                    </a:cubicBezTo>
                    <a:cubicBezTo>
                      <a:pt x="49" y="34"/>
                      <a:pt x="50" y="29"/>
                      <a:pt x="50" y="25"/>
                    </a:cubicBezTo>
                    <a:cubicBezTo>
                      <a:pt x="50" y="11"/>
                      <a:pt x="39" y="0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6" name="Freeform: Shape 114">
                <a:extLst>
                  <a:ext uri="{FF2B5EF4-FFF2-40B4-BE49-F238E27FC236}">
                    <a16:creationId xmlns:a16="http://schemas.microsoft.com/office/drawing/2014/main" id="{C11084BD-B242-FF72-F8BE-21B27594FB0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032564" y="2234450"/>
                <a:ext cx="49017" cy="89455"/>
              </a:xfrm>
              <a:custGeom>
                <a:avLst/>
                <a:gdLst>
                  <a:gd name="T0" fmla="*/ 1 w 11"/>
                  <a:gd name="T1" fmla="*/ 4 h 20"/>
                  <a:gd name="T2" fmla="*/ 0 w 11"/>
                  <a:gd name="T3" fmla="*/ 5 h 20"/>
                  <a:gd name="T4" fmla="*/ 0 w 11"/>
                  <a:gd name="T5" fmla="*/ 12 h 20"/>
                  <a:gd name="T6" fmla="*/ 0 w 11"/>
                  <a:gd name="T7" fmla="*/ 15 h 20"/>
                  <a:gd name="T8" fmla="*/ 8 w 11"/>
                  <a:gd name="T9" fmla="*/ 20 h 20"/>
                  <a:gd name="T10" fmla="*/ 11 w 11"/>
                  <a:gd name="T11" fmla="*/ 20 h 20"/>
                  <a:gd name="T12" fmla="*/ 11 w 11"/>
                  <a:gd name="T13" fmla="*/ 0 h 20"/>
                  <a:gd name="T14" fmla="*/ 8 w 11"/>
                  <a:gd name="T15" fmla="*/ 0 h 20"/>
                  <a:gd name="T16" fmla="*/ 1 w 11"/>
                  <a:gd name="T17" fmla="*/ 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20">
                    <a:moveTo>
                      <a:pt x="1" y="4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8"/>
                      <a:pt x="4" y="20"/>
                      <a:pt x="8" y="2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1" y="2"/>
                      <a:pt x="1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7" name="Freeform: Shape 115">
                <a:extLst>
                  <a:ext uri="{FF2B5EF4-FFF2-40B4-BE49-F238E27FC236}">
                    <a16:creationId xmlns:a16="http://schemas.microsoft.com/office/drawing/2014/main" id="{A2F53395-A00B-A679-09AB-FB02B34D9CC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166134" y="2234450"/>
                <a:ext cx="47791" cy="89455"/>
              </a:xfrm>
              <a:custGeom>
                <a:avLst/>
                <a:gdLst>
                  <a:gd name="T0" fmla="*/ 11 w 11"/>
                  <a:gd name="T1" fmla="*/ 15 h 20"/>
                  <a:gd name="T2" fmla="*/ 11 w 11"/>
                  <a:gd name="T3" fmla="*/ 12 h 20"/>
                  <a:gd name="T4" fmla="*/ 11 w 11"/>
                  <a:gd name="T5" fmla="*/ 5 h 20"/>
                  <a:gd name="T6" fmla="*/ 11 w 11"/>
                  <a:gd name="T7" fmla="*/ 5 h 20"/>
                  <a:gd name="T8" fmla="*/ 4 w 11"/>
                  <a:gd name="T9" fmla="*/ 0 h 20"/>
                  <a:gd name="T10" fmla="*/ 0 w 11"/>
                  <a:gd name="T11" fmla="*/ 0 h 20"/>
                  <a:gd name="T12" fmla="*/ 0 w 11"/>
                  <a:gd name="T13" fmla="*/ 20 h 20"/>
                  <a:gd name="T14" fmla="*/ 4 w 11"/>
                  <a:gd name="T15" fmla="*/ 20 h 20"/>
                  <a:gd name="T16" fmla="*/ 11 w 11"/>
                  <a:gd name="T17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20">
                    <a:moveTo>
                      <a:pt x="11" y="15"/>
                    </a:move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2"/>
                      <a:pt x="7" y="0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8" y="20"/>
                      <a:pt x="11" y="18"/>
                      <a:pt x="11" y="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8" name="Freeform: Shape 116">
                <a:extLst>
                  <a:ext uri="{FF2B5EF4-FFF2-40B4-BE49-F238E27FC236}">
                    <a16:creationId xmlns:a16="http://schemas.microsoft.com/office/drawing/2014/main" id="{3CA7CD3A-1377-4F17-0C27-1470857B50A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712668" y="3687789"/>
                <a:ext cx="177685" cy="164205"/>
              </a:xfrm>
              <a:custGeom>
                <a:avLst/>
                <a:gdLst>
                  <a:gd name="T0" fmla="*/ 32 w 40"/>
                  <a:gd name="T1" fmla="*/ 16 h 37"/>
                  <a:gd name="T2" fmla="*/ 31 w 40"/>
                  <a:gd name="T3" fmla="*/ 13 h 37"/>
                  <a:gd name="T4" fmla="*/ 25 w 40"/>
                  <a:gd name="T5" fmla="*/ 14 h 37"/>
                  <a:gd name="T6" fmla="*/ 25 w 40"/>
                  <a:gd name="T7" fmla="*/ 9 h 37"/>
                  <a:gd name="T8" fmla="*/ 21 w 40"/>
                  <a:gd name="T9" fmla="*/ 11 h 37"/>
                  <a:gd name="T10" fmla="*/ 19 w 40"/>
                  <a:gd name="T11" fmla="*/ 5 h 37"/>
                  <a:gd name="T12" fmla="*/ 16 w 40"/>
                  <a:gd name="T13" fmla="*/ 6 h 37"/>
                  <a:gd name="T14" fmla="*/ 17 w 40"/>
                  <a:gd name="T15" fmla="*/ 12 h 37"/>
                  <a:gd name="T16" fmla="*/ 13 w 40"/>
                  <a:gd name="T17" fmla="*/ 6 h 37"/>
                  <a:gd name="T18" fmla="*/ 12 w 40"/>
                  <a:gd name="T19" fmla="*/ 0 h 37"/>
                  <a:gd name="T20" fmla="*/ 7 w 40"/>
                  <a:gd name="T21" fmla="*/ 2 h 37"/>
                  <a:gd name="T22" fmla="*/ 3 w 40"/>
                  <a:gd name="T23" fmla="*/ 7 h 37"/>
                  <a:gd name="T24" fmla="*/ 11 w 40"/>
                  <a:gd name="T25" fmla="*/ 10 h 37"/>
                  <a:gd name="T26" fmla="*/ 14 w 40"/>
                  <a:gd name="T27" fmla="*/ 12 h 37"/>
                  <a:gd name="T28" fmla="*/ 12 w 40"/>
                  <a:gd name="T29" fmla="*/ 16 h 37"/>
                  <a:gd name="T30" fmla="*/ 9 w 40"/>
                  <a:gd name="T31" fmla="*/ 16 h 37"/>
                  <a:gd name="T32" fmla="*/ 1 w 40"/>
                  <a:gd name="T33" fmla="*/ 12 h 37"/>
                  <a:gd name="T34" fmla="*/ 0 w 40"/>
                  <a:gd name="T35" fmla="*/ 18 h 37"/>
                  <a:gd name="T36" fmla="*/ 2 w 40"/>
                  <a:gd name="T37" fmla="*/ 23 h 37"/>
                  <a:gd name="T38" fmla="*/ 7 w 40"/>
                  <a:gd name="T39" fmla="*/ 19 h 37"/>
                  <a:gd name="T40" fmla="*/ 14 w 40"/>
                  <a:gd name="T41" fmla="*/ 18 h 37"/>
                  <a:gd name="T42" fmla="*/ 9 w 40"/>
                  <a:gd name="T43" fmla="*/ 22 h 37"/>
                  <a:gd name="T44" fmla="*/ 10 w 40"/>
                  <a:gd name="T45" fmla="*/ 25 h 37"/>
                  <a:gd name="T46" fmla="*/ 8 w 40"/>
                  <a:gd name="T47" fmla="*/ 27 h 37"/>
                  <a:gd name="T48" fmla="*/ 10 w 40"/>
                  <a:gd name="T49" fmla="*/ 29 h 37"/>
                  <a:gd name="T50" fmla="*/ 12 w 40"/>
                  <a:gd name="T51" fmla="*/ 27 h 37"/>
                  <a:gd name="T52" fmla="*/ 15 w 40"/>
                  <a:gd name="T53" fmla="*/ 28 h 37"/>
                  <a:gd name="T54" fmla="*/ 19 w 40"/>
                  <a:gd name="T55" fmla="*/ 23 h 37"/>
                  <a:gd name="T56" fmla="*/ 18 w 40"/>
                  <a:gd name="T57" fmla="*/ 30 h 37"/>
                  <a:gd name="T58" fmla="*/ 14 w 40"/>
                  <a:gd name="T59" fmla="*/ 35 h 37"/>
                  <a:gd name="T60" fmla="*/ 19 w 40"/>
                  <a:gd name="T61" fmla="*/ 37 h 37"/>
                  <a:gd name="T62" fmla="*/ 25 w 40"/>
                  <a:gd name="T63" fmla="*/ 36 h 37"/>
                  <a:gd name="T64" fmla="*/ 21 w 40"/>
                  <a:gd name="T65" fmla="*/ 28 h 37"/>
                  <a:gd name="T66" fmla="*/ 21 w 40"/>
                  <a:gd name="T67" fmla="*/ 25 h 37"/>
                  <a:gd name="T68" fmla="*/ 25 w 40"/>
                  <a:gd name="T69" fmla="*/ 24 h 37"/>
                  <a:gd name="T70" fmla="*/ 27 w 40"/>
                  <a:gd name="T71" fmla="*/ 26 h 37"/>
                  <a:gd name="T72" fmla="*/ 31 w 40"/>
                  <a:gd name="T73" fmla="*/ 34 h 37"/>
                  <a:gd name="T74" fmla="*/ 35 w 40"/>
                  <a:gd name="T75" fmla="*/ 30 h 37"/>
                  <a:gd name="T76" fmla="*/ 37 w 40"/>
                  <a:gd name="T77" fmla="*/ 25 h 37"/>
                  <a:gd name="T78" fmla="*/ 31 w 40"/>
                  <a:gd name="T79" fmla="*/ 24 h 37"/>
                  <a:gd name="T80" fmla="*/ 25 w 40"/>
                  <a:gd name="T81" fmla="*/ 21 h 37"/>
                  <a:gd name="T82" fmla="*/ 31 w 40"/>
                  <a:gd name="T83" fmla="*/ 21 h 37"/>
                  <a:gd name="T84" fmla="*/ 33 w 40"/>
                  <a:gd name="T85" fmla="*/ 18 h 37"/>
                  <a:gd name="T86" fmla="*/ 36 w 40"/>
                  <a:gd name="T87" fmla="*/ 1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0" h="37">
                    <a:moveTo>
                      <a:pt x="34" y="15"/>
                    </a:moveTo>
                    <a:cubicBezTo>
                      <a:pt x="33" y="16"/>
                      <a:pt x="33" y="16"/>
                      <a:pt x="33" y="16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2" y="14"/>
                      <a:pt x="31" y="13"/>
                      <a:pt x="31" y="13"/>
                    </a:cubicBezTo>
                    <a:cubicBezTo>
                      <a:pt x="28" y="16"/>
                      <a:pt x="28" y="16"/>
                      <a:pt x="28" y="16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15"/>
                      <a:pt x="26" y="14"/>
                      <a:pt x="25" y="14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8" y="11"/>
                      <a:pt x="27" y="10"/>
                      <a:pt x="25" y="9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3" y="11"/>
                      <a:pt x="22" y="11"/>
                      <a:pt x="21" y="11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1" y="7"/>
                      <a:pt x="20" y="6"/>
                      <a:pt x="19" y="5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8" y="11"/>
                      <a:pt x="17" y="11"/>
                      <a:pt x="17" y="12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5" y="14"/>
                      <a:pt x="14" y="15"/>
                      <a:pt x="14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4" y="19"/>
                      <a:pt x="15" y="20"/>
                      <a:pt x="15" y="21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12" y="34"/>
                      <a:pt x="12" y="34"/>
                      <a:pt x="12" y="34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7" y="23"/>
                      <a:pt x="18" y="23"/>
                      <a:pt x="19" y="23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8" y="30"/>
                      <a:pt x="18" y="30"/>
                      <a:pt x="18" y="30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6" y="35"/>
                      <a:pt x="26" y="35"/>
                      <a:pt x="26" y="35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28"/>
                      <a:pt x="21" y="28"/>
                      <a:pt x="21" y="28"/>
                    </a:cubicBezTo>
                    <a:cubicBezTo>
                      <a:pt x="23" y="30"/>
                      <a:pt x="23" y="30"/>
                      <a:pt x="23" y="30"/>
                    </a:cubicBezTo>
                    <a:cubicBezTo>
                      <a:pt x="24" y="28"/>
                      <a:pt x="24" y="28"/>
                      <a:pt x="24" y="28"/>
                    </a:cubicBezTo>
                    <a:cubicBezTo>
                      <a:pt x="21" y="25"/>
                      <a:pt x="21" y="25"/>
                      <a:pt x="21" y="25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2" y="23"/>
                      <a:pt x="23" y="23"/>
                      <a:pt x="24" y="22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26"/>
                      <a:pt x="27" y="26"/>
                      <a:pt x="27" y="26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35" y="30"/>
                      <a:pt x="35" y="30"/>
                      <a:pt x="35" y="30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37" y="27"/>
                      <a:pt x="37" y="27"/>
                      <a:pt x="37" y="27"/>
                    </a:cubicBezTo>
                    <a:cubicBezTo>
                      <a:pt x="37" y="25"/>
                      <a:pt x="37" y="25"/>
                      <a:pt x="37" y="25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31" y="24"/>
                      <a:pt x="31" y="24"/>
                      <a:pt x="31" y="24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27" y="22"/>
                      <a:pt x="27" y="22"/>
                      <a:pt x="27" y="22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6" y="20"/>
                      <a:pt x="26" y="19"/>
                      <a:pt x="26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31" y="21"/>
                      <a:pt x="31" y="21"/>
                      <a:pt x="31" y="21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8" y="23"/>
                      <a:pt x="38" y="23"/>
                      <a:pt x="38" y="23"/>
                    </a:cubicBezTo>
                    <a:cubicBezTo>
                      <a:pt x="40" y="22"/>
                      <a:pt x="40" y="22"/>
                      <a:pt x="40" y="22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9" y="18"/>
                      <a:pt x="39" y="18"/>
                      <a:pt x="39" y="18"/>
                    </a:cubicBezTo>
                    <a:cubicBezTo>
                      <a:pt x="37" y="17"/>
                      <a:pt x="36" y="16"/>
                      <a:pt x="34" y="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9" name="Freeform: Shape 117">
                <a:extLst>
                  <a:ext uri="{FF2B5EF4-FFF2-40B4-BE49-F238E27FC236}">
                    <a16:creationId xmlns:a16="http://schemas.microsoft.com/office/drawing/2014/main" id="{AA362627-B8DC-7836-DEF5-8256B325BB9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329114" y="1475919"/>
                <a:ext cx="115189" cy="113963"/>
              </a:xfrm>
              <a:custGeom>
                <a:avLst/>
                <a:gdLst>
                  <a:gd name="T0" fmla="*/ 25 w 26"/>
                  <a:gd name="T1" fmla="*/ 10 h 26"/>
                  <a:gd name="T2" fmla="*/ 20 w 26"/>
                  <a:gd name="T3" fmla="*/ 12 h 26"/>
                  <a:gd name="T4" fmla="*/ 18 w 26"/>
                  <a:gd name="T5" fmla="*/ 12 h 26"/>
                  <a:gd name="T6" fmla="*/ 17 w 26"/>
                  <a:gd name="T7" fmla="*/ 10 h 26"/>
                  <a:gd name="T8" fmla="*/ 18 w 26"/>
                  <a:gd name="T9" fmla="*/ 8 h 26"/>
                  <a:gd name="T10" fmla="*/ 24 w 26"/>
                  <a:gd name="T11" fmla="*/ 6 h 26"/>
                  <a:gd name="T12" fmla="*/ 21 w 26"/>
                  <a:gd name="T13" fmla="*/ 3 h 26"/>
                  <a:gd name="T14" fmla="*/ 18 w 26"/>
                  <a:gd name="T15" fmla="*/ 2 h 26"/>
                  <a:gd name="T16" fmla="*/ 17 w 26"/>
                  <a:gd name="T17" fmla="*/ 6 h 26"/>
                  <a:gd name="T18" fmla="*/ 15 w 26"/>
                  <a:gd name="T19" fmla="*/ 10 h 26"/>
                  <a:gd name="T20" fmla="*/ 15 w 26"/>
                  <a:gd name="T21" fmla="*/ 6 h 26"/>
                  <a:gd name="T22" fmla="*/ 13 w 26"/>
                  <a:gd name="T23" fmla="*/ 5 h 26"/>
                  <a:gd name="T24" fmla="*/ 13 w 26"/>
                  <a:gd name="T25" fmla="*/ 3 h 26"/>
                  <a:gd name="T26" fmla="*/ 12 w 26"/>
                  <a:gd name="T27" fmla="*/ 3 h 26"/>
                  <a:gd name="T28" fmla="*/ 12 w 26"/>
                  <a:gd name="T29" fmla="*/ 5 h 26"/>
                  <a:gd name="T30" fmla="*/ 10 w 26"/>
                  <a:gd name="T31" fmla="*/ 6 h 26"/>
                  <a:gd name="T32" fmla="*/ 10 w 26"/>
                  <a:gd name="T33" fmla="*/ 10 h 26"/>
                  <a:gd name="T34" fmla="*/ 8 w 26"/>
                  <a:gd name="T35" fmla="*/ 6 h 26"/>
                  <a:gd name="T36" fmla="*/ 7 w 26"/>
                  <a:gd name="T37" fmla="*/ 2 h 26"/>
                  <a:gd name="T38" fmla="*/ 4 w 26"/>
                  <a:gd name="T39" fmla="*/ 3 h 26"/>
                  <a:gd name="T40" fmla="*/ 2 w 26"/>
                  <a:gd name="T41" fmla="*/ 6 h 26"/>
                  <a:gd name="T42" fmla="*/ 7 w 26"/>
                  <a:gd name="T43" fmla="*/ 8 h 26"/>
                  <a:gd name="T44" fmla="*/ 8 w 26"/>
                  <a:gd name="T45" fmla="*/ 10 h 26"/>
                  <a:gd name="T46" fmla="*/ 7 w 26"/>
                  <a:gd name="T47" fmla="*/ 12 h 26"/>
                  <a:gd name="T48" fmla="*/ 5 w 26"/>
                  <a:gd name="T49" fmla="*/ 12 h 26"/>
                  <a:gd name="T50" fmla="*/ 0 w 26"/>
                  <a:gd name="T51" fmla="*/ 10 h 26"/>
                  <a:gd name="T52" fmla="*/ 0 w 26"/>
                  <a:gd name="T53" fmla="*/ 14 h 26"/>
                  <a:gd name="T54" fmla="*/ 1 w 26"/>
                  <a:gd name="T55" fmla="*/ 17 h 26"/>
                  <a:gd name="T56" fmla="*/ 4 w 26"/>
                  <a:gd name="T57" fmla="*/ 15 h 26"/>
                  <a:gd name="T58" fmla="*/ 9 w 26"/>
                  <a:gd name="T59" fmla="*/ 14 h 26"/>
                  <a:gd name="T60" fmla="*/ 6 w 26"/>
                  <a:gd name="T61" fmla="*/ 16 h 26"/>
                  <a:gd name="T62" fmla="*/ 6 w 26"/>
                  <a:gd name="T63" fmla="*/ 18 h 26"/>
                  <a:gd name="T64" fmla="*/ 5 w 26"/>
                  <a:gd name="T65" fmla="*/ 20 h 26"/>
                  <a:gd name="T66" fmla="*/ 6 w 26"/>
                  <a:gd name="T67" fmla="*/ 21 h 26"/>
                  <a:gd name="T68" fmla="*/ 7 w 26"/>
                  <a:gd name="T69" fmla="*/ 19 h 26"/>
                  <a:gd name="T70" fmla="*/ 9 w 26"/>
                  <a:gd name="T71" fmla="*/ 20 h 26"/>
                  <a:gd name="T72" fmla="*/ 12 w 26"/>
                  <a:gd name="T73" fmla="*/ 17 h 26"/>
                  <a:gd name="T74" fmla="*/ 11 w 26"/>
                  <a:gd name="T75" fmla="*/ 21 h 26"/>
                  <a:gd name="T76" fmla="*/ 9 w 26"/>
                  <a:gd name="T77" fmla="*/ 25 h 26"/>
                  <a:gd name="T78" fmla="*/ 12 w 26"/>
                  <a:gd name="T79" fmla="*/ 26 h 26"/>
                  <a:gd name="T80" fmla="*/ 16 w 26"/>
                  <a:gd name="T81" fmla="*/ 26 h 26"/>
                  <a:gd name="T82" fmla="*/ 13 w 26"/>
                  <a:gd name="T83" fmla="*/ 20 h 26"/>
                  <a:gd name="T84" fmla="*/ 13 w 26"/>
                  <a:gd name="T85" fmla="*/ 18 h 26"/>
                  <a:gd name="T86" fmla="*/ 16 w 26"/>
                  <a:gd name="T87" fmla="*/ 17 h 26"/>
                  <a:gd name="T88" fmla="*/ 17 w 26"/>
                  <a:gd name="T89" fmla="*/ 19 h 26"/>
                  <a:gd name="T90" fmla="*/ 19 w 26"/>
                  <a:gd name="T91" fmla="*/ 24 h 26"/>
                  <a:gd name="T92" fmla="*/ 22 w 26"/>
                  <a:gd name="T93" fmla="*/ 22 h 26"/>
                  <a:gd name="T94" fmla="*/ 24 w 26"/>
                  <a:gd name="T95" fmla="*/ 18 h 26"/>
                  <a:gd name="T96" fmla="*/ 19 w 26"/>
                  <a:gd name="T97" fmla="*/ 18 h 26"/>
                  <a:gd name="T98" fmla="*/ 16 w 26"/>
                  <a:gd name="T99" fmla="*/ 15 h 26"/>
                  <a:gd name="T100" fmla="*/ 20 w 26"/>
                  <a:gd name="T101" fmla="*/ 16 h 26"/>
                  <a:gd name="T102" fmla="*/ 21 w 26"/>
                  <a:gd name="T103" fmla="*/ 14 h 26"/>
                  <a:gd name="T104" fmla="*/ 23 w 26"/>
                  <a:gd name="T105" fmla="*/ 1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" h="26">
                    <a:moveTo>
                      <a:pt x="26" y="12"/>
                    </a:moveTo>
                    <a:cubicBezTo>
                      <a:pt x="23" y="12"/>
                      <a:pt x="23" y="12"/>
                      <a:pt x="23" y="12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6" y="12"/>
                      <a:pt x="16" y="11"/>
                      <a:pt x="16" y="11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4" y="10"/>
                      <a:pt x="14" y="9"/>
                      <a:pt x="13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1" y="9"/>
                      <a:pt x="11" y="10"/>
                      <a:pt x="10" y="10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5"/>
                      <a:pt x="9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1" y="17"/>
                      <a:pt x="11" y="17"/>
                      <a:pt x="12" y="17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7"/>
                      <a:pt x="14" y="17"/>
                      <a:pt x="15" y="16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6" y="15"/>
                      <a:pt x="16" y="14"/>
                      <a:pt x="17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3" y="14"/>
                      <a:pt x="23" y="14"/>
                      <a:pt x="23" y="14"/>
                    </a:cubicBezTo>
                    <a:cubicBezTo>
                      <a:pt x="26" y="14"/>
                      <a:pt x="26" y="14"/>
                      <a:pt x="26" y="14"/>
                    </a:cubicBezTo>
                    <a:lnTo>
                      <a:pt x="26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0" name="Freeform: Shape 118">
                <a:extLst>
                  <a:ext uri="{FF2B5EF4-FFF2-40B4-BE49-F238E27FC236}">
                    <a16:creationId xmlns:a16="http://schemas.microsoft.com/office/drawing/2014/main" id="{7DD6A219-0F2B-9F86-DBFA-9D79C7A0892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764072" y="3984339"/>
                <a:ext cx="278169" cy="136021"/>
              </a:xfrm>
              <a:custGeom>
                <a:avLst/>
                <a:gdLst>
                  <a:gd name="T0" fmla="*/ 54 w 63"/>
                  <a:gd name="T1" fmla="*/ 22 h 31"/>
                  <a:gd name="T2" fmla="*/ 63 w 63"/>
                  <a:gd name="T3" fmla="*/ 11 h 31"/>
                  <a:gd name="T4" fmla="*/ 54 w 63"/>
                  <a:gd name="T5" fmla="*/ 0 h 31"/>
                  <a:gd name="T6" fmla="*/ 54 w 63"/>
                  <a:gd name="T7" fmla="*/ 5 h 31"/>
                  <a:gd name="T8" fmla="*/ 58 w 63"/>
                  <a:gd name="T9" fmla="*/ 11 h 31"/>
                  <a:gd name="T10" fmla="*/ 54 w 63"/>
                  <a:gd name="T11" fmla="*/ 17 h 31"/>
                  <a:gd name="T12" fmla="*/ 54 w 63"/>
                  <a:gd name="T13" fmla="*/ 22 h 31"/>
                  <a:gd name="T14" fmla="*/ 26 w 63"/>
                  <a:gd name="T15" fmla="*/ 31 h 31"/>
                  <a:gd name="T16" fmla="*/ 47 w 63"/>
                  <a:gd name="T17" fmla="*/ 21 h 31"/>
                  <a:gd name="T18" fmla="*/ 52 w 63"/>
                  <a:gd name="T19" fmla="*/ 22 h 31"/>
                  <a:gd name="T20" fmla="*/ 54 w 63"/>
                  <a:gd name="T21" fmla="*/ 22 h 31"/>
                  <a:gd name="T22" fmla="*/ 54 w 63"/>
                  <a:gd name="T23" fmla="*/ 17 h 31"/>
                  <a:gd name="T24" fmla="*/ 52 w 63"/>
                  <a:gd name="T25" fmla="*/ 17 h 31"/>
                  <a:gd name="T26" fmla="*/ 50 w 63"/>
                  <a:gd name="T27" fmla="*/ 17 h 31"/>
                  <a:gd name="T28" fmla="*/ 53 w 63"/>
                  <a:gd name="T29" fmla="*/ 5 h 31"/>
                  <a:gd name="T30" fmla="*/ 53 w 63"/>
                  <a:gd name="T31" fmla="*/ 5 h 31"/>
                  <a:gd name="T32" fmla="*/ 53 w 63"/>
                  <a:gd name="T33" fmla="*/ 5 h 31"/>
                  <a:gd name="T34" fmla="*/ 54 w 63"/>
                  <a:gd name="T35" fmla="*/ 5 h 31"/>
                  <a:gd name="T36" fmla="*/ 54 w 63"/>
                  <a:gd name="T37" fmla="*/ 0 h 31"/>
                  <a:gd name="T38" fmla="*/ 52 w 63"/>
                  <a:gd name="T39" fmla="*/ 0 h 31"/>
                  <a:gd name="T40" fmla="*/ 52 w 63"/>
                  <a:gd name="T41" fmla="*/ 0 h 31"/>
                  <a:gd name="T42" fmla="*/ 0 w 63"/>
                  <a:gd name="T43" fmla="*/ 0 h 31"/>
                  <a:gd name="T44" fmla="*/ 0 w 63"/>
                  <a:gd name="T45" fmla="*/ 5 h 31"/>
                  <a:gd name="T46" fmla="*/ 26 w 63"/>
                  <a:gd name="T47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3" h="31">
                    <a:moveTo>
                      <a:pt x="54" y="22"/>
                    </a:moveTo>
                    <a:cubicBezTo>
                      <a:pt x="59" y="21"/>
                      <a:pt x="63" y="16"/>
                      <a:pt x="63" y="11"/>
                    </a:cubicBezTo>
                    <a:cubicBezTo>
                      <a:pt x="63" y="5"/>
                      <a:pt x="59" y="1"/>
                      <a:pt x="54" y="0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56" y="6"/>
                      <a:pt x="58" y="8"/>
                      <a:pt x="58" y="11"/>
                    </a:cubicBezTo>
                    <a:cubicBezTo>
                      <a:pt x="58" y="14"/>
                      <a:pt x="56" y="16"/>
                      <a:pt x="54" y="17"/>
                    </a:cubicBezTo>
                    <a:lnTo>
                      <a:pt x="54" y="22"/>
                    </a:lnTo>
                    <a:close/>
                    <a:moveTo>
                      <a:pt x="26" y="31"/>
                    </a:moveTo>
                    <a:cubicBezTo>
                      <a:pt x="35" y="31"/>
                      <a:pt x="42" y="27"/>
                      <a:pt x="47" y="21"/>
                    </a:cubicBezTo>
                    <a:cubicBezTo>
                      <a:pt x="49" y="22"/>
                      <a:pt x="50" y="22"/>
                      <a:pt x="52" y="22"/>
                    </a:cubicBezTo>
                    <a:cubicBezTo>
                      <a:pt x="53" y="22"/>
                      <a:pt x="53" y="22"/>
                      <a:pt x="54" y="22"/>
                    </a:cubicBezTo>
                    <a:cubicBezTo>
                      <a:pt x="54" y="17"/>
                      <a:pt x="54" y="17"/>
                      <a:pt x="54" y="17"/>
                    </a:cubicBezTo>
                    <a:cubicBezTo>
                      <a:pt x="53" y="17"/>
                      <a:pt x="53" y="17"/>
                      <a:pt x="52" y="17"/>
                    </a:cubicBezTo>
                    <a:cubicBezTo>
                      <a:pt x="51" y="17"/>
                      <a:pt x="50" y="17"/>
                      <a:pt x="50" y="17"/>
                    </a:cubicBezTo>
                    <a:cubicBezTo>
                      <a:pt x="52" y="13"/>
                      <a:pt x="53" y="9"/>
                      <a:pt x="53" y="5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3" y="5"/>
                      <a:pt x="54" y="5"/>
                      <a:pt x="54" y="5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0"/>
                      <a:pt x="53" y="0"/>
                      <a:pt x="52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5"/>
                    </a:cubicBezTo>
                    <a:cubicBezTo>
                      <a:pt x="0" y="19"/>
                      <a:pt x="12" y="31"/>
                      <a:pt x="26" y="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1" name="Rectangle 119">
                <a:extLst>
                  <a:ext uri="{FF2B5EF4-FFF2-40B4-BE49-F238E27FC236}">
                    <a16:creationId xmlns:a16="http://schemas.microsoft.com/office/drawing/2014/main" id="{52D788CD-EA40-0AD6-B61E-B7B5973BD16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764072" y="4133840"/>
                <a:ext cx="251210" cy="2205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2" name="Freeform: Shape 120">
                <a:extLst>
                  <a:ext uri="{FF2B5EF4-FFF2-40B4-BE49-F238E27FC236}">
                    <a16:creationId xmlns:a16="http://schemas.microsoft.com/office/drawing/2014/main" id="{39EE4437-5E8E-6A2F-0A9B-ABD288D9E76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821666" y="3921843"/>
                <a:ext cx="44115" cy="52693"/>
              </a:xfrm>
              <a:custGeom>
                <a:avLst/>
                <a:gdLst>
                  <a:gd name="T0" fmla="*/ 3 w 10"/>
                  <a:gd name="T1" fmla="*/ 6 h 12"/>
                  <a:gd name="T2" fmla="*/ 5 w 10"/>
                  <a:gd name="T3" fmla="*/ 11 h 12"/>
                  <a:gd name="T4" fmla="*/ 9 w 10"/>
                  <a:gd name="T5" fmla="*/ 2 h 12"/>
                  <a:gd name="T6" fmla="*/ 9 w 10"/>
                  <a:gd name="T7" fmla="*/ 0 h 12"/>
                  <a:gd name="T8" fmla="*/ 3 w 10"/>
                  <a:gd name="T9" fmla="*/ 1 h 12"/>
                  <a:gd name="T10" fmla="*/ 3 w 10"/>
                  <a:gd name="T1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2">
                    <a:moveTo>
                      <a:pt x="3" y="6"/>
                    </a:moveTo>
                    <a:cubicBezTo>
                      <a:pt x="0" y="7"/>
                      <a:pt x="2" y="12"/>
                      <a:pt x="5" y="11"/>
                    </a:cubicBezTo>
                    <a:cubicBezTo>
                      <a:pt x="9" y="9"/>
                      <a:pt x="10" y="5"/>
                      <a:pt x="9" y="2"/>
                    </a:cubicBezTo>
                    <a:cubicBezTo>
                      <a:pt x="9" y="1"/>
                      <a:pt x="9" y="1"/>
                      <a:pt x="9" y="0"/>
                    </a:cubicBezTo>
                    <a:cubicBezTo>
                      <a:pt x="7" y="1"/>
                      <a:pt x="5" y="1"/>
                      <a:pt x="3" y="1"/>
                    </a:cubicBezTo>
                    <a:cubicBezTo>
                      <a:pt x="4" y="3"/>
                      <a:pt x="5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3" name="Freeform: Shape 121">
                <a:extLst>
                  <a:ext uri="{FF2B5EF4-FFF2-40B4-BE49-F238E27FC236}">
                    <a16:creationId xmlns:a16="http://schemas.microsoft.com/office/drawing/2014/main" id="{3C550776-BC6A-8D4B-444B-F10FD36F615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887839" y="3908364"/>
                <a:ext cx="44115" cy="66172"/>
              </a:xfrm>
              <a:custGeom>
                <a:avLst/>
                <a:gdLst>
                  <a:gd name="T0" fmla="*/ 3 w 10"/>
                  <a:gd name="T1" fmla="*/ 9 h 15"/>
                  <a:gd name="T2" fmla="*/ 5 w 10"/>
                  <a:gd name="T3" fmla="*/ 14 h 15"/>
                  <a:gd name="T4" fmla="*/ 9 w 10"/>
                  <a:gd name="T5" fmla="*/ 5 h 15"/>
                  <a:gd name="T6" fmla="*/ 7 w 10"/>
                  <a:gd name="T7" fmla="*/ 0 h 15"/>
                  <a:gd name="T8" fmla="*/ 2 w 10"/>
                  <a:gd name="T9" fmla="*/ 1 h 15"/>
                  <a:gd name="T10" fmla="*/ 3 w 10"/>
                  <a:gd name="T11" fmla="*/ 9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5">
                    <a:moveTo>
                      <a:pt x="3" y="9"/>
                    </a:moveTo>
                    <a:cubicBezTo>
                      <a:pt x="0" y="10"/>
                      <a:pt x="2" y="15"/>
                      <a:pt x="5" y="14"/>
                    </a:cubicBezTo>
                    <a:cubicBezTo>
                      <a:pt x="9" y="12"/>
                      <a:pt x="10" y="8"/>
                      <a:pt x="9" y="5"/>
                    </a:cubicBezTo>
                    <a:cubicBezTo>
                      <a:pt x="9" y="3"/>
                      <a:pt x="8" y="2"/>
                      <a:pt x="7" y="0"/>
                    </a:cubicBezTo>
                    <a:cubicBezTo>
                      <a:pt x="5" y="1"/>
                      <a:pt x="3" y="1"/>
                      <a:pt x="2" y="1"/>
                    </a:cubicBezTo>
                    <a:cubicBezTo>
                      <a:pt x="3" y="4"/>
                      <a:pt x="5" y="8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4" name="Freeform: Shape 122">
                <a:extLst>
                  <a:ext uri="{FF2B5EF4-FFF2-40B4-BE49-F238E27FC236}">
                    <a16:creationId xmlns:a16="http://schemas.microsoft.com/office/drawing/2014/main" id="{72123514-7174-C2B2-CA02-E4BEFAE3F7A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75037" y="3467215"/>
                <a:ext cx="75976" cy="35537"/>
              </a:xfrm>
              <a:custGeom>
                <a:avLst/>
                <a:gdLst>
                  <a:gd name="T0" fmla="*/ 0 w 62"/>
                  <a:gd name="T1" fmla="*/ 18 h 29"/>
                  <a:gd name="T2" fmla="*/ 22 w 62"/>
                  <a:gd name="T3" fmla="*/ 29 h 29"/>
                  <a:gd name="T4" fmla="*/ 62 w 62"/>
                  <a:gd name="T5" fmla="*/ 29 h 29"/>
                  <a:gd name="T6" fmla="*/ 7 w 62"/>
                  <a:gd name="T7" fmla="*/ 0 h 29"/>
                  <a:gd name="T8" fmla="*/ 0 w 62"/>
                  <a:gd name="T9" fmla="*/ 1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29">
                    <a:moveTo>
                      <a:pt x="0" y="18"/>
                    </a:moveTo>
                    <a:lnTo>
                      <a:pt x="22" y="29"/>
                    </a:lnTo>
                    <a:lnTo>
                      <a:pt x="62" y="29"/>
                    </a:lnTo>
                    <a:lnTo>
                      <a:pt x="7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5" name="Freeform: Shape 123">
                <a:extLst>
                  <a:ext uri="{FF2B5EF4-FFF2-40B4-BE49-F238E27FC236}">
                    <a16:creationId xmlns:a16="http://schemas.microsoft.com/office/drawing/2014/main" id="{9CDE6DC2-119F-5650-A10F-03C868E3B5A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75037" y="3506428"/>
                <a:ext cx="186263" cy="93131"/>
              </a:xfrm>
              <a:custGeom>
                <a:avLst/>
                <a:gdLst>
                  <a:gd name="T0" fmla="*/ 62 w 152"/>
                  <a:gd name="T1" fmla="*/ 76 h 76"/>
                  <a:gd name="T2" fmla="*/ 123 w 152"/>
                  <a:gd name="T3" fmla="*/ 76 h 76"/>
                  <a:gd name="T4" fmla="*/ 123 w 152"/>
                  <a:gd name="T5" fmla="*/ 62 h 76"/>
                  <a:gd name="T6" fmla="*/ 152 w 152"/>
                  <a:gd name="T7" fmla="*/ 62 h 76"/>
                  <a:gd name="T8" fmla="*/ 152 w 152"/>
                  <a:gd name="T9" fmla="*/ 15 h 76"/>
                  <a:gd name="T10" fmla="*/ 123 w 152"/>
                  <a:gd name="T11" fmla="*/ 15 h 76"/>
                  <a:gd name="T12" fmla="*/ 123 w 152"/>
                  <a:gd name="T13" fmla="*/ 0 h 76"/>
                  <a:gd name="T14" fmla="*/ 69 w 152"/>
                  <a:gd name="T15" fmla="*/ 0 h 76"/>
                  <a:gd name="T16" fmla="*/ 62 w 152"/>
                  <a:gd name="T17" fmla="*/ 0 h 76"/>
                  <a:gd name="T18" fmla="*/ 62 w 152"/>
                  <a:gd name="T19" fmla="*/ 29 h 76"/>
                  <a:gd name="T20" fmla="*/ 90 w 152"/>
                  <a:gd name="T21" fmla="*/ 29 h 76"/>
                  <a:gd name="T22" fmla="*/ 90 w 152"/>
                  <a:gd name="T23" fmla="*/ 47 h 76"/>
                  <a:gd name="T24" fmla="*/ 62 w 152"/>
                  <a:gd name="T25" fmla="*/ 47 h 76"/>
                  <a:gd name="T26" fmla="*/ 62 w 152"/>
                  <a:gd name="T27" fmla="*/ 76 h 76"/>
                  <a:gd name="T28" fmla="*/ 0 w 152"/>
                  <a:gd name="T29" fmla="*/ 76 h 76"/>
                  <a:gd name="T30" fmla="*/ 62 w 152"/>
                  <a:gd name="T31" fmla="*/ 76 h 76"/>
                  <a:gd name="T32" fmla="*/ 62 w 152"/>
                  <a:gd name="T33" fmla="*/ 47 h 76"/>
                  <a:gd name="T34" fmla="*/ 29 w 152"/>
                  <a:gd name="T35" fmla="*/ 47 h 76"/>
                  <a:gd name="T36" fmla="*/ 29 w 152"/>
                  <a:gd name="T37" fmla="*/ 29 h 76"/>
                  <a:gd name="T38" fmla="*/ 29 w 152"/>
                  <a:gd name="T39" fmla="*/ 29 h 76"/>
                  <a:gd name="T40" fmla="*/ 62 w 152"/>
                  <a:gd name="T41" fmla="*/ 29 h 76"/>
                  <a:gd name="T42" fmla="*/ 62 w 152"/>
                  <a:gd name="T43" fmla="*/ 0 h 76"/>
                  <a:gd name="T44" fmla="*/ 33 w 152"/>
                  <a:gd name="T45" fmla="*/ 0 h 76"/>
                  <a:gd name="T46" fmla="*/ 0 w 152"/>
                  <a:gd name="T47" fmla="*/ 0 h 76"/>
                  <a:gd name="T48" fmla="*/ 0 w 152"/>
                  <a:gd name="T49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2" h="76">
                    <a:moveTo>
                      <a:pt x="62" y="76"/>
                    </a:moveTo>
                    <a:lnTo>
                      <a:pt x="123" y="76"/>
                    </a:lnTo>
                    <a:lnTo>
                      <a:pt x="123" y="62"/>
                    </a:lnTo>
                    <a:lnTo>
                      <a:pt x="152" y="62"/>
                    </a:lnTo>
                    <a:lnTo>
                      <a:pt x="152" y="15"/>
                    </a:lnTo>
                    <a:lnTo>
                      <a:pt x="123" y="15"/>
                    </a:lnTo>
                    <a:lnTo>
                      <a:pt x="123" y="0"/>
                    </a:lnTo>
                    <a:lnTo>
                      <a:pt x="69" y="0"/>
                    </a:lnTo>
                    <a:lnTo>
                      <a:pt x="62" y="0"/>
                    </a:lnTo>
                    <a:lnTo>
                      <a:pt x="62" y="29"/>
                    </a:lnTo>
                    <a:lnTo>
                      <a:pt x="90" y="29"/>
                    </a:lnTo>
                    <a:lnTo>
                      <a:pt x="90" y="47"/>
                    </a:lnTo>
                    <a:lnTo>
                      <a:pt x="62" y="47"/>
                    </a:lnTo>
                    <a:lnTo>
                      <a:pt x="62" y="76"/>
                    </a:lnTo>
                    <a:close/>
                    <a:moveTo>
                      <a:pt x="0" y="76"/>
                    </a:moveTo>
                    <a:lnTo>
                      <a:pt x="62" y="76"/>
                    </a:lnTo>
                    <a:lnTo>
                      <a:pt x="62" y="47"/>
                    </a:lnTo>
                    <a:lnTo>
                      <a:pt x="29" y="47"/>
                    </a:lnTo>
                    <a:lnTo>
                      <a:pt x="29" y="29"/>
                    </a:lnTo>
                    <a:lnTo>
                      <a:pt x="29" y="29"/>
                    </a:lnTo>
                    <a:lnTo>
                      <a:pt x="62" y="29"/>
                    </a:lnTo>
                    <a:lnTo>
                      <a:pt x="62" y="0"/>
                    </a:lnTo>
                    <a:lnTo>
                      <a:pt x="33" y="0"/>
                    </a:lnTo>
                    <a:lnTo>
                      <a:pt x="0" y="0"/>
                    </a:lnTo>
                    <a:lnTo>
                      <a:pt x="0" y="7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6" name="Freeform: Shape 124">
                <a:extLst>
                  <a:ext uri="{FF2B5EF4-FFF2-40B4-BE49-F238E27FC236}">
                    <a16:creationId xmlns:a16="http://schemas.microsoft.com/office/drawing/2014/main" id="{353F8246-90C9-4C60-F920-70EF790A285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064298" y="1038447"/>
                <a:ext cx="115189" cy="118865"/>
              </a:xfrm>
              <a:custGeom>
                <a:avLst/>
                <a:gdLst>
                  <a:gd name="T0" fmla="*/ 23 w 26"/>
                  <a:gd name="T1" fmla="*/ 19 h 27"/>
                  <a:gd name="T2" fmla="*/ 25 w 26"/>
                  <a:gd name="T3" fmla="*/ 20 h 27"/>
                  <a:gd name="T4" fmla="*/ 22 w 26"/>
                  <a:gd name="T5" fmla="*/ 24 h 27"/>
                  <a:gd name="T6" fmla="*/ 20 w 26"/>
                  <a:gd name="T7" fmla="*/ 22 h 27"/>
                  <a:gd name="T8" fmla="*/ 17 w 26"/>
                  <a:gd name="T9" fmla="*/ 24 h 27"/>
                  <a:gd name="T10" fmla="*/ 17 w 26"/>
                  <a:gd name="T11" fmla="*/ 26 h 27"/>
                  <a:gd name="T12" fmla="*/ 13 w 26"/>
                  <a:gd name="T13" fmla="*/ 27 h 27"/>
                  <a:gd name="T14" fmla="*/ 13 w 26"/>
                  <a:gd name="T15" fmla="*/ 21 h 27"/>
                  <a:gd name="T16" fmla="*/ 19 w 26"/>
                  <a:gd name="T17" fmla="*/ 18 h 27"/>
                  <a:gd name="T18" fmla="*/ 18 w 26"/>
                  <a:gd name="T19" fmla="*/ 8 h 27"/>
                  <a:gd name="T20" fmla="*/ 18 w 26"/>
                  <a:gd name="T21" fmla="*/ 8 h 27"/>
                  <a:gd name="T22" fmla="*/ 15 w 26"/>
                  <a:gd name="T23" fmla="*/ 6 h 27"/>
                  <a:gd name="T24" fmla="*/ 13 w 26"/>
                  <a:gd name="T25" fmla="*/ 6 h 27"/>
                  <a:gd name="T26" fmla="*/ 13 w 26"/>
                  <a:gd name="T27" fmla="*/ 0 h 27"/>
                  <a:gd name="T28" fmla="*/ 14 w 26"/>
                  <a:gd name="T29" fmla="*/ 0 h 27"/>
                  <a:gd name="T30" fmla="*/ 15 w 26"/>
                  <a:gd name="T31" fmla="*/ 2 h 27"/>
                  <a:gd name="T32" fmla="*/ 18 w 26"/>
                  <a:gd name="T33" fmla="*/ 3 h 27"/>
                  <a:gd name="T34" fmla="*/ 20 w 26"/>
                  <a:gd name="T35" fmla="*/ 2 h 27"/>
                  <a:gd name="T36" fmla="*/ 23 w 26"/>
                  <a:gd name="T37" fmla="*/ 5 h 27"/>
                  <a:gd name="T38" fmla="*/ 22 w 26"/>
                  <a:gd name="T39" fmla="*/ 7 h 27"/>
                  <a:gd name="T40" fmla="*/ 24 w 26"/>
                  <a:gd name="T41" fmla="*/ 10 h 27"/>
                  <a:gd name="T42" fmla="*/ 26 w 26"/>
                  <a:gd name="T43" fmla="*/ 10 h 27"/>
                  <a:gd name="T44" fmla="*/ 26 w 26"/>
                  <a:gd name="T45" fmla="*/ 15 h 27"/>
                  <a:gd name="T46" fmla="*/ 24 w 26"/>
                  <a:gd name="T47" fmla="*/ 15 h 27"/>
                  <a:gd name="T48" fmla="*/ 23 w 26"/>
                  <a:gd name="T49" fmla="*/ 19 h 27"/>
                  <a:gd name="T50" fmla="*/ 13 w 26"/>
                  <a:gd name="T51" fmla="*/ 27 h 27"/>
                  <a:gd name="T52" fmla="*/ 12 w 26"/>
                  <a:gd name="T53" fmla="*/ 27 h 27"/>
                  <a:gd name="T54" fmla="*/ 12 w 26"/>
                  <a:gd name="T55" fmla="*/ 25 h 27"/>
                  <a:gd name="T56" fmla="*/ 8 w 26"/>
                  <a:gd name="T57" fmla="*/ 24 h 27"/>
                  <a:gd name="T58" fmla="*/ 7 w 26"/>
                  <a:gd name="T59" fmla="*/ 25 h 27"/>
                  <a:gd name="T60" fmla="*/ 3 w 26"/>
                  <a:gd name="T61" fmla="*/ 22 h 27"/>
                  <a:gd name="T62" fmla="*/ 4 w 26"/>
                  <a:gd name="T63" fmla="*/ 20 h 27"/>
                  <a:gd name="T64" fmla="*/ 2 w 26"/>
                  <a:gd name="T65" fmla="*/ 17 h 27"/>
                  <a:gd name="T66" fmla="*/ 0 w 26"/>
                  <a:gd name="T67" fmla="*/ 17 h 27"/>
                  <a:gd name="T68" fmla="*/ 0 w 26"/>
                  <a:gd name="T69" fmla="*/ 12 h 27"/>
                  <a:gd name="T70" fmla="*/ 2 w 26"/>
                  <a:gd name="T71" fmla="*/ 12 h 27"/>
                  <a:gd name="T72" fmla="*/ 3 w 26"/>
                  <a:gd name="T73" fmla="*/ 8 h 27"/>
                  <a:gd name="T74" fmla="*/ 2 w 26"/>
                  <a:gd name="T75" fmla="*/ 7 h 27"/>
                  <a:gd name="T76" fmla="*/ 5 w 26"/>
                  <a:gd name="T77" fmla="*/ 3 h 27"/>
                  <a:gd name="T78" fmla="*/ 6 w 26"/>
                  <a:gd name="T79" fmla="*/ 4 h 27"/>
                  <a:gd name="T80" fmla="*/ 10 w 26"/>
                  <a:gd name="T81" fmla="*/ 3 h 27"/>
                  <a:gd name="T82" fmla="*/ 10 w 26"/>
                  <a:gd name="T83" fmla="*/ 1 h 27"/>
                  <a:gd name="T84" fmla="*/ 13 w 26"/>
                  <a:gd name="T85" fmla="*/ 0 h 27"/>
                  <a:gd name="T86" fmla="*/ 13 w 26"/>
                  <a:gd name="T87" fmla="*/ 6 h 27"/>
                  <a:gd name="T88" fmla="*/ 7 w 26"/>
                  <a:gd name="T89" fmla="*/ 9 h 27"/>
                  <a:gd name="T90" fmla="*/ 8 w 26"/>
                  <a:gd name="T91" fmla="*/ 19 h 27"/>
                  <a:gd name="T92" fmla="*/ 11 w 26"/>
                  <a:gd name="T93" fmla="*/ 21 h 27"/>
                  <a:gd name="T94" fmla="*/ 13 w 26"/>
                  <a:gd name="T95" fmla="*/ 21 h 27"/>
                  <a:gd name="T96" fmla="*/ 13 w 26"/>
                  <a:gd name="T97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6" h="27">
                    <a:moveTo>
                      <a:pt x="23" y="19"/>
                    </a:moveTo>
                    <a:cubicBezTo>
                      <a:pt x="25" y="20"/>
                      <a:pt x="25" y="20"/>
                      <a:pt x="25" y="20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0" y="22"/>
                      <a:pt x="20" y="22"/>
                      <a:pt x="20" y="22"/>
                    </a:cubicBezTo>
                    <a:cubicBezTo>
                      <a:pt x="19" y="23"/>
                      <a:pt x="18" y="24"/>
                      <a:pt x="17" y="24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5" y="21"/>
                      <a:pt x="17" y="20"/>
                      <a:pt x="19" y="18"/>
                    </a:cubicBezTo>
                    <a:cubicBezTo>
                      <a:pt x="22" y="15"/>
                      <a:pt x="21" y="10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7" y="7"/>
                      <a:pt x="16" y="7"/>
                      <a:pt x="15" y="6"/>
                    </a:cubicBezTo>
                    <a:cubicBezTo>
                      <a:pt x="15" y="6"/>
                      <a:pt x="14" y="6"/>
                      <a:pt x="13" y="6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6" y="2"/>
                      <a:pt x="17" y="3"/>
                      <a:pt x="18" y="3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3" y="8"/>
                      <a:pt x="24" y="9"/>
                      <a:pt x="24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6"/>
                      <a:pt x="24" y="18"/>
                      <a:pt x="23" y="19"/>
                    </a:cubicBezTo>
                    <a:close/>
                    <a:moveTo>
                      <a:pt x="13" y="27"/>
                    </a:move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0" y="25"/>
                      <a:pt x="9" y="24"/>
                      <a:pt x="8" y="24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3" y="19"/>
                      <a:pt x="3" y="18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1"/>
                      <a:pt x="2" y="9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8" y="3"/>
                      <a:pt x="10" y="3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1" y="6"/>
                      <a:pt x="9" y="7"/>
                      <a:pt x="7" y="9"/>
                    </a:cubicBezTo>
                    <a:cubicBezTo>
                      <a:pt x="5" y="12"/>
                      <a:pt x="5" y="17"/>
                      <a:pt x="8" y="19"/>
                    </a:cubicBezTo>
                    <a:cubicBezTo>
                      <a:pt x="9" y="20"/>
                      <a:pt x="10" y="20"/>
                      <a:pt x="11" y="21"/>
                    </a:cubicBezTo>
                    <a:cubicBezTo>
                      <a:pt x="12" y="21"/>
                      <a:pt x="12" y="21"/>
                      <a:pt x="13" y="21"/>
                    </a:cubicBezTo>
                    <a:lnTo>
                      <a:pt x="13" y="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7" name="Freeform: Shape 125">
                <a:extLst>
                  <a:ext uri="{FF2B5EF4-FFF2-40B4-BE49-F238E27FC236}">
                    <a16:creationId xmlns:a16="http://schemas.microsoft.com/office/drawing/2014/main" id="{942BB8BA-B732-6E2F-216C-3DFE2FAB5B0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430696" y="1236964"/>
                <a:ext cx="137246" cy="101709"/>
              </a:xfrm>
              <a:custGeom>
                <a:avLst/>
                <a:gdLst>
                  <a:gd name="T0" fmla="*/ 16 w 31"/>
                  <a:gd name="T1" fmla="*/ 0 h 23"/>
                  <a:gd name="T2" fmla="*/ 0 w 31"/>
                  <a:gd name="T3" fmla="*/ 15 h 23"/>
                  <a:gd name="T4" fmla="*/ 2 w 31"/>
                  <a:gd name="T5" fmla="*/ 23 h 23"/>
                  <a:gd name="T6" fmla="*/ 2 w 31"/>
                  <a:gd name="T7" fmla="*/ 19 h 23"/>
                  <a:gd name="T8" fmla="*/ 3 w 31"/>
                  <a:gd name="T9" fmla="*/ 17 h 23"/>
                  <a:gd name="T10" fmla="*/ 3 w 31"/>
                  <a:gd name="T11" fmla="*/ 15 h 23"/>
                  <a:gd name="T12" fmla="*/ 16 w 31"/>
                  <a:gd name="T13" fmla="*/ 3 h 23"/>
                  <a:gd name="T14" fmla="*/ 28 w 31"/>
                  <a:gd name="T15" fmla="*/ 15 h 23"/>
                  <a:gd name="T16" fmla="*/ 28 w 31"/>
                  <a:gd name="T17" fmla="*/ 17 h 23"/>
                  <a:gd name="T18" fmla="*/ 29 w 31"/>
                  <a:gd name="T19" fmla="*/ 19 h 23"/>
                  <a:gd name="T20" fmla="*/ 29 w 31"/>
                  <a:gd name="T21" fmla="*/ 23 h 23"/>
                  <a:gd name="T22" fmla="*/ 31 w 31"/>
                  <a:gd name="T23" fmla="*/ 15 h 23"/>
                  <a:gd name="T24" fmla="*/ 16 w 31"/>
                  <a:gd name="T2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" h="23">
                    <a:moveTo>
                      <a:pt x="16" y="0"/>
                    </a:moveTo>
                    <a:cubicBezTo>
                      <a:pt x="7" y="0"/>
                      <a:pt x="0" y="7"/>
                      <a:pt x="0" y="15"/>
                    </a:cubicBezTo>
                    <a:cubicBezTo>
                      <a:pt x="0" y="18"/>
                      <a:pt x="1" y="21"/>
                      <a:pt x="2" y="23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18"/>
                      <a:pt x="3" y="17"/>
                      <a:pt x="3" y="17"/>
                    </a:cubicBezTo>
                    <a:cubicBezTo>
                      <a:pt x="3" y="16"/>
                      <a:pt x="3" y="16"/>
                      <a:pt x="3" y="15"/>
                    </a:cubicBezTo>
                    <a:cubicBezTo>
                      <a:pt x="3" y="8"/>
                      <a:pt x="9" y="3"/>
                      <a:pt x="16" y="3"/>
                    </a:cubicBezTo>
                    <a:cubicBezTo>
                      <a:pt x="23" y="3"/>
                      <a:pt x="28" y="8"/>
                      <a:pt x="28" y="15"/>
                    </a:cubicBezTo>
                    <a:cubicBezTo>
                      <a:pt x="28" y="16"/>
                      <a:pt x="28" y="16"/>
                      <a:pt x="28" y="17"/>
                    </a:cubicBezTo>
                    <a:cubicBezTo>
                      <a:pt x="29" y="17"/>
                      <a:pt x="29" y="18"/>
                      <a:pt x="29" y="19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30" y="21"/>
                      <a:pt x="31" y="18"/>
                      <a:pt x="31" y="15"/>
                    </a:cubicBezTo>
                    <a:cubicBezTo>
                      <a:pt x="31" y="7"/>
                      <a:pt x="24" y="0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8" name="Freeform: Shape 126">
                <a:extLst>
                  <a:ext uri="{FF2B5EF4-FFF2-40B4-BE49-F238E27FC236}">
                    <a16:creationId xmlns:a16="http://schemas.microsoft.com/office/drawing/2014/main" id="{AAD147BF-AAF8-6D09-B962-ABD227A08E1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444176" y="1308038"/>
                <a:ext cx="30635" cy="52693"/>
              </a:xfrm>
              <a:custGeom>
                <a:avLst/>
                <a:gdLst>
                  <a:gd name="T0" fmla="*/ 0 w 7"/>
                  <a:gd name="T1" fmla="*/ 2 h 12"/>
                  <a:gd name="T2" fmla="*/ 0 w 7"/>
                  <a:gd name="T3" fmla="*/ 3 h 12"/>
                  <a:gd name="T4" fmla="*/ 0 w 7"/>
                  <a:gd name="T5" fmla="*/ 7 h 12"/>
                  <a:gd name="T6" fmla="*/ 0 w 7"/>
                  <a:gd name="T7" fmla="*/ 8 h 12"/>
                  <a:gd name="T8" fmla="*/ 5 w 7"/>
                  <a:gd name="T9" fmla="*/ 12 h 12"/>
                  <a:gd name="T10" fmla="*/ 7 w 7"/>
                  <a:gd name="T11" fmla="*/ 12 h 12"/>
                  <a:gd name="T12" fmla="*/ 7 w 7"/>
                  <a:gd name="T13" fmla="*/ 0 h 12"/>
                  <a:gd name="T14" fmla="*/ 5 w 7"/>
                  <a:gd name="T15" fmla="*/ 0 h 12"/>
                  <a:gd name="T16" fmla="*/ 0 w 7"/>
                  <a:gd name="T17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12">
                    <a:moveTo>
                      <a:pt x="0" y="2"/>
                    </a:moveTo>
                    <a:cubicBezTo>
                      <a:pt x="0" y="2"/>
                      <a:pt x="0" y="2"/>
                      <a:pt x="0" y="3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0"/>
                      <a:pt x="2" y="12"/>
                      <a:pt x="5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9" name="Freeform: Shape 127">
                <a:extLst>
                  <a:ext uri="{FF2B5EF4-FFF2-40B4-BE49-F238E27FC236}">
                    <a16:creationId xmlns:a16="http://schemas.microsoft.com/office/drawing/2014/main" id="{4F3B9590-6715-62AB-FF52-6D55203ED83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523828" y="1308038"/>
                <a:ext cx="30635" cy="52693"/>
              </a:xfrm>
              <a:custGeom>
                <a:avLst/>
                <a:gdLst>
                  <a:gd name="T0" fmla="*/ 7 w 7"/>
                  <a:gd name="T1" fmla="*/ 8 h 12"/>
                  <a:gd name="T2" fmla="*/ 7 w 7"/>
                  <a:gd name="T3" fmla="*/ 7 h 12"/>
                  <a:gd name="T4" fmla="*/ 7 w 7"/>
                  <a:gd name="T5" fmla="*/ 3 h 12"/>
                  <a:gd name="T6" fmla="*/ 7 w 7"/>
                  <a:gd name="T7" fmla="*/ 2 h 12"/>
                  <a:gd name="T8" fmla="*/ 2 w 7"/>
                  <a:gd name="T9" fmla="*/ 0 h 12"/>
                  <a:gd name="T10" fmla="*/ 0 w 7"/>
                  <a:gd name="T11" fmla="*/ 0 h 12"/>
                  <a:gd name="T12" fmla="*/ 0 w 7"/>
                  <a:gd name="T13" fmla="*/ 12 h 12"/>
                  <a:gd name="T14" fmla="*/ 2 w 7"/>
                  <a:gd name="T15" fmla="*/ 12 h 12"/>
                  <a:gd name="T16" fmla="*/ 7 w 7"/>
                  <a:gd name="T17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12">
                    <a:moveTo>
                      <a:pt x="7" y="8"/>
                    </a:moveTo>
                    <a:cubicBezTo>
                      <a:pt x="7" y="7"/>
                      <a:pt x="7" y="7"/>
                      <a:pt x="7" y="7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2"/>
                      <a:pt x="7" y="2"/>
                    </a:cubicBezTo>
                    <a:cubicBezTo>
                      <a:pt x="7" y="1"/>
                      <a:pt x="5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5" y="12"/>
                      <a:pt x="7" y="10"/>
                      <a:pt x="7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90" name="Freeform: Shape 128">
                <a:extLst>
                  <a:ext uri="{FF2B5EF4-FFF2-40B4-BE49-F238E27FC236}">
                    <a16:creationId xmlns:a16="http://schemas.microsoft.com/office/drawing/2014/main" id="{2794F4FD-0515-23D4-8854-4D086B0C8EB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987034" y="2883918"/>
                <a:ext cx="186263" cy="137246"/>
              </a:xfrm>
              <a:custGeom>
                <a:avLst/>
                <a:gdLst>
                  <a:gd name="T0" fmla="*/ 28 w 42"/>
                  <a:gd name="T1" fmla="*/ 31 h 31"/>
                  <a:gd name="T2" fmla="*/ 42 w 42"/>
                  <a:gd name="T3" fmla="*/ 31 h 31"/>
                  <a:gd name="T4" fmla="*/ 42 w 42"/>
                  <a:gd name="T5" fmla="*/ 0 h 31"/>
                  <a:gd name="T6" fmla="*/ 28 w 42"/>
                  <a:gd name="T7" fmla="*/ 0 h 31"/>
                  <a:gd name="T8" fmla="*/ 28 w 42"/>
                  <a:gd name="T9" fmla="*/ 13 h 31"/>
                  <a:gd name="T10" fmla="*/ 38 w 42"/>
                  <a:gd name="T11" fmla="*/ 27 h 31"/>
                  <a:gd name="T12" fmla="*/ 28 w 42"/>
                  <a:gd name="T13" fmla="*/ 27 h 31"/>
                  <a:gd name="T14" fmla="*/ 28 w 42"/>
                  <a:gd name="T15" fmla="*/ 31 h 31"/>
                  <a:gd name="T16" fmla="*/ 19 w 42"/>
                  <a:gd name="T17" fmla="*/ 31 h 31"/>
                  <a:gd name="T18" fmla="*/ 28 w 42"/>
                  <a:gd name="T19" fmla="*/ 31 h 31"/>
                  <a:gd name="T20" fmla="*/ 28 w 42"/>
                  <a:gd name="T21" fmla="*/ 27 h 31"/>
                  <a:gd name="T22" fmla="*/ 22 w 42"/>
                  <a:gd name="T23" fmla="*/ 27 h 31"/>
                  <a:gd name="T24" fmla="*/ 21 w 42"/>
                  <a:gd name="T25" fmla="*/ 26 h 31"/>
                  <a:gd name="T26" fmla="*/ 19 w 42"/>
                  <a:gd name="T27" fmla="*/ 23 h 31"/>
                  <a:gd name="T28" fmla="*/ 19 w 42"/>
                  <a:gd name="T29" fmla="*/ 25 h 31"/>
                  <a:gd name="T30" fmla="*/ 20 w 42"/>
                  <a:gd name="T31" fmla="*/ 27 h 31"/>
                  <a:gd name="T32" fmla="*/ 19 w 42"/>
                  <a:gd name="T33" fmla="*/ 27 h 31"/>
                  <a:gd name="T34" fmla="*/ 19 w 42"/>
                  <a:gd name="T35" fmla="*/ 31 h 31"/>
                  <a:gd name="T36" fmla="*/ 28 w 42"/>
                  <a:gd name="T37" fmla="*/ 0 h 31"/>
                  <a:gd name="T38" fmla="*/ 19 w 42"/>
                  <a:gd name="T39" fmla="*/ 0 h 31"/>
                  <a:gd name="T40" fmla="*/ 19 w 42"/>
                  <a:gd name="T41" fmla="*/ 20 h 31"/>
                  <a:gd name="T42" fmla="*/ 26 w 42"/>
                  <a:gd name="T43" fmla="*/ 10 h 31"/>
                  <a:gd name="T44" fmla="*/ 26 w 42"/>
                  <a:gd name="T45" fmla="*/ 10 h 31"/>
                  <a:gd name="T46" fmla="*/ 28 w 42"/>
                  <a:gd name="T47" fmla="*/ 13 h 31"/>
                  <a:gd name="T48" fmla="*/ 28 w 42"/>
                  <a:gd name="T49" fmla="*/ 0 h 31"/>
                  <a:gd name="T50" fmla="*/ 12 w 42"/>
                  <a:gd name="T51" fmla="*/ 31 h 31"/>
                  <a:gd name="T52" fmla="*/ 19 w 42"/>
                  <a:gd name="T53" fmla="*/ 31 h 31"/>
                  <a:gd name="T54" fmla="*/ 19 w 42"/>
                  <a:gd name="T55" fmla="*/ 27 h 31"/>
                  <a:gd name="T56" fmla="*/ 14 w 42"/>
                  <a:gd name="T57" fmla="*/ 27 h 31"/>
                  <a:gd name="T58" fmla="*/ 12 w 42"/>
                  <a:gd name="T59" fmla="*/ 27 h 31"/>
                  <a:gd name="T60" fmla="*/ 12 w 42"/>
                  <a:gd name="T61" fmla="*/ 31 h 31"/>
                  <a:gd name="T62" fmla="*/ 19 w 42"/>
                  <a:gd name="T63" fmla="*/ 0 h 31"/>
                  <a:gd name="T64" fmla="*/ 12 w 42"/>
                  <a:gd name="T65" fmla="*/ 0 h 31"/>
                  <a:gd name="T66" fmla="*/ 12 w 42"/>
                  <a:gd name="T67" fmla="*/ 6 h 31"/>
                  <a:gd name="T68" fmla="*/ 13 w 42"/>
                  <a:gd name="T69" fmla="*/ 8 h 31"/>
                  <a:gd name="T70" fmla="*/ 12 w 42"/>
                  <a:gd name="T71" fmla="*/ 10 h 31"/>
                  <a:gd name="T72" fmla="*/ 12 w 42"/>
                  <a:gd name="T73" fmla="*/ 16 h 31"/>
                  <a:gd name="T74" fmla="*/ 12 w 42"/>
                  <a:gd name="T75" fmla="*/ 16 h 31"/>
                  <a:gd name="T76" fmla="*/ 17 w 42"/>
                  <a:gd name="T77" fmla="*/ 23 h 31"/>
                  <a:gd name="T78" fmla="*/ 19 w 42"/>
                  <a:gd name="T79" fmla="*/ 25 h 31"/>
                  <a:gd name="T80" fmla="*/ 19 w 42"/>
                  <a:gd name="T81" fmla="*/ 23 h 31"/>
                  <a:gd name="T82" fmla="*/ 18 w 42"/>
                  <a:gd name="T83" fmla="*/ 22 h 31"/>
                  <a:gd name="T84" fmla="*/ 19 w 42"/>
                  <a:gd name="T85" fmla="*/ 20 h 31"/>
                  <a:gd name="T86" fmla="*/ 19 w 42"/>
                  <a:gd name="T87" fmla="*/ 0 h 31"/>
                  <a:gd name="T88" fmla="*/ 0 w 42"/>
                  <a:gd name="T89" fmla="*/ 31 h 31"/>
                  <a:gd name="T90" fmla="*/ 12 w 42"/>
                  <a:gd name="T91" fmla="*/ 31 h 31"/>
                  <a:gd name="T92" fmla="*/ 12 w 42"/>
                  <a:gd name="T93" fmla="*/ 27 h 31"/>
                  <a:gd name="T94" fmla="*/ 4 w 42"/>
                  <a:gd name="T95" fmla="*/ 27 h 31"/>
                  <a:gd name="T96" fmla="*/ 4 w 42"/>
                  <a:gd name="T97" fmla="*/ 27 h 31"/>
                  <a:gd name="T98" fmla="*/ 12 w 42"/>
                  <a:gd name="T99" fmla="*/ 16 h 31"/>
                  <a:gd name="T100" fmla="*/ 12 w 42"/>
                  <a:gd name="T101" fmla="*/ 10 h 31"/>
                  <a:gd name="T102" fmla="*/ 10 w 42"/>
                  <a:gd name="T103" fmla="*/ 11 h 31"/>
                  <a:gd name="T104" fmla="*/ 6 w 42"/>
                  <a:gd name="T105" fmla="*/ 8 h 31"/>
                  <a:gd name="T106" fmla="*/ 10 w 42"/>
                  <a:gd name="T107" fmla="*/ 4 h 31"/>
                  <a:gd name="T108" fmla="*/ 10 w 42"/>
                  <a:gd name="T109" fmla="*/ 4 h 31"/>
                  <a:gd name="T110" fmla="*/ 12 w 42"/>
                  <a:gd name="T111" fmla="*/ 6 h 31"/>
                  <a:gd name="T112" fmla="*/ 12 w 42"/>
                  <a:gd name="T113" fmla="*/ 0 h 31"/>
                  <a:gd name="T114" fmla="*/ 0 w 42"/>
                  <a:gd name="T115" fmla="*/ 0 h 31"/>
                  <a:gd name="T116" fmla="*/ 0 w 42"/>
                  <a:gd name="T117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2" h="31">
                    <a:moveTo>
                      <a:pt x="28" y="31"/>
                    </a:moveTo>
                    <a:cubicBezTo>
                      <a:pt x="42" y="31"/>
                      <a:pt x="42" y="31"/>
                      <a:pt x="42" y="31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28" y="27"/>
                      <a:pt x="28" y="27"/>
                      <a:pt x="28" y="27"/>
                    </a:cubicBezTo>
                    <a:lnTo>
                      <a:pt x="28" y="31"/>
                    </a:lnTo>
                    <a:close/>
                    <a:moveTo>
                      <a:pt x="19" y="31"/>
                    </a:moveTo>
                    <a:cubicBezTo>
                      <a:pt x="28" y="31"/>
                      <a:pt x="28" y="31"/>
                      <a:pt x="28" y="31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9" y="31"/>
                      <a:pt x="19" y="31"/>
                      <a:pt x="19" y="31"/>
                    </a:cubicBezTo>
                    <a:close/>
                    <a:moveTo>
                      <a:pt x="28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8" y="13"/>
                      <a:pt x="28" y="13"/>
                      <a:pt x="28" y="13"/>
                    </a:cubicBezTo>
                    <a:lnTo>
                      <a:pt x="28" y="0"/>
                    </a:lnTo>
                    <a:close/>
                    <a:moveTo>
                      <a:pt x="12" y="31"/>
                    </a:moveTo>
                    <a:cubicBezTo>
                      <a:pt x="19" y="31"/>
                      <a:pt x="19" y="31"/>
                      <a:pt x="19" y="31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31"/>
                      <a:pt x="12" y="31"/>
                      <a:pt x="12" y="31"/>
                    </a:cubicBezTo>
                    <a:close/>
                    <a:moveTo>
                      <a:pt x="19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3" y="6"/>
                      <a:pt x="13" y="7"/>
                      <a:pt x="13" y="8"/>
                    </a:cubicBezTo>
                    <a:cubicBezTo>
                      <a:pt x="13" y="8"/>
                      <a:pt x="13" y="9"/>
                      <a:pt x="12" y="10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9" y="20"/>
                      <a:pt x="19" y="20"/>
                      <a:pt x="19" y="20"/>
                    </a:cubicBezTo>
                    <a:lnTo>
                      <a:pt x="19" y="0"/>
                    </a:lnTo>
                    <a:close/>
                    <a:moveTo>
                      <a:pt x="0" y="31"/>
                    </a:moveTo>
                    <a:cubicBezTo>
                      <a:pt x="12" y="31"/>
                      <a:pt x="12" y="31"/>
                      <a:pt x="12" y="31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0"/>
                      <a:pt x="11" y="11"/>
                      <a:pt x="10" y="11"/>
                    </a:cubicBezTo>
                    <a:cubicBezTo>
                      <a:pt x="8" y="11"/>
                      <a:pt x="6" y="9"/>
                      <a:pt x="6" y="8"/>
                    </a:cubicBezTo>
                    <a:cubicBezTo>
                      <a:pt x="6" y="6"/>
                      <a:pt x="8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91" name="Freeform: Shape 129">
                <a:extLst>
                  <a:ext uri="{FF2B5EF4-FFF2-40B4-BE49-F238E27FC236}">
                    <a16:creationId xmlns:a16="http://schemas.microsoft.com/office/drawing/2014/main" id="{5637A7DC-9E65-7FE5-80BA-060D82ABC5F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66459" y="1895010"/>
                <a:ext cx="93131" cy="115189"/>
              </a:xfrm>
              <a:custGeom>
                <a:avLst/>
                <a:gdLst>
                  <a:gd name="T0" fmla="*/ 3 w 21"/>
                  <a:gd name="T1" fmla="*/ 23 h 26"/>
                  <a:gd name="T2" fmla="*/ 3 w 21"/>
                  <a:gd name="T3" fmla="*/ 22 h 26"/>
                  <a:gd name="T4" fmla="*/ 3 w 21"/>
                  <a:gd name="T5" fmla="*/ 22 h 26"/>
                  <a:gd name="T6" fmla="*/ 3 w 21"/>
                  <a:gd name="T7" fmla="*/ 6 h 26"/>
                  <a:gd name="T8" fmla="*/ 18 w 21"/>
                  <a:gd name="T9" fmla="*/ 6 h 26"/>
                  <a:gd name="T10" fmla="*/ 18 w 21"/>
                  <a:gd name="T11" fmla="*/ 17 h 26"/>
                  <a:gd name="T12" fmla="*/ 17 w 21"/>
                  <a:gd name="T13" fmla="*/ 17 h 26"/>
                  <a:gd name="T14" fmla="*/ 12 w 21"/>
                  <a:gd name="T15" fmla="*/ 22 h 26"/>
                  <a:gd name="T16" fmla="*/ 17 w 21"/>
                  <a:gd name="T17" fmla="*/ 26 h 26"/>
                  <a:gd name="T18" fmla="*/ 21 w 21"/>
                  <a:gd name="T19" fmla="*/ 22 h 26"/>
                  <a:gd name="T20" fmla="*/ 21 w 21"/>
                  <a:gd name="T21" fmla="*/ 22 h 26"/>
                  <a:gd name="T22" fmla="*/ 21 w 21"/>
                  <a:gd name="T23" fmla="*/ 22 h 26"/>
                  <a:gd name="T24" fmla="*/ 21 w 21"/>
                  <a:gd name="T25" fmla="*/ 6 h 26"/>
                  <a:gd name="T26" fmla="*/ 21 w 21"/>
                  <a:gd name="T27" fmla="*/ 0 h 26"/>
                  <a:gd name="T28" fmla="*/ 18 w 21"/>
                  <a:gd name="T29" fmla="*/ 0 h 26"/>
                  <a:gd name="T30" fmla="*/ 3 w 21"/>
                  <a:gd name="T31" fmla="*/ 0 h 26"/>
                  <a:gd name="T32" fmla="*/ 0 w 21"/>
                  <a:gd name="T33" fmla="*/ 0 h 26"/>
                  <a:gd name="T34" fmla="*/ 0 w 21"/>
                  <a:gd name="T35" fmla="*/ 6 h 26"/>
                  <a:gd name="T36" fmla="*/ 0 w 21"/>
                  <a:gd name="T37" fmla="*/ 17 h 26"/>
                  <a:gd name="T38" fmla="*/ 0 w 21"/>
                  <a:gd name="T39" fmla="*/ 17 h 26"/>
                  <a:gd name="T40" fmla="*/ 3 w 21"/>
                  <a:gd name="T41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1" h="26">
                    <a:moveTo>
                      <a:pt x="3" y="23"/>
                    </a:move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7" y="17"/>
                      <a:pt x="17" y="17"/>
                    </a:cubicBezTo>
                    <a:cubicBezTo>
                      <a:pt x="14" y="17"/>
                      <a:pt x="12" y="19"/>
                      <a:pt x="12" y="22"/>
                    </a:cubicBezTo>
                    <a:cubicBezTo>
                      <a:pt x="12" y="24"/>
                      <a:pt x="14" y="26"/>
                      <a:pt x="17" y="26"/>
                    </a:cubicBezTo>
                    <a:cubicBezTo>
                      <a:pt x="19" y="26"/>
                      <a:pt x="21" y="24"/>
                      <a:pt x="21" y="2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9"/>
                      <a:pt x="2" y="21"/>
                      <a:pt x="3" y="2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</p:grpSp>
        <p:grpSp>
          <p:nvGrpSpPr>
            <p:cNvPr id="18" name="Group 59">
              <a:extLst>
                <a:ext uri="{FF2B5EF4-FFF2-40B4-BE49-F238E27FC236}">
                  <a16:creationId xmlns:a16="http://schemas.microsoft.com/office/drawing/2014/main" id="{F36FFE12-57CE-6CF3-A56B-B9410ABBA1DE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698196" y="1819393"/>
              <a:ext cx="5062269" cy="5038607"/>
              <a:chOff x="4476326" y="1364544"/>
              <a:chExt cx="3796702" cy="3778956"/>
            </a:xfrm>
            <a:grpFill/>
          </p:grpSpPr>
          <p:sp>
            <p:nvSpPr>
              <p:cNvPr id="19" name="Freeform: Shape 61">
                <a:extLst>
                  <a:ext uri="{FF2B5EF4-FFF2-40B4-BE49-F238E27FC236}">
                    <a16:creationId xmlns:a16="http://schemas.microsoft.com/office/drawing/2014/main" id="{92531660-55DC-178C-D14A-8BB2BBC938C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749783" y="1386364"/>
                <a:ext cx="2829064" cy="2829064"/>
              </a:xfrm>
              <a:custGeom>
                <a:avLst/>
                <a:gdLst>
                  <a:gd name="T0" fmla="*/ 315 w 630"/>
                  <a:gd name="T1" fmla="*/ 19 h 630"/>
                  <a:gd name="T2" fmla="*/ 611 w 630"/>
                  <a:gd name="T3" fmla="*/ 315 h 630"/>
                  <a:gd name="T4" fmla="*/ 315 w 630"/>
                  <a:gd name="T5" fmla="*/ 611 h 630"/>
                  <a:gd name="T6" fmla="*/ 315 w 630"/>
                  <a:gd name="T7" fmla="*/ 630 h 630"/>
                  <a:gd name="T8" fmla="*/ 630 w 630"/>
                  <a:gd name="T9" fmla="*/ 315 h 630"/>
                  <a:gd name="T10" fmla="*/ 315 w 630"/>
                  <a:gd name="T11" fmla="*/ 0 h 630"/>
                  <a:gd name="T12" fmla="*/ 315 w 630"/>
                  <a:gd name="T13" fmla="*/ 19 h 630"/>
                  <a:gd name="T14" fmla="*/ 315 w 630"/>
                  <a:gd name="T15" fmla="*/ 611 h 630"/>
                  <a:gd name="T16" fmla="*/ 19 w 630"/>
                  <a:gd name="T17" fmla="*/ 315 h 630"/>
                  <a:gd name="T18" fmla="*/ 315 w 630"/>
                  <a:gd name="T19" fmla="*/ 19 h 630"/>
                  <a:gd name="T20" fmla="*/ 315 w 630"/>
                  <a:gd name="T21" fmla="*/ 0 h 630"/>
                  <a:gd name="T22" fmla="*/ 0 w 630"/>
                  <a:gd name="T23" fmla="*/ 315 h 630"/>
                  <a:gd name="T24" fmla="*/ 315 w 630"/>
                  <a:gd name="T25" fmla="*/ 630 h 630"/>
                  <a:gd name="T26" fmla="*/ 315 w 630"/>
                  <a:gd name="T27" fmla="*/ 611 h 6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30" h="630">
                    <a:moveTo>
                      <a:pt x="315" y="19"/>
                    </a:moveTo>
                    <a:cubicBezTo>
                      <a:pt x="479" y="19"/>
                      <a:pt x="611" y="152"/>
                      <a:pt x="611" y="315"/>
                    </a:cubicBezTo>
                    <a:cubicBezTo>
                      <a:pt x="611" y="479"/>
                      <a:pt x="479" y="611"/>
                      <a:pt x="315" y="611"/>
                    </a:cubicBezTo>
                    <a:cubicBezTo>
                      <a:pt x="315" y="630"/>
                      <a:pt x="315" y="630"/>
                      <a:pt x="315" y="630"/>
                    </a:cubicBezTo>
                    <a:cubicBezTo>
                      <a:pt x="489" y="630"/>
                      <a:pt x="630" y="489"/>
                      <a:pt x="630" y="315"/>
                    </a:cubicBezTo>
                    <a:cubicBezTo>
                      <a:pt x="630" y="141"/>
                      <a:pt x="489" y="0"/>
                      <a:pt x="315" y="0"/>
                    </a:cubicBezTo>
                    <a:lnTo>
                      <a:pt x="315" y="19"/>
                    </a:lnTo>
                    <a:close/>
                    <a:moveTo>
                      <a:pt x="315" y="611"/>
                    </a:moveTo>
                    <a:cubicBezTo>
                      <a:pt x="152" y="611"/>
                      <a:pt x="19" y="479"/>
                      <a:pt x="19" y="315"/>
                    </a:cubicBezTo>
                    <a:cubicBezTo>
                      <a:pt x="19" y="152"/>
                      <a:pt x="152" y="19"/>
                      <a:pt x="315" y="19"/>
                    </a:cubicBezTo>
                    <a:cubicBezTo>
                      <a:pt x="315" y="0"/>
                      <a:pt x="315" y="0"/>
                      <a:pt x="315" y="0"/>
                    </a:cubicBezTo>
                    <a:cubicBezTo>
                      <a:pt x="141" y="0"/>
                      <a:pt x="0" y="141"/>
                      <a:pt x="0" y="315"/>
                    </a:cubicBezTo>
                    <a:cubicBezTo>
                      <a:pt x="0" y="489"/>
                      <a:pt x="141" y="630"/>
                      <a:pt x="315" y="630"/>
                    </a:cubicBezTo>
                    <a:lnTo>
                      <a:pt x="315" y="61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" name="Freeform: Shape 62">
                <a:extLst>
                  <a:ext uri="{FF2B5EF4-FFF2-40B4-BE49-F238E27FC236}">
                    <a16:creationId xmlns:a16="http://schemas.microsoft.com/office/drawing/2014/main" id="{287F60A3-FD38-9AE9-CA51-96800D34FAE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6896145" y="3801414"/>
                <a:ext cx="1376883" cy="1342086"/>
              </a:xfrm>
              <a:custGeom>
                <a:avLst/>
                <a:gdLst>
                  <a:gd name="connsiteX0" fmla="*/ 246478 w 1376883"/>
                  <a:gd name="connsiteY0" fmla="*/ 0 h 1342086"/>
                  <a:gd name="connsiteX1" fmla="*/ 1376883 w 1376883"/>
                  <a:gd name="connsiteY1" fmla="*/ 1342086 h 1342086"/>
                  <a:gd name="connsiteX2" fmla="*/ 964218 w 1376883"/>
                  <a:gd name="connsiteY2" fmla="*/ 1342086 h 1342086"/>
                  <a:gd name="connsiteX3" fmla="*/ 0 w 1376883"/>
                  <a:gd name="connsiteY3" fmla="*/ 201522 h 1342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76883" h="1342086">
                    <a:moveTo>
                      <a:pt x="246478" y="0"/>
                    </a:moveTo>
                    <a:lnTo>
                      <a:pt x="1376883" y="1342086"/>
                    </a:lnTo>
                    <a:lnTo>
                      <a:pt x="964218" y="1342086"/>
                    </a:lnTo>
                    <a:lnTo>
                      <a:pt x="0" y="20152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" name="Freeform: Shape 63">
                <a:extLst>
                  <a:ext uri="{FF2B5EF4-FFF2-40B4-BE49-F238E27FC236}">
                    <a16:creationId xmlns:a16="http://schemas.microsoft.com/office/drawing/2014/main" id="{EE65A15C-8862-CA7E-2C9A-63408611577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6810884" y="3702203"/>
                <a:ext cx="466602" cy="430948"/>
              </a:xfrm>
              <a:custGeom>
                <a:avLst/>
                <a:gdLst>
                  <a:gd name="T0" fmla="*/ 79 w 104"/>
                  <a:gd name="T1" fmla="*/ 0 h 96"/>
                  <a:gd name="T2" fmla="*/ 0 w 104"/>
                  <a:gd name="T3" fmla="*/ 65 h 96"/>
                  <a:gd name="T4" fmla="*/ 25 w 104"/>
                  <a:gd name="T5" fmla="*/ 96 h 96"/>
                  <a:gd name="T6" fmla="*/ 104 w 104"/>
                  <a:gd name="T7" fmla="*/ 31 h 96"/>
                  <a:gd name="T8" fmla="*/ 79 w 104"/>
                  <a:gd name="T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4" h="96">
                    <a:moveTo>
                      <a:pt x="79" y="0"/>
                    </a:moveTo>
                    <a:cubicBezTo>
                      <a:pt x="0" y="65"/>
                      <a:pt x="0" y="65"/>
                      <a:pt x="0" y="65"/>
                    </a:cubicBezTo>
                    <a:cubicBezTo>
                      <a:pt x="25" y="96"/>
                      <a:pt x="25" y="96"/>
                      <a:pt x="25" y="96"/>
                    </a:cubicBezTo>
                    <a:cubicBezTo>
                      <a:pt x="63" y="85"/>
                      <a:pt x="89" y="63"/>
                      <a:pt x="104" y="31"/>
                    </a:cubicBezTo>
                    <a:lnTo>
                      <a:pt x="7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" name="Freeform: Shape 64">
                <a:extLst>
                  <a:ext uri="{FF2B5EF4-FFF2-40B4-BE49-F238E27FC236}">
                    <a16:creationId xmlns:a16="http://schemas.microsoft.com/office/drawing/2014/main" id="{D7A7F724-75C1-06F7-9E44-329E5F436BE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476326" y="1364544"/>
                <a:ext cx="3260012" cy="2853867"/>
              </a:xfrm>
              <a:custGeom>
                <a:avLst/>
                <a:gdLst>
                  <a:gd name="T0" fmla="*/ 363 w 726"/>
                  <a:gd name="T1" fmla="*/ 636 h 636"/>
                  <a:gd name="T2" fmla="*/ 516 w 726"/>
                  <a:gd name="T3" fmla="*/ 597 h 636"/>
                  <a:gd name="T4" fmla="*/ 642 w 726"/>
                  <a:gd name="T5" fmla="*/ 166 h 636"/>
                  <a:gd name="T6" fmla="*/ 363 w 726"/>
                  <a:gd name="T7" fmla="*/ 0 h 636"/>
                  <a:gd name="T8" fmla="*/ 363 w 726"/>
                  <a:gd name="T9" fmla="*/ 18 h 636"/>
                  <a:gd name="T10" fmla="*/ 627 w 726"/>
                  <a:gd name="T11" fmla="*/ 174 h 636"/>
                  <a:gd name="T12" fmla="*/ 507 w 726"/>
                  <a:gd name="T13" fmla="*/ 582 h 636"/>
                  <a:gd name="T14" fmla="*/ 363 w 726"/>
                  <a:gd name="T15" fmla="*/ 618 h 636"/>
                  <a:gd name="T16" fmla="*/ 363 w 726"/>
                  <a:gd name="T17" fmla="*/ 636 h 636"/>
                  <a:gd name="T18" fmla="*/ 211 w 726"/>
                  <a:gd name="T19" fmla="*/ 39 h 636"/>
                  <a:gd name="T20" fmla="*/ 84 w 726"/>
                  <a:gd name="T21" fmla="*/ 471 h 636"/>
                  <a:gd name="T22" fmla="*/ 363 w 726"/>
                  <a:gd name="T23" fmla="*/ 636 h 636"/>
                  <a:gd name="T24" fmla="*/ 363 w 726"/>
                  <a:gd name="T25" fmla="*/ 618 h 636"/>
                  <a:gd name="T26" fmla="*/ 100 w 726"/>
                  <a:gd name="T27" fmla="*/ 462 h 636"/>
                  <a:gd name="T28" fmla="*/ 219 w 726"/>
                  <a:gd name="T29" fmla="*/ 55 h 636"/>
                  <a:gd name="T30" fmla="*/ 363 w 726"/>
                  <a:gd name="T31" fmla="*/ 18 h 636"/>
                  <a:gd name="T32" fmla="*/ 363 w 726"/>
                  <a:gd name="T33" fmla="*/ 0 h 636"/>
                  <a:gd name="T34" fmla="*/ 211 w 726"/>
                  <a:gd name="T35" fmla="*/ 39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26" h="636">
                    <a:moveTo>
                      <a:pt x="363" y="636"/>
                    </a:moveTo>
                    <a:cubicBezTo>
                      <a:pt x="415" y="636"/>
                      <a:pt x="467" y="623"/>
                      <a:pt x="516" y="597"/>
                    </a:cubicBezTo>
                    <a:cubicBezTo>
                      <a:pt x="670" y="513"/>
                      <a:pt x="726" y="320"/>
                      <a:pt x="642" y="166"/>
                    </a:cubicBezTo>
                    <a:cubicBezTo>
                      <a:pt x="584" y="60"/>
                      <a:pt x="476" y="0"/>
                      <a:pt x="363" y="0"/>
                    </a:cubicBezTo>
                    <a:cubicBezTo>
                      <a:pt x="363" y="18"/>
                      <a:pt x="363" y="18"/>
                      <a:pt x="363" y="18"/>
                    </a:cubicBezTo>
                    <a:cubicBezTo>
                      <a:pt x="469" y="18"/>
                      <a:pt x="572" y="74"/>
                      <a:pt x="627" y="174"/>
                    </a:cubicBezTo>
                    <a:cubicBezTo>
                      <a:pt x="706" y="320"/>
                      <a:pt x="653" y="502"/>
                      <a:pt x="507" y="582"/>
                    </a:cubicBezTo>
                    <a:cubicBezTo>
                      <a:pt x="462" y="607"/>
                      <a:pt x="412" y="619"/>
                      <a:pt x="363" y="618"/>
                    </a:cubicBezTo>
                    <a:lnTo>
                      <a:pt x="363" y="636"/>
                    </a:lnTo>
                    <a:close/>
                    <a:moveTo>
                      <a:pt x="211" y="39"/>
                    </a:moveTo>
                    <a:cubicBezTo>
                      <a:pt x="57" y="124"/>
                      <a:pt x="0" y="317"/>
                      <a:pt x="84" y="471"/>
                    </a:cubicBezTo>
                    <a:cubicBezTo>
                      <a:pt x="142" y="576"/>
                      <a:pt x="251" y="636"/>
                      <a:pt x="363" y="636"/>
                    </a:cubicBezTo>
                    <a:cubicBezTo>
                      <a:pt x="363" y="618"/>
                      <a:pt x="363" y="618"/>
                      <a:pt x="363" y="618"/>
                    </a:cubicBezTo>
                    <a:cubicBezTo>
                      <a:pt x="257" y="618"/>
                      <a:pt x="154" y="562"/>
                      <a:pt x="100" y="462"/>
                    </a:cubicBezTo>
                    <a:cubicBezTo>
                      <a:pt x="20" y="317"/>
                      <a:pt x="74" y="134"/>
                      <a:pt x="219" y="55"/>
                    </a:cubicBezTo>
                    <a:cubicBezTo>
                      <a:pt x="265" y="30"/>
                      <a:pt x="315" y="18"/>
                      <a:pt x="363" y="18"/>
                    </a:cubicBezTo>
                    <a:cubicBezTo>
                      <a:pt x="363" y="0"/>
                      <a:pt x="363" y="0"/>
                      <a:pt x="363" y="0"/>
                    </a:cubicBezTo>
                    <a:cubicBezTo>
                      <a:pt x="312" y="0"/>
                      <a:pt x="259" y="13"/>
                      <a:pt x="211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</p:grpSp>
      </p:grpSp>
      <p:sp>
        <p:nvSpPr>
          <p:cNvPr id="8" name="标题 7">
            <a:extLst>
              <a:ext uri="{FF2B5EF4-FFF2-40B4-BE49-F238E27FC236}">
                <a16:creationId xmlns:a16="http://schemas.microsoft.com/office/drawing/2014/main" id="{671CBC9B-4360-9CBD-2E8A-038FE9F5F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1432" y="2637586"/>
            <a:ext cx="2164080" cy="711835"/>
          </a:xfrm>
        </p:spPr>
        <p:txBody>
          <a:bodyPr>
            <a:normAutofit fontScale="90000"/>
          </a:bodyPr>
          <a:lstStyle/>
          <a:p>
            <a:pPr algn="ctr"/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目录</a:t>
            </a:r>
            <a:br>
              <a:rPr lang="en-US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</a:br>
            <a:r>
              <a:rPr lang="en-US" altLang="zh-CN" sz="18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Contents</a:t>
            </a:r>
            <a:endParaRPr lang="zh-CN" altLang="en-US" sz="1300" b="1" i="1" dirty="0">
              <a:solidFill>
                <a:srgbClr val="E7E6E6">
                  <a:lumMod val="75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4101185B-71FC-A775-F367-EA29B91236F0}"/>
              </a:ext>
            </a:extLst>
          </p:cNvPr>
          <p:cNvGrpSpPr/>
          <p:nvPr/>
        </p:nvGrpSpPr>
        <p:grpSpPr>
          <a:xfrm>
            <a:off x="7346085" y="2087929"/>
            <a:ext cx="3389353" cy="743446"/>
            <a:chOff x="7300452" y="2048744"/>
            <a:chExt cx="3389353" cy="743446"/>
          </a:xfrm>
        </p:grpSpPr>
        <p:sp>
          <p:nvSpPr>
            <p:cNvPr id="245" name="Freeform 78">
              <a:extLst>
                <a:ext uri="{FF2B5EF4-FFF2-40B4-BE49-F238E27FC236}">
                  <a16:creationId xmlns:a16="http://schemas.microsoft.com/office/drawing/2014/main" id="{4474BD7E-ADDC-4989-8D77-A4A892BAFF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6537" y="2280404"/>
              <a:ext cx="216085" cy="315687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0" y="35"/>
                </a:cxn>
                <a:cxn ang="0">
                  <a:pos x="16" y="74"/>
                </a:cxn>
                <a:cxn ang="0">
                  <a:pos x="35" y="102"/>
                </a:cxn>
                <a:cxn ang="0">
                  <a:pos x="54" y="74"/>
                </a:cxn>
                <a:cxn ang="0">
                  <a:pos x="70" y="35"/>
                </a:cxn>
                <a:cxn ang="0">
                  <a:pos x="35" y="0"/>
                </a:cxn>
                <a:cxn ang="0">
                  <a:pos x="43" y="87"/>
                </a:cxn>
                <a:cxn ang="0">
                  <a:pos x="27" y="89"/>
                </a:cxn>
                <a:cxn ang="0">
                  <a:pos x="26" y="83"/>
                </a:cxn>
                <a:cxn ang="0">
                  <a:pos x="26" y="83"/>
                </a:cxn>
                <a:cxn ang="0">
                  <a:pos x="45" y="80"/>
                </a:cxn>
                <a:cxn ang="0">
                  <a:pos x="44" y="83"/>
                </a:cxn>
                <a:cxn ang="0">
                  <a:pos x="43" y="87"/>
                </a:cxn>
                <a:cxn ang="0">
                  <a:pos x="25" y="79"/>
                </a:cxn>
                <a:cxn ang="0">
                  <a:pos x="23" y="73"/>
                </a:cxn>
                <a:cxn ang="0">
                  <a:pos x="47" y="73"/>
                </a:cxn>
                <a:cxn ang="0">
                  <a:pos x="46" y="77"/>
                </a:cxn>
                <a:cxn ang="0">
                  <a:pos x="25" y="79"/>
                </a:cxn>
                <a:cxn ang="0">
                  <a:pos x="35" y="96"/>
                </a:cxn>
                <a:cxn ang="0">
                  <a:pos x="29" y="92"/>
                </a:cxn>
                <a:cxn ang="0">
                  <a:pos x="42" y="90"/>
                </a:cxn>
                <a:cxn ang="0">
                  <a:pos x="35" y="96"/>
                </a:cxn>
                <a:cxn ang="0">
                  <a:pos x="50" y="67"/>
                </a:cxn>
                <a:cxn ang="0">
                  <a:pos x="20" y="67"/>
                </a:cxn>
                <a:cxn ang="0">
                  <a:pos x="15" y="57"/>
                </a:cxn>
                <a:cxn ang="0">
                  <a:pos x="6" y="35"/>
                </a:cxn>
                <a:cxn ang="0">
                  <a:pos x="35" y="6"/>
                </a:cxn>
                <a:cxn ang="0">
                  <a:pos x="64" y="35"/>
                </a:cxn>
                <a:cxn ang="0">
                  <a:pos x="55" y="57"/>
                </a:cxn>
                <a:cxn ang="0">
                  <a:pos x="50" y="67"/>
                </a:cxn>
                <a:cxn ang="0">
                  <a:pos x="50" y="67"/>
                </a:cxn>
                <a:cxn ang="0">
                  <a:pos x="50" y="67"/>
                </a:cxn>
              </a:cxnLst>
              <a:rect l="0" t="0" r="r" b="b"/>
              <a:pathLst>
                <a:path w="70" h="102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48"/>
                    <a:pt x="12" y="62"/>
                    <a:pt x="16" y="74"/>
                  </a:cubicBezTo>
                  <a:cubicBezTo>
                    <a:pt x="22" y="91"/>
                    <a:pt x="22" y="102"/>
                    <a:pt x="35" y="102"/>
                  </a:cubicBezTo>
                  <a:cubicBezTo>
                    <a:pt x="49" y="102"/>
                    <a:pt x="48" y="92"/>
                    <a:pt x="54" y="74"/>
                  </a:cubicBezTo>
                  <a:cubicBezTo>
                    <a:pt x="58" y="62"/>
                    <a:pt x="70" y="48"/>
                    <a:pt x="70" y="35"/>
                  </a:cubicBezTo>
                  <a:cubicBezTo>
                    <a:pt x="70" y="16"/>
                    <a:pt x="54" y="0"/>
                    <a:pt x="35" y="0"/>
                  </a:cubicBezTo>
                  <a:close/>
                  <a:moveTo>
                    <a:pt x="43" y="87"/>
                  </a:moveTo>
                  <a:cubicBezTo>
                    <a:pt x="27" y="89"/>
                    <a:pt x="27" y="89"/>
                    <a:pt x="27" y="89"/>
                  </a:cubicBezTo>
                  <a:cubicBezTo>
                    <a:pt x="27" y="87"/>
                    <a:pt x="26" y="85"/>
                    <a:pt x="26" y="83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45" y="80"/>
                    <a:pt x="45" y="80"/>
                    <a:pt x="45" y="80"/>
                  </a:cubicBezTo>
                  <a:cubicBezTo>
                    <a:pt x="45" y="81"/>
                    <a:pt x="45" y="82"/>
                    <a:pt x="44" y="83"/>
                  </a:cubicBezTo>
                  <a:cubicBezTo>
                    <a:pt x="44" y="84"/>
                    <a:pt x="44" y="86"/>
                    <a:pt x="43" y="87"/>
                  </a:cubicBezTo>
                  <a:close/>
                  <a:moveTo>
                    <a:pt x="25" y="79"/>
                  </a:moveTo>
                  <a:cubicBezTo>
                    <a:pt x="24" y="78"/>
                    <a:pt x="23" y="76"/>
                    <a:pt x="23" y="73"/>
                  </a:cubicBezTo>
                  <a:cubicBezTo>
                    <a:pt x="47" y="73"/>
                    <a:pt x="47" y="73"/>
                    <a:pt x="47" y="73"/>
                  </a:cubicBezTo>
                  <a:cubicBezTo>
                    <a:pt x="47" y="75"/>
                    <a:pt x="47" y="76"/>
                    <a:pt x="46" y="77"/>
                  </a:cubicBezTo>
                  <a:lnTo>
                    <a:pt x="25" y="79"/>
                  </a:lnTo>
                  <a:close/>
                  <a:moveTo>
                    <a:pt x="35" y="96"/>
                  </a:moveTo>
                  <a:cubicBezTo>
                    <a:pt x="32" y="96"/>
                    <a:pt x="30" y="95"/>
                    <a:pt x="29" y="92"/>
                  </a:cubicBezTo>
                  <a:cubicBezTo>
                    <a:pt x="42" y="90"/>
                    <a:pt x="42" y="90"/>
                    <a:pt x="42" y="90"/>
                  </a:cubicBezTo>
                  <a:cubicBezTo>
                    <a:pt x="40" y="95"/>
                    <a:pt x="39" y="96"/>
                    <a:pt x="35" y="96"/>
                  </a:cubicBezTo>
                  <a:close/>
                  <a:moveTo>
                    <a:pt x="50" y="67"/>
                  </a:moveTo>
                  <a:cubicBezTo>
                    <a:pt x="20" y="67"/>
                    <a:pt x="20" y="67"/>
                    <a:pt x="20" y="67"/>
                  </a:cubicBezTo>
                  <a:cubicBezTo>
                    <a:pt x="19" y="64"/>
                    <a:pt x="17" y="60"/>
                    <a:pt x="15" y="57"/>
                  </a:cubicBezTo>
                  <a:cubicBezTo>
                    <a:pt x="11" y="49"/>
                    <a:pt x="6" y="41"/>
                    <a:pt x="6" y="35"/>
                  </a:cubicBezTo>
                  <a:cubicBezTo>
                    <a:pt x="6" y="19"/>
                    <a:pt x="19" y="6"/>
                    <a:pt x="35" y="6"/>
                  </a:cubicBezTo>
                  <a:cubicBezTo>
                    <a:pt x="51" y="6"/>
                    <a:pt x="64" y="19"/>
                    <a:pt x="64" y="35"/>
                  </a:cubicBezTo>
                  <a:cubicBezTo>
                    <a:pt x="64" y="41"/>
                    <a:pt x="60" y="49"/>
                    <a:pt x="55" y="57"/>
                  </a:cubicBezTo>
                  <a:cubicBezTo>
                    <a:pt x="53" y="60"/>
                    <a:pt x="52" y="64"/>
                    <a:pt x="50" y="67"/>
                  </a:cubicBezTo>
                  <a:close/>
                  <a:moveTo>
                    <a:pt x="50" y="67"/>
                  </a:moveTo>
                  <a:cubicBezTo>
                    <a:pt x="50" y="67"/>
                    <a:pt x="50" y="67"/>
                    <a:pt x="50" y="67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11664" tIns="55832" rIns="111664" bIns="55832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253" name="Group 269">
              <a:extLst>
                <a:ext uri="{FF2B5EF4-FFF2-40B4-BE49-F238E27FC236}">
                  <a16:creationId xmlns:a16="http://schemas.microsoft.com/office/drawing/2014/main" id="{A2A4CA06-CDA0-0ACD-C486-561DF7428BA6}"/>
                </a:ext>
              </a:extLst>
            </p:cNvPr>
            <p:cNvGrpSpPr/>
            <p:nvPr/>
          </p:nvGrpSpPr>
          <p:grpSpPr>
            <a:xfrm>
              <a:off x="8208947" y="2100409"/>
              <a:ext cx="2480858" cy="675677"/>
              <a:chOff x="8094691" y="2038021"/>
              <a:chExt cx="2480858" cy="675677"/>
            </a:xfrm>
          </p:grpSpPr>
          <p:sp>
            <p:nvSpPr>
              <p:cNvPr id="261" name="TextBox 6">
                <a:extLst>
                  <a:ext uri="{FF2B5EF4-FFF2-40B4-BE49-F238E27FC236}">
                    <a16:creationId xmlns:a16="http://schemas.microsoft.com/office/drawing/2014/main" id="{12CF99BF-3736-5D0A-3358-2E01F196C359}"/>
                  </a:ext>
                </a:extLst>
              </p:cNvPr>
              <p:cNvSpPr txBox="1"/>
              <p:nvPr/>
            </p:nvSpPr>
            <p:spPr>
              <a:xfrm>
                <a:off x="8094691" y="2436699"/>
                <a:ext cx="2480858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Composite</a:t>
                </a:r>
                <a:r>
                  <a:rPr lang="zh-CN" altLang="en-US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Index</a:t>
                </a:r>
                <a:endParaRPr lang="en-GB" b="1" i="1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2" name="TextBox 268">
                <a:extLst>
                  <a:ext uri="{FF2B5EF4-FFF2-40B4-BE49-F238E27FC236}">
                    <a16:creationId xmlns:a16="http://schemas.microsoft.com/office/drawing/2014/main" id="{62FF564B-5521-5E24-1661-C3800D63F567}"/>
                  </a:ext>
                </a:extLst>
              </p:cNvPr>
              <p:cNvSpPr txBox="1"/>
              <p:nvPr/>
            </p:nvSpPr>
            <p:spPr>
              <a:xfrm>
                <a:off x="8094691" y="2038021"/>
                <a:ext cx="246413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400" b="1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综合指数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57" name="文本框 256">
              <a:extLst>
                <a:ext uri="{FF2B5EF4-FFF2-40B4-BE49-F238E27FC236}">
                  <a16:creationId xmlns:a16="http://schemas.microsoft.com/office/drawing/2014/main" id="{3F7FCDEF-3244-1903-7DCE-6B18F1723344}"/>
                </a:ext>
              </a:extLst>
            </p:cNvPr>
            <p:cNvSpPr txBox="1"/>
            <p:nvPr/>
          </p:nvSpPr>
          <p:spPr>
            <a:xfrm>
              <a:off x="7300452" y="2084304"/>
              <a:ext cx="95635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4000" b="1" dirty="0">
                  <a:gradFill>
                    <a:gsLst>
                      <a:gs pos="0">
                        <a:srgbClr val="182E7A">
                          <a:alpha val="0"/>
                          <a:lumMod val="17000"/>
                          <a:lumOff val="83000"/>
                        </a:srgbClr>
                      </a:gs>
                      <a:gs pos="100000">
                        <a:srgbClr val="182E7A"/>
                      </a:gs>
                    </a:gsLst>
                    <a:lin ang="16200000" scaled="0"/>
                  </a:gradFill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r>
                <a:rPr lang="en-GB" altLang="zh-CN" sz="4000" b="1" dirty="0">
                  <a:gradFill>
                    <a:gsLst>
                      <a:gs pos="0">
                        <a:srgbClr val="182E7A">
                          <a:alpha val="0"/>
                          <a:lumMod val="17000"/>
                          <a:lumOff val="83000"/>
                        </a:srgbClr>
                      </a:gs>
                      <a:gs pos="100000">
                        <a:srgbClr val="182E7A"/>
                      </a:gs>
                    </a:gsLst>
                    <a:lin ang="16200000" scaled="0"/>
                  </a:gradFill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.0</a:t>
              </a:r>
              <a:endParaRPr lang="zh-CN" altLang="en-US" sz="4000" dirty="0">
                <a:gradFill>
                  <a:gsLst>
                    <a:gs pos="0">
                      <a:srgbClr val="182E7A">
                        <a:alpha val="0"/>
                        <a:lumMod val="17000"/>
                        <a:lumOff val="83000"/>
                      </a:srgbClr>
                    </a:gs>
                    <a:gs pos="100000">
                      <a:srgbClr val="182E7A"/>
                    </a:gs>
                  </a:gsLst>
                  <a:lin ang="16200000" scaled="0"/>
                </a:gra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259" name="直接连接符 29">
              <a:extLst>
                <a:ext uri="{FF2B5EF4-FFF2-40B4-BE49-F238E27FC236}">
                  <a16:creationId xmlns:a16="http://schemas.microsoft.com/office/drawing/2014/main" id="{60063164-4FB0-E560-9797-530F52A06A5C}"/>
                </a:ext>
              </a:extLst>
            </p:cNvPr>
            <p:cNvCxnSpPr>
              <a:cxnSpLocks/>
            </p:cNvCxnSpPr>
            <p:nvPr/>
          </p:nvCxnSpPr>
          <p:spPr>
            <a:xfrm>
              <a:off x="7408442" y="2048744"/>
              <a:ext cx="3264638" cy="0"/>
            </a:xfrm>
            <a:prstGeom prst="line">
              <a:avLst/>
            </a:prstGeom>
            <a:ln w="28575">
              <a:solidFill>
                <a:srgbClr val="182E7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直接连接符 247">
              <a:extLst>
                <a:ext uri="{FF2B5EF4-FFF2-40B4-BE49-F238E27FC236}">
                  <a16:creationId xmlns:a16="http://schemas.microsoft.com/office/drawing/2014/main" id="{DD00C16B-D7CB-385F-EABF-A915779620EB}"/>
                </a:ext>
              </a:extLst>
            </p:cNvPr>
            <p:cNvCxnSpPr>
              <a:cxnSpLocks/>
            </p:cNvCxnSpPr>
            <p:nvPr/>
          </p:nvCxnSpPr>
          <p:spPr>
            <a:xfrm>
              <a:off x="7408442" y="2792190"/>
              <a:ext cx="3264638" cy="0"/>
            </a:xfrm>
            <a:prstGeom prst="line">
              <a:avLst/>
            </a:prstGeom>
            <a:ln>
              <a:solidFill>
                <a:srgbClr val="182E7A">
                  <a:alpha val="1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F4D79C95-A761-6120-3CB1-9E6EC0C1D157}"/>
              </a:ext>
            </a:extLst>
          </p:cNvPr>
          <p:cNvGrpSpPr/>
          <p:nvPr/>
        </p:nvGrpSpPr>
        <p:grpSpPr>
          <a:xfrm>
            <a:off x="7346085" y="3683266"/>
            <a:ext cx="3389353" cy="743446"/>
            <a:chOff x="7300452" y="2048744"/>
            <a:chExt cx="3389353" cy="743446"/>
          </a:xfrm>
        </p:grpSpPr>
        <p:sp>
          <p:nvSpPr>
            <p:cNvPr id="3" name="Freeform 78">
              <a:extLst>
                <a:ext uri="{FF2B5EF4-FFF2-40B4-BE49-F238E27FC236}">
                  <a16:creationId xmlns:a16="http://schemas.microsoft.com/office/drawing/2014/main" id="{1204B99A-2A07-CF27-F1AB-B5CAEDB9D8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6537" y="2280404"/>
              <a:ext cx="216085" cy="315687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0" y="35"/>
                </a:cxn>
                <a:cxn ang="0">
                  <a:pos x="16" y="74"/>
                </a:cxn>
                <a:cxn ang="0">
                  <a:pos x="35" y="102"/>
                </a:cxn>
                <a:cxn ang="0">
                  <a:pos x="54" y="74"/>
                </a:cxn>
                <a:cxn ang="0">
                  <a:pos x="70" y="35"/>
                </a:cxn>
                <a:cxn ang="0">
                  <a:pos x="35" y="0"/>
                </a:cxn>
                <a:cxn ang="0">
                  <a:pos x="43" y="87"/>
                </a:cxn>
                <a:cxn ang="0">
                  <a:pos x="27" y="89"/>
                </a:cxn>
                <a:cxn ang="0">
                  <a:pos x="26" y="83"/>
                </a:cxn>
                <a:cxn ang="0">
                  <a:pos x="26" y="83"/>
                </a:cxn>
                <a:cxn ang="0">
                  <a:pos x="45" y="80"/>
                </a:cxn>
                <a:cxn ang="0">
                  <a:pos x="44" y="83"/>
                </a:cxn>
                <a:cxn ang="0">
                  <a:pos x="43" y="87"/>
                </a:cxn>
                <a:cxn ang="0">
                  <a:pos x="25" y="79"/>
                </a:cxn>
                <a:cxn ang="0">
                  <a:pos x="23" y="73"/>
                </a:cxn>
                <a:cxn ang="0">
                  <a:pos x="47" y="73"/>
                </a:cxn>
                <a:cxn ang="0">
                  <a:pos x="46" y="77"/>
                </a:cxn>
                <a:cxn ang="0">
                  <a:pos x="25" y="79"/>
                </a:cxn>
                <a:cxn ang="0">
                  <a:pos x="35" y="96"/>
                </a:cxn>
                <a:cxn ang="0">
                  <a:pos x="29" y="92"/>
                </a:cxn>
                <a:cxn ang="0">
                  <a:pos x="42" y="90"/>
                </a:cxn>
                <a:cxn ang="0">
                  <a:pos x="35" y="96"/>
                </a:cxn>
                <a:cxn ang="0">
                  <a:pos x="50" y="67"/>
                </a:cxn>
                <a:cxn ang="0">
                  <a:pos x="20" y="67"/>
                </a:cxn>
                <a:cxn ang="0">
                  <a:pos x="15" y="57"/>
                </a:cxn>
                <a:cxn ang="0">
                  <a:pos x="6" y="35"/>
                </a:cxn>
                <a:cxn ang="0">
                  <a:pos x="35" y="6"/>
                </a:cxn>
                <a:cxn ang="0">
                  <a:pos x="64" y="35"/>
                </a:cxn>
                <a:cxn ang="0">
                  <a:pos x="55" y="57"/>
                </a:cxn>
                <a:cxn ang="0">
                  <a:pos x="50" y="67"/>
                </a:cxn>
                <a:cxn ang="0">
                  <a:pos x="50" y="67"/>
                </a:cxn>
                <a:cxn ang="0">
                  <a:pos x="50" y="67"/>
                </a:cxn>
              </a:cxnLst>
              <a:rect l="0" t="0" r="r" b="b"/>
              <a:pathLst>
                <a:path w="70" h="102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48"/>
                    <a:pt x="12" y="62"/>
                    <a:pt x="16" y="74"/>
                  </a:cubicBezTo>
                  <a:cubicBezTo>
                    <a:pt x="22" y="91"/>
                    <a:pt x="22" y="102"/>
                    <a:pt x="35" y="102"/>
                  </a:cubicBezTo>
                  <a:cubicBezTo>
                    <a:pt x="49" y="102"/>
                    <a:pt x="48" y="92"/>
                    <a:pt x="54" y="74"/>
                  </a:cubicBezTo>
                  <a:cubicBezTo>
                    <a:pt x="58" y="62"/>
                    <a:pt x="70" y="48"/>
                    <a:pt x="70" y="35"/>
                  </a:cubicBezTo>
                  <a:cubicBezTo>
                    <a:pt x="70" y="16"/>
                    <a:pt x="54" y="0"/>
                    <a:pt x="35" y="0"/>
                  </a:cubicBezTo>
                  <a:close/>
                  <a:moveTo>
                    <a:pt x="43" y="87"/>
                  </a:moveTo>
                  <a:cubicBezTo>
                    <a:pt x="27" y="89"/>
                    <a:pt x="27" y="89"/>
                    <a:pt x="27" y="89"/>
                  </a:cubicBezTo>
                  <a:cubicBezTo>
                    <a:pt x="27" y="87"/>
                    <a:pt x="26" y="85"/>
                    <a:pt x="26" y="83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45" y="80"/>
                    <a:pt x="45" y="80"/>
                    <a:pt x="45" y="80"/>
                  </a:cubicBezTo>
                  <a:cubicBezTo>
                    <a:pt x="45" y="81"/>
                    <a:pt x="45" y="82"/>
                    <a:pt x="44" y="83"/>
                  </a:cubicBezTo>
                  <a:cubicBezTo>
                    <a:pt x="44" y="84"/>
                    <a:pt x="44" y="86"/>
                    <a:pt x="43" y="87"/>
                  </a:cubicBezTo>
                  <a:close/>
                  <a:moveTo>
                    <a:pt x="25" y="79"/>
                  </a:moveTo>
                  <a:cubicBezTo>
                    <a:pt x="24" y="78"/>
                    <a:pt x="23" y="76"/>
                    <a:pt x="23" y="73"/>
                  </a:cubicBezTo>
                  <a:cubicBezTo>
                    <a:pt x="47" y="73"/>
                    <a:pt x="47" y="73"/>
                    <a:pt x="47" y="73"/>
                  </a:cubicBezTo>
                  <a:cubicBezTo>
                    <a:pt x="47" y="75"/>
                    <a:pt x="47" y="76"/>
                    <a:pt x="46" y="77"/>
                  </a:cubicBezTo>
                  <a:lnTo>
                    <a:pt x="25" y="79"/>
                  </a:lnTo>
                  <a:close/>
                  <a:moveTo>
                    <a:pt x="35" y="96"/>
                  </a:moveTo>
                  <a:cubicBezTo>
                    <a:pt x="32" y="96"/>
                    <a:pt x="30" y="95"/>
                    <a:pt x="29" y="92"/>
                  </a:cubicBezTo>
                  <a:cubicBezTo>
                    <a:pt x="42" y="90"/>
                    <a:pt x="42" y="90"/>
                    <a:pt x="42" y="90"/>
                  </a:cubicBezTo>
                  <a:cubicBezTo>
                    <a:pt x="40" y="95"/>
                    <a:pt x="39" y="96"/>
                    <a:pt x="35" y="96"/>
                  </a:cubicBezTo>
                  <a:close/>
                  <a:moveTo>
                    <a:pt x="50" y="67"/>
                  </a:moveTo>
                  <a:cubicBezTo>
                    <a:pt x="20" y="67"/>
                    <a:pt x="20" y="67"/>
                    <a:pt x="20" y="67"/>
                  </a:cubicBezTo>
                  <a:cubicBezTo>
                    <a:pt x="19" y="64"/>
                    <a:pt x="17" y="60"/>
                    <a:pt x="15" y="57"/>
                  </a:cubicBezTo>
                  <a:cubicBezTo>
                    <a:pt x="11" y="49"/>
                    <a:pt x="6" y="41"/>
                    <a:pt x="6" y="35"/>
                  </a:cubicBezTo>
                  <a:cubicBezTo>
                    <a:pt x="6" y="19"/>
                    <a:pt x="19" y="6"/>
                    <a:pt x="35" y="6"/>
                  </a:cubicBezTo>
                  <a:cubicBezTo>
                    <a:pt x="51" y="6"/>
                    <a:pt x="64" y="19"/>
                    <a:pt x="64" y="35"/>
                  </a:cubicBezTo>
                  <a:cubicBezTo>
                    <a:pt x="64" y="41"/>
                    <a:pt x="60" y="49"/>
                    <a:pt x="55" y="57"/>
                  </a:cubicBezTo>
                  <a:cubicBezTo>
                    <a:pt x="53" y="60"/>
                    <a:pt x="52" y="64"/>
                    <a:pt x="50" y="67"/>
                  </a:cubicBezTo>
                  <a:close/>
                  <a:moveTo>
                    <a:pt x="50" y="67"/>
                  </a:moveTo>
                  <a:cubicBezTo>
                    <a:pt x="50" y="67"/>
                    <a:pt x="50" y="67"/>
                    <a:pt x="50" y="67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11664" tIns="55832" rIns="111664" bIns="55832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4" name="Group 269">
              <a:extLst>
                <a:ext uri="{FF2B5EF4-FFF2-40B4-BE49-F238E27FC236}">
                  <a16:creationId xmlns:a16="http://schemas.microsoft.com/office/drawing/2014/main" id="{B14B8F02-A1E2-D741-6719-8E94E670B0FE}"/>
                </a:ext>
              </a:extLst>
            </p:cNvPr>
            <p:cNvGrpSpPr/>
            <p:nvPr/>
          </p:nvGrpSpPr>
          <p:grpSpPr>
            <a:xfrm>
              <a:off x="8208947" y="2100409"/>
              <a:ext cx="2480858" cy="675677"/>
              <a:chOff x="8094691" y="2038021"/>
              <a:chExt cx="2480858" cy="675677"/>
            </a:xfrm>
          </p:grpSpPr>
          <p:sp>
            <p:nvSpPr>
              <p:cNvPr id="9" name="TextBox 6">
                <a:extLst>
                  <a:ext uri="{FF2B5EF4-FFF2-40B4-BE49-F238E27FC236}">
                    <a16:creationId xmlns:a16="http://schemas.microsoft.com/office/drawing/2014/main" id="{06786CFD-D976-448C-D22A-F9C5A3D9ABA0}"/>
                  </a:ext>
                </a:extLst>
              </p:cNvPr>
              <p:cNvSpPr txBox="1"/>
              <p:nvPr/>
            </p:nvSpPr>
            <p:spPr>
              <a:xfrm>
                <a:off x="8094691" y="2436699"/>
                <a:ext cx="2480858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Basic</a:t>
                </a:r>
                <a:r>
                  <a:rPr lang="zh-CN" altLang="en-US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Workflow</a:t>
                </a:r>
                <a:endParaRPr lang="en-GB" b="1" i="1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" name="TextBox 268">
                <a:extLst>
                  <a:ext uri="{FF2B5EF4-FFF2-40B4-BE49-F238E27FC236}">
                    <a16:creationId xmlns:a16="http://schemas.microsoft.com/office/drawing/2014/main" id="{5AAA149C-37C9-7611-9131-68DFA46D80D4}"/>
                  </a:ext>
                </a:extLst>
              </p:cNvPr>
              <p:cNvSpPr txBox="1"/>
              <p:nvPr/>
            </p:nvSpPr>
            <p:spPr>
              <a:xfrm>
                <a:off x="8094691" y="2038021"/>
                <a:ext cx="246413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400" b="1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基本流程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78E00A25-34B7-5FA1-9129-FC882577D976}"/>
                </a:ext>
              </a:extLst>
            </p:cNvPr>
            <p:cNvSpPr txBox="1"/>
            <p:nvPr/>
          </p:nvSpPr>
          <p:spPr>
            <a:xfrm>
              <a:off x="7300452" y="2084304"/>
              <a:ext cx="95635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4000" b="1" dirty="0">
                  <a:gradFill>
                    <a:gsLst>
                      <a:gs pos="0">
                        <a:srgbClr val="182E7A">
                          <a:alpha val="0"/>
                          <a:lumMod val="17000"/>
                          <a:lumOff val="83000"/>
                        </a:srgbClr>
                      </a:gs>
                      <a:gs pos="100000">
                        <a:srgbClr val="182E7A"/>
                      </a:gs>
                    </a:gsLst>
                    <a:lin ang="16200000" scaled="0"/>
                  </a:gradFill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  <a:r>
                <a:rPr lang="en-GB" altLang="zh-CN" sz="4000" b="1" dirty="0">
                  <a:gradFill>
                    <a:gsLst>
                      <a:gs pos="0">
                        <a:srgbClr val="182E7A">
                          <a:alpha val="0"/>
                          <a:lumMod val="17000"/>
                          <a:lumOff val="83000"/>
                        </a:srgbClr>
                      </a:gs>
                      <a:gs pos="100000">
                        <a:srgbClr val="182E7A"/>
                      </a:gs>
                    </a:gsLst>
                    <a:lin ang="16200000" scaled="0"/>
                  </a:gradFill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.0</a:t>
              </a:r>
              <a:endParaRPr lang="zh-CN" altLang="en-US" sz="4000" dirty="0">
                <a:gradFill>
                  <a:gsLst>
                    <a:gs pos="0">
                      <a:srgbClr val="182E7A">
                        <a:alpha val="0"/>
                        <a:lumMod val="17000"/>
                        <a:lumOff val="83000"/>
                      </a:srgbClr>
                    </a:gs>
                    <a:gs pos="100000">
                      <a:srgbClr val="182E7A"/>
                    </a:gs>
                  </a:gsLst>
                  <a:lin ang="16200000" scaled="0"/>
                </a:gra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6" name="直接连接符 29">
              <a:extLst>
                <a:ext uri="{FF2B5EF4-FFF2-40B4-BE49-F238E27FC236}">
                  <a16:creationId xmlns:a16="http://schemas.microsoft.com/office/drawing/2014/main" id="{582E312F-D45E-5FEF-6BB0-F42333050D2B}"/>
                </a:ext>
              </a:extLst>
            </p:cNvPr>
            <p:cNvCxnSpPr>
              <a:cxnSpLocks/>
            </p:cNvCxnSpPr>
            <p:nvPr/>
          </p:nvCxnSpPr>
          <p:spPr>
            <a:xfrm>
              <a:off x="7408442" y="2048744"/>
              <a:ext cx="3264638" cy="0"/>
            </a:xfrm>
            <a:prstGeom prst="line">
              <a:avLst/>
            </a:prstGeom>
            <a:ln w="28575">
              <a:solidFill>
                <a:srgbClr val="182E7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247">
              <a:extLst>
                <a:ext uri="{FF2B5EF4-FFF2-40B4-BE49-F238E27FC236}">
                  <a16:creationId xmlns:a16="http://schemas.microsoft.com/office/drawing/2014/main" id="{6CBA08AE-72B2-B147-EA40-8C10879BCF03}"/>
                </a:ext>
              </a:extLst>
            </p:cNvPr>
            <p:cNvCxnSpPr>
              <a:cxnSpLocks/>
            </p:cNvCxnSpPr>
            <p:nvPr/>
          </p:nvCxnSpPr>
          <p:spPr>
            <a:xfrm>
              <a:off x="7408442" y="2792190"/>
              <a:ext cx="3264638" cy="0"/>
            </a:xfrm>
            <a:prstGeom prst="line">
              <a:avLst/>
            </a:prstGeom>
            <a:ln>
              <a:solidFill>
                <a:srgbClr val="182E7A">
                  <a:alpha val="1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930739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E17ED-A6CD-35AB-C025-383B44E973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7">
            <a:extLst>
              <a:ext uri="{FF2B5EF4-FFF2-40B4-BE49-F238E27FC236}">
                <a16:creationId xmlns:a16="http://schemas.microsoft.com/office/drawing/2014/main" id="{643F1A5F-7646-4C72-0DB3-1F32D4915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常见的综合指数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Commonly-used composite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Index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7C9FCD2-0E88-10C3-E8EE-BB0BAA56AE2E}"/>
              </a:ext>
            </a:extLst>
          </p:cNvPr>
          <p:cNvSpPr txBox="1"/>
          <p:nvPr/>
        </p:nvSpPr>
        <p:spPr>
          <a:xfrm>
            <a:off x="401326" y="1536012"/>
            <a:ext cx="87916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进阶：中科院分区 </a:t>
            </a:r>
            <a: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vs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新锐分区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E52C046D-83E9-49C0-51B0-FB503022B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514" y="2243665"/>
            <a:ext cx="4823976" cy="362738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67D6EF8-3C66-8073-5A6E-D6C772A9A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575" y="2243665"/>
            <a:ext cx="2300821" cy="362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2134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B97425-4095-B4E5-FF0A-D654228A9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B21A4AD3-BDCE-CFBF-DFEB-D44DB724FE62}"/>
              </a:ext>
            </a:extLst>
          </p:cNvPr>
          <p:cNvGrpSpPr/>
          <p:nvPr/>
        </p:nvGrpSpPr>
        <p:grpSpPr>
          <a:xfrm>
            <a:off x="4401324" y="3057277"/>
            <a:ext cx="3389353" cy="743446"/>
            <a:chOff x="7300452" y="2048744"/>
            <a:chExt cx="3389353" cy="743446"/>
          </a:xfrm>
        </p:grpSpPr>
        <p:sp>
          <p:nvSpPr>
            <p:cNvPr id="6" name="Freeform 78">
              <a:extLst>
                <a:ext uri="{FF2B5EF4-FFF2-40B4-BE49-F238E27FC236}">
                  <a16:creationId xmlns:a16="http://schemas.microsoft.com/office/drawing/2014/main" id="{1243A563-97E0-4A5F-840A-CAADB04753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6537" y="2280404"/>
              <a:ext cx="216085" cy="315687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0" y="35"/>
                </a:cxn>
                <a:cxn ang="0">
                  <a:pos x="16" y="74"/>
                </a:cxn>
                <a:cxn ang="0">
                  <a:pos x="35" y="102"/>
                </a:cxn>
                <a:cxn ang="0">
                  <a:pos x="54" y="74"/>
                </a:cxn>
                <a:cxn ang="0">
                  <a:pos x="70" y="35"/>
                </a:cxn>
                <a:cxn ang="0">
                  <a:pos x="35" y="0"/>
                </a:cxn>
                <a:cxn ang="0">
                  <a:pos x="43" y="87"/>
                </a:cxn>
                <a:cxn ang="0">
                  <a:pos x="27" y="89"/>
                </a:cxn>
                <a:cxn ang="0">
                  <a:pos x="26" y="83"/>
                </a:cxn>
                <a:cxn ang="0">
                  <a:pos x="26" y="83"/>
                </a:cxn>
                <a:cxn ang="0">
                  <a:pos x="45" y="80"/>
                </a:cxn>
                <a:cxn ang="0">
                  <a:pos x="44" y="83"/>
                </a:cxn>
                <a:cxn ang="0">
                  <a:pos x="43" y="87"/>
                </a:cxn>
                <a:cxn ang="0">
                  <a:pos x="25" y="79"/>
                </a:cxn>
                <a:cxn ang="0">
                  <a:pos x="23" y="73"/>
                </a:cxn>
                <a:cxn ang="0">
                  <a:pos x="47" y="73"/>
                </a:cxn>
                <a:cxn ang="0">
                  <a:pos x="46" y="77"/>
                </a:cxn>
                <a:cxn ang="0">
                  <a:pos x="25" y="79"/>
                </a:cxn>
                <a:cxn ang="0">
                  <a:pos x="35" y="96"/>
                </a:cxn>
                <a:cxn ang="0">
                  <a:pos x="29" y="92"/>
                </a:cxn>
                <a:cxn ang="0">
                  <a:pos x="42" y="90"/>
                </a:cxn>
                <a:cxn ang="0">
                  <a:pos x="35" y="96"/>
                </a:cxn>
                <a:cxn ang="0">
                  <a:pos x="50" y="67"/>
                </a:cxn>
                <a:cxn ang="0">
                  <a:pos x="20" y="67"/>
                </a:cxn>
                <a:cxn ang="0">
                  <a:pos x="15" y="57"/>
                </a:cxn>
                <a:cxn ang="0">
                  <a:pos x="6" y="35"/>
                </a:cxn>
                <a:cxn ang="0">
                  <a:pos x="35" y="6"/>
                </a:cxn>
                <a:cxn ang="0">
                  <a:pos x="64" y="35"/>
                </a:cxn>
                <a:cxn ang="0">
                  <a:pos x="55" y="57"/>
                </a:cxn>
                <a:cxn ang="0">
                  <a:pos x="50" y="67"/>
                </a:cxn>
                <a:cxn ang="0">
                  <a:pos x="50" y="67"/>
                </a:cxn>
                <a:cxn ang="0">
                  <a:pos x="50" y="67"/>
                </a:cxn>
              </a:cxnLst>
              <a:rect l="0" t="0" r="r" b="b"/>
              <a:pathLst>
                <a:path w="70" h="102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48"/>
                    <a:pt x="12" y="62"/>
                    <a:pt x="16" y="74"/>
                  </a:cubicBezTo>
                  <a:cubicBezTo>
                    <a:pt x="22" y="91"/>
                    <a:pt x="22" y="102"/>
                    <a:pt x="35" y="102"/>
                  </a:cubicBezTo>
                  <a:cubicBezTo>
                    <a:pt x="49" y="102"/>
                    <a:pt x="48" y="92"/>
                    <a:pt x="54" y="74"/>
                  </a:cubicBezTo>
                  <a:cubicBezTo>
                    <a:pt x="58" y="62"/>
                    <a:pt x="70" y="48"/>
                    <a:pt x="70" y="35"/>
                  </a:cubicBezTo>
                  <a:cubicBezTo>
                    <a:pt x="70" y="16"/>
                    <a:pt x="54" y="0"/>
                    <a:pt x="35" y="0"/>
                  </a:cubicBezTo>
                  <a:close/>
                  <a:moveTo>
                    <a:pt x="43" y="87"/>
                  </a:moveTo>
                  <a:cubicBezTo>
                    <a:pt x="27" y="89"/>
                    <a:pt x="27" y="89"/>
                    <a:pt x="27" y="89"/>
                  </a:cubicBezTo>
                  <a:cubicBezTo>
                    <a:pt x="27" y="87"/>
                    <a:pt x="26" y="85"/>
                    <a:pt x="26" y="83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45" y="80"/>
                    <a:pt x="45" y="80"/>
                    <a:pt x="45" y="80"/>
                  </a:cubicBezTo>
                  <a:cubicBezTo>
                    <a:pt x="45" y="81"/>
                    <a:pt x="45" y="82"/>
                    <a:pt x="44" y="83"/>
                  </a:cubicBezTo>
                  <a:cubicBezTo>
                    <a:pt x="44" y="84"/>
                    <a:pt x="44" y="86"/>
                    <a:pt x="43" y="87"/>
                  </a:cubicBezTo>
                  <a:close/>
                  <a:moveTo>
                    <a:pt x="25" y="79"/>
                  </a:moveTo>
                  <a:cubicBezTo>
                    <a:pt x="24" y="78"/>
                    <a:pt x="23" y="76"/>
                    <a:pt x="23" y="73"/>
                  </a:cubicBezTo>
                  <a:cubicBezTo>
                    <a:pt x="47" y="73"/>
                    <a:pt x="47" y="73"/>
                    <a:pt x="47" y="73"/>
                  </a:cubicBezTo>
                  <a:cubicBezTo>
                    <a:pt x="47" y="75"/>
                    <a:pt x="47" y="76"/>
                    <a:pt x="46" y="77"/>
                  </a:cubicBezTo>
                  <a:lnTo>
                    <a:pt x="25" y="79"/>
                  </a:lnTo>
                  <a:close/>
                  <a:moveTo>
                    <a:pt x="35" y="96"/>
                  </a:moveTo>
                  <a:cubicBezTo>
                    <a:pt x="32" y="96"/>
                    <a:pt x="30" y="95"/>
                    <a:pt x="29" y="92"/>
                  </a:cubicBezTo>
                  <a:cubicBezTo>
                    <a:pt x="42" y="90"/>
                    <a:pt x="42" y="90"/>
                    <a:pt x="42" y="90"/>
                  </a:cubicBezTo>
                  <a:cubicBezTo>
                    <a:pt x="40" y="95"/>
                    <a:pt x="39" y="96"/>
                    <a:pt x="35" y="96"/>
                  </a:cubicBezTo>
                  <a:close/>
                  <a:moveTo>
                    <a:pt x="50" y="67"/>
                  </a:moveTo>
                  <a:cubicBezTo>
                    <a:pt x="20" y="67"/>
                    <a:pt x="20" y="67"/>
                    <a:pt x="20" y="67"/>
                  </a:cubicBezTo>
                  <a:cubicBezTo>
                    <a:pt x="19" y="64"/>
                    <a:pt x="17" y="60"/>
                    <a:pt x="15" y="57"/>
                  </a:cubicBezTo>
                  <a:cubicBezTo>
                    <a:pt x="11" y="49"/>
                    <a:pt x="6" y="41"/>
                    <a:pt x="6" y="35"/>
                  </a:cubicBezTo>
                  <a:cubicBezTo>
                    <a:pt x="6" y="19"/>
                    <a:pt x="19" y="6"/>
                    <a:pt x="35" y="6"/>
                  </a:cubicBezTo>
                  <a:cubicBezTo>
                    <a:pt x="51" y="6"/>
                    <a:pt x="64" y="19"/>
                    <a:pt x="64" y="35"/>
                  </a:cubicBezTo>
                  <a:cubicBezTo>
                    <a:pt x="64" y="41"/>
                    <a:pt x="60" y="49"/>
                    <a:pt x="55" y="57"/>
                  </a:cubicBezTo>
                  <a:cubicBezTo>
                    <a:pt x="53" y="60"/>
                    <a:pt x="52" y="64"/>
                    <a:pt x="50" y="67"/>
                  </a:cubicBezTo>
                  <a:close/>
                  <a:moveTo>
                    <a:pt x="50" y="67"/>
                  </a:moveTo>
                  <a:cubicBezTo>
                    <a:pt x="50" y="67"/>
                    <a:pt x="50" y="67"/>
                    <a:pt x="50" y="67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11664" tIns="55832" rIns="111664" bIns="55832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7" name="Group 269">
              <a:extLst>
                <a:ext uri="{FF2B5EF4-FFF2-40B4-BE49-F238E27FC236}">
                  <a16:creationId xmlns:a16="http://schemas.microsoft.com/office/drawing/2014/main" id="{AF00A045-C513-6726-E67F-5366A7078101}"/>
                </a:ext>
              </a:extLst>
            </p:cNvPr>
            <p:cNvGrpSpPr/>
            <p:nvPr/>
          </p:nvGrpSpPr>
          <p:grpSpPr>
            <a:xfrm>
              <a:off x="8208947" y="2100409"/>
              <a:ext cx="2480858" cy="675677"/>
              <a:chOff x="8094691" y="2038021"/>
              <a:chExt cx="2480858" cy="675677"/>
            </a:xfrm>
          </p:grpSpPr>
          <p:sp>
            <p:nvSpPr>
              <p:cNvPr id="12" name="TextBox 6">
                <a:extLst>
                  <a:ext uri="{FF2B5EF4-FFF2-40B4-BE49-F238E27FC236}">
                    <a16:creationId xmlns:a16="http://schemas.microsoft.com/office/drawing/2014/main" id="{01349779-FB4D-3090-862B-402704227BE0}"/>
                  </a:ext>
                </a:extLst>
              </p:cNvPr>
              <p:cNvSpPr txBox="1"/>
              <p:nvPr/>
            </p:nvSpPr>
            <p:spPr>
              <a:xfrm>
                <a:off x="8094691" y="2436699"/>
                <a:ext cx="2480858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Basic</a:t>
                </a:r>
                <a:r>
                  <a:rPr lang="zh-CN" altLang="en-US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Workflow</a:t>
                </a:r>
                <a:endParaRPr lang="en-GB" b="1" i="1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" name="TextBox 268">
                <a:extLst>
                  <a:ext uri="{FF2B5EF4-FFF2-40B4-BE49-F238E27FC236}">
                    <a16:creationId xmlns:a16="http://schemas.microsoft.com/office/drawing/2014/main" id="{1DF60F96-F30F-2420-537F-93D7BF00DB60}"/>
                  </a:ext>
                </a:extLst>
              </p:cNvPr>
              <p:cNvSpPr txBox="1"/>
              <p:nvPr/>
            </p:nvSpPr>
            <p:spPr>
              <a:xfrm>
                <a:off x="8094691" y="2038021"/>
                <a:ext cx="246413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400" b="1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基本流程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181DC550-08DD-3DF7-4053-42AEAE6AD925}"/>
                </a:ext>
              </a:extLst>
            </p:cNvPr>
            <p:cNvSpPr txBox="1"/>
            <p:nvPr/>
          </p:nvSpPr>
          <p:spPr>
            <a:xfrm>
              <a:off x="7300452" y="2084304"/>
              <a:ext cx="95635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4000" b="1" dirty="0">
                  <a:gradFill>
                    <a:gsLst>
                      <a:gs pos="0">
                        <a:srgbClr val="182E7A">
                          <a:alpha val="0"/>
                          <a:lumMod val="17000"/>
                          <a:lumOff val="83000"/>
                        </a:srgbClr>
                      </a:gs>
                      <a:gs pos="100000">
                        <a:srgbClr val="182E7A"/>
                      </a:gs>
                    </a:gsLst>
                    <a:lin ang="16200000" scaled="0"/>
                  </a:gradFill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  <a:r>
                <a:rPr lang="en-GB" altLang="zh-CN" sz="4000" b="1" dirty="0">
                  <a:gradFill>
                    <a:gsLst>
                      <a:gs pos="0">
                        <a:srgbClr val="182E7A">
                          <a:alpha val="0"/>
                          <a:lumMod val="17000"/>
                          <a:lumOff val="83000"/>
                        </a:srgbClr>
                      </a:gs>
                      <a:gs pos="100000">
                        <a:srgbClr val="182E7A"/>
                      </a:gs>
                    </a:gsLst>
                    <a:lin ang="16200000" scaled="0"/>
                  </a:gradFill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.0</a:t>
              </a:r>
              <a:endParaRPr lang="zh-CN" altLang="en-US" sz="4000" dirty="0">
                <a:gradFill>
                  <a:gsLst>
                    <a:gs pos="0">
                      <a:srgbClr val="182E7A">
                        <a:alpha val="0"/>
                        <a:lumMod val="17000"/>
                        <a:lumOff val="83000"/>
                      </a:srgbClr>
                    </a:gs>
                    <a:gs pos="100000">
                      <a:srgbClr val="182E7A"/>
                    </a:gs>
                  </a:gsLst>
                  <a:lin ang="16200000" scaled="0"/>
                </a:gra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9" name="直接连接符 29">
              <a:extLst>
                <a:ext uri="{FF2B5EF4-FFF2-40B4-BE49-F238E27FC236}">
                  <a16:creationId xmlns:a16="http://schemas.microsoft.com/office/drawing/2014/main" id="{5C6DBA8A-737A-88A5-4096-CD86779090B6}"/>
                </a:ext>
              </a:extLst>
            </p:cNvPr>
            <p:cNvCxnSpPr>
              <a:cxnSpLocks/>
            </p:cNvCxnSpPr>
            <p:nvPr/>
          </p:nvCxnSpPr>
          <p:spPr>
            <a:xfrm>
              <a:off x="7408442" y="2048744"/>
              <a:ext cx="3264638" cy="0"/>
            </a:xfrm>
            <a:prstGeom prst="line">
              <a:avLst/>
            </a:prstGeom>
            <a:ln w="28575">
              <a:solidFill>
                <a:srgbClr val="182E7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247">
              <a:extLst>
                <a:ext uri="{FF2B5EF4-FFF2-40B4-BE49-F238E27FC236}">
                  <a16:creationId xmlns:a16="http://schemas.microsoft.com/office/drawing/2014/main" id="{6176A3E7-ABAF-FED9-D9F3-4B27BA76303B}"/>
                </a:ext>
              </a:extLst>
            </p:cNvPr>
            <p:cNvCxnSpPr>
              <a:cxnSpLocks/>
            </p:cNvCxnSpPr>
            <p:nvPr/>
          </p:nvCxnSpPr>
          <p:spPr>
            <a:xfrm>
              <a:off x="7408442" y="2792190"/>
              <a:ext cx="3264638" cy="0"/>
            </a:xfrm>
            <a:prstGeom prst="line">
              <a:avLst/>
            </a:prstGeom>
            <a:ln>
              <a:solidFill>
                <a:srgbClr val="182E7A">
                  <a:alpha val="1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168678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E56F27-049F-7E96-9352-C07AE7AD6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Figure 3. 综合指数构建的一般流程：从研究目标到结果解释与稳健性检验">
            <a:extLst>
              <a:ext uri="{FF2B5EF4-FFF2-40B4-BE49-F238E27FC236}">
                <a16:creationId xmlns:a16="http://schemas.microsoft.com/office/drawing/2014/main" id="{604168AD-683D-DBCA-DBCC-8BC82D9A0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687" y="1766844"/>
            <a:ext cx="7852625" cy="3921886"/>
          </a:xfrm>
          <a:prstGeom prst="rect">
            <a:avLst/>
          </a:prstGeom>
        </p:spPr>
      </p:pic>
      <p:sp>
        <p:nvSpPr>
          <p:cNvPr id="4" name="标题 7">
            <a:extLst>
              <a:ext uri="{FF2B5EF4-FFF2-40B4-BE49-F238E27FC236}">
                <a16:creationId xmlns:a16="http://schemas.microsoft.com/office/drawing/2014/main" id="{6B8FE245-CE4A-6DE5-BF2C-D1FB3905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基本流程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Basic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Workflow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CBE89BA-03A9-AA91-53E5-1D7AE8125A08}"/>
              </a:ext>
            </a:extLst>
          </p:cNvPr>
          <p:cNvSpPr txBox="1"/>
          <p:nvPr/>
        </p:nvSpPr>
        <p:spPr>
          <a:xfrm>
            <a:off x="401326" y="1536012"/>
            <a:ext cx="87916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构建综合指数的基本流程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7880B71-F727-00BC-8C0B-8AC2F02B5DED}"/>
              </a:ext>
            </a:extLst>
          </p:cNvPr>
          <p:cNvSpPr txBox="1"/>
          <p:nvPr/>
        </p:nvSpPr>
        <p:spPr>
          <a:xfrm>
            <a:off x="868253" y="5457897"/>
            <a:ext cx="110773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64108">
              <a:defRPr/>
            </a:pPr>
            <a:r>
              <a:rPr lang="zh-CN" altLang="en-US" sz="24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确立目标、概念框架、数据获取、变量预处理、权重设置、聚合计算、结果解释</a:t>
            </a:r>
            <a:endParaRPr lang="en-US" altLang="zh-CN" sz="2400" b="1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4954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E7870-44FA-D5DE-D575-F25A2CE8E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7">
            <a:extLst>
              <a:ext uri="{FF2B5EF4-FFF2-40B4-BE49-F238E27FC236}">
                <a16:creationId xmlns:a16="http://schemas.microsoft.com/office/drawing/2014/main" id="{F0D8D126-CCF6-D237-2D19-B31A41CE1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专题研究</a:t>
            </a:r>
            <a:r>
              <a:rPr lang="en-US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1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Research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Theme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23BE665-7253-04DA-7BF1-EA201140FDDA}"/>
              </a:ext>
            </a:extLst>
          </p:cNvPr>
          <p:cNvSpPr txBox="1"/>
          <p:nvPr/>
        </p:nvSpPr>
        <p:spPr>
          <a:xfrm>
            <a:off x="401326" y="1536012"/>
            <a:ext cx="87916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构建美国主要城市的</a:t>
            </a:r>
            <a:r>
              <a:rPr lang="zh-CN" altLang="en-US" sz="24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社会剥夺指数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与 </a:t>
            </a:r>
            <a:r>
              <a:rPr lang="zh-CN" altLang="en-US" sz="24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动态分析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5588C87-7BD3-079F-78DE-CB368FE8636F}"/>
              </a:ext>
            </a:extLst>
          </p:cNvPr>
          <p:cNvSpPr txBox="1"/>
          <p:nvPr/>
        </p:nvSpPr>
        <p:spPr>
          <a:xfrm>
            <a:off x="756266" y="2261811"/>
            <a:ext cx="6181808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  <a:buNone/>
            </a:pPr>
            <a:r>
              <a:rPr lang="zh-CN" altLang="en-US" b="1" i="0" u="none" strike="noStrike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目的：</a:t>
            </a:r>
            <a:r>
              <a:rPr lang="zh-CN" altLang="en-US" i="0" u="none" strike="noStrike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城市之间的社会剥夺指数与动态变化</a:t>
            </a:r>
            <a:endParaRPr lang="en-US" altLang="zh-CN" i="0" u="none" strike="noStrike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spcAft>
                <a:spcPts val="1200"/>
              </a:spcAft>
            </a:pP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研究区域与地理分辨率：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美国主要城市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27D19AB-D81F-1A30-F3E6-BD15680E020E}"/>
              </a:ext>
            </a:extLst>
          </p:cNvPr>
          <p:cNvSpPr txBox="1"/>
          <p:nvPr/>
        </p:nvSpPr>
        <p:spPr>
          <a:xfrm>
            <a:off x="756266" y="3487496"/>
            <a:ext cx="61818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  <a:buNone/>
            </a:pPr>
            <a:r>
              <a:rPr lang="zh-CN" altLang="en-US" b="1" i="0" u="none" strike="noStrike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基本概念：</a:t>
            </a:r>
            <a:r>
              <a:rPr lang="en-US" altLang="zh-CN" b="1" i="0" u="none" strike="noStrike" dirty="0">
                <a:effectLst/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Carstairs</a:t>
            </a:r>
            <a:r>
              <a:rPr lang="zh-CN" altLang="en-US" b="1" i="0" u="none" strike="noStrike" dirty="0">
                <a:effectLst/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b="1" i="0" u="none" strike="noStrike" dirty="0">
                <a:effectLst/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Index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0F00DB6-0E4C-85ED-CB83-368779901F9A}"/>
              </a:ext>
            </a:extLst>
          </p:cNvPr>
          <p:cNvSpPr txBox="1"/>
          <p:nvPr/>
        </p:nvSpPr>
        <p:spPr>
          <a:xfrm>
            <a:off x="756266" y="4129522"/>
            <a:ext cx="7648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  <a:buNone/>
            </a:pPr>
            <a:r>
              <a:rPr lang="zh-CN" altLang="en-US" b="1" i="0" u="none" strike="noStrike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数据获取：</a:t>
            </a:r>
            <a:r>
              <a:rPr lang="en-US" altLang="zh-CN" b="1" i="0" u="none" strike="noStrike" dirty="0">
                <a:effectLst/>
                <a:highlight>
                  <a:srgbClr val="00FFFF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2012</a:t>
            </a:r>
            <a:r>
              <a:rPr lang="zh-CN" altLang="en-US" b="1" i="0" u="none" strike="noStrike" dirty="0">
                <a:effectLst/>
                <a:highlight>
                  <a:srgbClr val="00FFFF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b="1" i="0" u="none" strike="noStrike" dirty="0">
                <a:effectLst/>
                <a:highlight>
                  <a:srgbClr val="00FFFF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–</a:t>
            </a:r>
            <a:r>
              <a:rPr lang="zh-CN" altLang="en-US" b="1" i="0" u="none" strike="noStrike" dirty="0">
                <a:effectLst/>
                <a:highlight>
                  <a:srgbClr val="00FFFF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b="1" i="0" u="none" strike="noStrike" dirty="0">
                <a:effectLst/>
                <a:highlight>
                  <a:srgbClr val="00FFFF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2024</a:t>
            </a:r>
            <a:r>
              <a:rPr lang="zh-CN" altLang="en-US" b="1" i="0" u="none" strike="noStrike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年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b="1" i="0" u="none" strike="noStrike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ACS</a:t>
            </a:r>
            <a:r>
              <a:rPr lang="zh-CN" altLang="en-US" b="1" i="0" u="none" strike="noStrike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b="1" i="0" u="none" strike="noStrike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r>
              <a:rPr lang="zh-CN" altLang="en-US" b="1" i="0" u="none" strike="noStrike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b="1" i="0" u="none" strike="noStrike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year</a:t>
            </a:r>
            <a:r>
              <a:rPr lang="zh-CN" altLang="en-US" b="1" i="0" u="none" strike="noStrike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b="1" i="0" u="none" strike="noStrike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estimate</a:t>
            </a:r>
            <a:r>
              <a:rPr lang="zh-CN" altLang="en-US" b="1" i="0" u="none" strike="noStrike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城市数据</a:t>
            </a:r>
            <a:endParaRPr lang="en-US" altLang="zh-CN" b="1" i="0" u="none" strike="noStrike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F34EB37-3C36-12C0-F936-7A3382DB7F52}"/>
              </a:ext>
            </a:extLst>
          </p:cNvPr>
          <p:cNvSpPr txBox="1"/>
          <p:nvPr/>
        </p:nvSpPr>
        <p:spPr>
          <a:xfrm>
            <a:off x="756266" y="4752093"/>
            <a:ext cx="61818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  <a:buNone/>
            </a:pPr>
            <a:r>
              <a:rPr lang="zh-CN" altLang="en-US" b="1" i="0" u="none" strike="noStrike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数据预处理与标准化</a:t>
            </a:r>
            <a:endParaRPr lang="en-US" altLang="zh-CN" b="1" i="0" u="none" strike="noStrike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F8BFC7A-065E-3833-C766-BF211CFE77F9}"/>
              </a:ext>
            </a:extLst>
          </p:cNvPr>
          <p:cNvSpPr txBox="1"/>
          <p:nvPr/>
        </p:nvSpPr>
        <p:spPr>
          <a:xfrm>
            <a:off x="756266" y="5321988"/>
            <a:ext cx="61818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  <a:buNone/>
            </a:pPr>
            <a:r>
              <a:rPr lang="zh-CN" altLang="en-US" b="1" i="0" u="none" strike="noStrike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数据聚合与指数构建</a:t>
            </a:r>
            <a:endParaRPr lang="en-US" altLang="zh-CN" b="1" i="0" u="none" strike="noStrike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7DB1D55-F7F4-89F3-0E1C-71D7F5CE9465}"/>
              </a:ext>
            </a:extLst>
          </p:cNvPr>
          <p:cNvSpPr txBox="1"/>
          <p:nvPr/>
        </p:nvSpPr>
        <p:spPr>
          <a:xfrm>
            <a:off x="6631369" y="2423143"/>
            <a:ext cx="14814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  <a:buNone/>
            </a:pPr>
            <a:r>
              <a:rPr lang="zh-CN" altLang="en-US" b="1" i="0" u="none" strike="noStrike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结果解释：</a:t>
            </a:r>
            <a:endParaRPr lang="en-US" altLang="zh-CN" b="1" i="0" u="none" strike="noStrike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D957650D-0E57-4DBC-9BD4-CCBA386EC5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232" b="6039"/>
          <a:stretch>
            <a:fillRect/>
          </a:stretch>
        </p:blipFill>
        <p:spPr>
          <a:xfrm>
            <a:off x="8112868" y="1536012"/>
            <a:ext cx="3824875" cy="213535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392177A-01A8-B3DE-9DA2-6C5D9744A3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2868" y="3856828"/>
            <a:ext cx="3824875" cy="226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7970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F4987-8F84-6934-0B27-48206E400F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标题 44">
            <a:extLst>
              <a:ext uri="{FF2B5EF4-FFF2-40B4-BE49-F238E27FC236}">
                <a16:creationId xmlns:a16="http://schemas.microsoft.com/office/drawing/2014/main" id="{A9A0D8B0-0289-407B-2E81-32E70F64DD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33542"/>
            <a:ext cx="9144000" cy="670561"/>
          </a:xfrm>
        </p:spPr>
        <p:txBody>
          <a:bodyPr>
            <a:normAutofit/>
          </a:bodyPr>
          <a:lstStyle/>
          <a:p>
            <a:r>
              <a:rPr lang="en-GB" altLang="zh-CN" sz="4000" b="1" dirty="0">
                <a:latin typeface="Arial" panose="020B0604020202020204" pitchFamily="34" charset="0"/>
                <a:ea typeface="微软雅黑" panose="020B0503020204020204" pitchFamily="34" charset="-122"/>
              </a:rPr>
              <a:t>Thanks!</a:t>
            </a:r>
            <a:endParaRPr lang="zh-CN" altLang="en-US" sz="40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F573D7B6-6B5D-BB1A-DB05-2A6055F8C620}"/>
              </a:ext>
            </a:extLst>
          </p:cNvPr>
          <p:cNvSpPr/>
          <p:nvPr/>
        </p:nvSpPr>
        <p:spPr>
          <a:xfrm>
            <a:off x="0" y="1032522"/>
            <a:ext cx="12192000" cy="45719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0F902C1A-DE32-EB15-360F-F1F432B73B26}"/>
              </a:ext>
            </a:extLst>
          </p:cNvPr>
          <p:cNvGrpSpPr/>
          <p:nvPr/>
        </p:nvGrpSpPr>
        <p:grpSpPr>
          <a:xfrm>
            <a:off x="461888" y="333270"/>
            <a:ext cx="1323703" cy="1323703"/>
            <a:chOff x="5434148" y="2937969"/>
            <a:chExt cx="1323703" cy="1323703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905615B1-0633-6190-70A6-924CCA9FBA72}"/>
                </a:ext>
              </a:extLst>
            </p:cNvPr>
            <p:cNvSpPr/>
            <p:nvPr/>
          </p:nvSpPr>
          <p:spPr>
            <a:xfrm>
              <a:off x="5434148" y="2937969"/>
              <a:ext cx="1323703" cy="1323703"/>
            </a:xfrm>
            <a:prstGeom prst="ellipse">
              <a:avLst/>
            </a:prstGeom>
            <a:solidFill>
              <a:srgbClr val="182E7A"/>
            </a:solidFill>
            <a:ln>
              <a:solidFill>
                <a:srgbClr val="182E7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Picture 2" descr="华东师范大学- 维基百科，自由的百科全书">
              <a:extLst>
                <a:ext uri="{FF2B5EF4-FFF2-40B4-BE49-F238E27FC236}">
                  <a16:creationId xmlns:a16="http://schemas.microsoft.com/office/drawing/2014/main" id="{9A8D5F22-6091-05C1-3023-FCC3602F2A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1547" y="2975368"/>
              <a:ext cx="1248905" cy="1248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图片 24" descr="文本&#10;&#10;AI 生成的内容可能不正确。">
            <a:extLst>
              <a:ext uri="{FF2B5EF4-FFF2-40B4-BE49-F238E27FC236}">
                <a16:creationId xmlns:a16="http://schemas.microsoft.com/office/drawing/2014/main" id="{3E3CC808-B178-0EC0-4CB2-BF9339D1904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227077" y="6256337"/>
            <a:ext cx="1909043" cy="601663"/>
          </a:xfrm>
          <a:prstGeom prst="rect">
            <a:avLst/>
          </a:prstGeom>
        </p:spPr>
      </p:pic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52C67B98-DACA-490F-3ED3-22C25CC138F1}"/>
              </a:ext>
            </a:extLst>
          </p:cNvPr>
          <p:cNvSpPr/>
          <p:nvPr/>
        </p:nvSpPr>
        <p:spPr>
          <a:xfrm>
            <a:off x="0" y="30480"/>
            <a:ext cx="12192000" cy="964642"/>
          </a:xfrm>
          <a:custGeom>
            <a:avLst/>
            <a:gdLst>
              <a:gd name="connsiteX0" fmla="*/ 0 w 12192000"/>
              <a:gd name="connsiteY0" fmla="*/ 0 h 964642"/>
              <a:gd name="connsiteX1" fmla="*/ 12192000 w 12192000"/>
              <a:gd name="connsiteY1" fmla="*/ 0 h 964642"/>
              <a:gd name="connsiteX2" fmla="*/ 12192000 w 12192000"/>
              <a:gd name="connsiteY2" fmla="*/ 964642 h 964642"/>
              <a:gd name="connsiteX3" fmla="*/ 1781908 w 12192000"/>
              <a:gd name="connsiteY3" fmla="*/ 964642 h 964642"/>
              <a:gd name="connsiteX4" fmla="*/ 1120056 w 12192000"/>
              <a:gd name="connsiteY4" fmla="*/ 302790 h 964642"/>
              <a:gd name="connsiteX5" fmla="*/ 458204 w 12192000"/>
              <a:gd name="connsiteY5" fmla="*/ 964642 h 964642"/>
              <a:gd name="connsiteX6" fmla="*/ 0 w 12192000"/>
              <a:gd name="connsiteY6" fmla="*/ 964642 h 9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964642">
                <a:moveTo>
                  <a:pt x="0" y="0"/>
                </a:moveTo>
                <a:lnTo>
                  <a:pt x="12192000" y="0"/>
                </a:lnTo>
                <a:lnTo>
                  <a:pt x="12192000" y="964642"/>
                </a:lnTo>
                <a:lnTo>
                  <a:pt x="1781908" y="964642"/>
                </a:lnTo>
                <a:cubicBezTo>
                  <a:pt x="1781908" y="599111"/>
                  <a:pt x="1485587" y="302790"/>
                  <a:pt x="1120056" y="302790"/>
                </a:cubicBezTo>
                <a:cubicBezTo>
                  <a:pt x="754525" y="302790"/>
                  <a:pt x="458204" y="599111"/>
                  <a:pt x="458204" y="964642"/>
                </a:cubicBezTo>
                <a:lnTo>
                  <a:pt x="0" y="964642"/>
                </a:lnTo>
                <a:close/>
              </a:path>
            </a:pathLst>
          </a:cu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1DEBE3E4-6B8C-A343-1205-27D7C6D86B7A}"/>
              </a:ext>
            </a:extLst>
          </p:cNvPr>
          <p:cNvSpPr/>
          <p:nvPr/>
        </p:nvSpPr>
        <p:spPr>
          <a:xfrm>
            <a:off x="0" y="6356821"/>
            <a:ext cx="10227077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34D60DCA-E6B6-3898-A92E-034631D50DFE}"/>
              </a:ext>
            </a:extLst>
          </p:cNvPr>
          <p:cNvSpPr/>
          <p:nvPr/>
        </p:nvSpPr>
        <p:spPr>
          <a:xfrm>
            <a:off x="0" y="6268677"/>
            <a:ext cx="10227077" cy="45719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661CE134-EDC5-D80D-F653-8C4079BA2497}"/>
              </a:ext>
            </a:extLst>
          </p:cNvPr>
          <p:cNvSpPr txBox="1"/>
          <p:nvPr/>
        </p:nvSpPr>
        <p:spPr>
          <a:xfrm>
            <a:off x="1123739" y="5605411"/>
            <a:ext cx="23103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zh-CN" altLang="en-US" sz="18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主讲人：刘贇喆 博士</a:t>
            </a:r>
            <a:endParaRPr lang="en-GB" altLang="zh-CN" sz="1800" b="1" dirty="0">
              <a:solidFill>
                <a:srgbClr val="023A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6E8EC574-859C-8DDD-453D-32F0580A40BD}"/>
              </a:ext>
            </a:extLst>
          </p:cNvPr>
          <p:cNvSpPr txBox="1"/>
          <p:nvPr/>
        </p:nvSpPr>
        <p:spPr>
          <a:xfrm>
            <a:off x="4241800" y="5605411"/>
            <a:ext cx="370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单位：华东师范大学 社会发展学院</a:t>
            </a:r>
            <a:endParaRPr lang="zh-CN" altLang="en-US" dirty="0"/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C0B4DDE0-E779-B5E0-7EC7-8B06CD7642F6}"/>
              </a:ext>
            </a:extLst>
          </p:cNvPr>
          <p:cNvSpPr txBox="1"/>
          <p:nvPr/>
        </p:nvSpPr>
        <p:spPr>
          <a:xfrm>
            <a:off x="8819917" y="5605411"/>
            <a:ext cx="2814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zh-CN" altLang="en-US" sz="18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职务：人口学 副教授</a:t>
            </a:r>
            <a:endParaRPr lang="en-GB" altLang="zh-CN" sz="1800" b="1" dirty="0">
              <a:solidFill>
                <a:srgbClr val="023A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矩形 259">
            <a:extLst>
              <a:ext uri="{FF2B5EF4-FFF2-40B4-BE49-F238E27FC236}">
                <a16:creationId xmlns:a16="http://schemas.microsoft.com/office/drawing/2014/main" id="{3026DED2-7E42-CFBF-7120-7054ABA8F1E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660374" y="4202407"/>
            <a:ext cx="6871252" cy="30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zh-CN" altLang="en-US" sz="22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第十</a:t>
            </a:r>
            <a:r>
              <a:rPr lang="zh-CN" altLang="en-GB" sz="22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二</a:t>
            </a:r>
            <a:r>
              <a:rPr lang="zh-CN" altLang="en-US" sz="22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周：教程 第七章 专题研究</a:t>
            </a:r>
            <a:r>
              <a:rPr lang="en-US" altLang="zh-CN" sz="22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zh-CN" altLang="en-US" sz="22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重点解析 </a:t>
            </a:r>
            <a:endParaRPr lang="en-GB" altLang="zh-CN" sz="2200" b="1" dirty="0">
              <a:solidFill>
                <a:srgbClr val="023A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5335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2BAD0F-4F07-2D2A-A8B7-7FDDC7B3BB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56F04301-A397-4546-6F3F-08DDA8E77C11}"/>
              </a:ext>
            </a:extLst>
          </p:cNvPr>
          <p:cNvGrpSpPr/>
          <p:nvPr/>
        </p:nvGrpSpPr>
        <p:grpSpPr>
          <a:xfrm>
            <a:off x="4401324" y="3057277"/>
            <a:ext cx="3389353" cy="743446"/>
            <a:chOff x="7300452" y="2048744"/>
            <a:chExt cx="3389353" cy="743446"/>
          </a:xfrm>
        </p:grpSpPr>
        <p:sp>
          <p:nvSpPr>
            <p:cNvPr id="6" name="Freeform 78">
              <a:extLst>
                <a:ext uri="{FF2B5EF4-FFF2-40B4-BE49-F238E27FC236}">
                  <a16:creationId xmlns:a16="http://schemas.microsoft.com/office/drawing/2014/main" id="{3F245ACA-E3A5-D4FC-C76F-7981C7F14C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6537" y="2280404"/>
              <a:ext cx="216085" cy="315687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0" y="35"/>
                </a:cxn>
                <a:cxn ang="0">
                  <a:pos x="16" y="74"/>
                </a:cxn>
                <a:cxn ang="0">
                  <a:pos x="35" y="102"/>
                </a:cxn>
                <a:cxn ang="0">
                  <a:pos x="54" y="74"/>
                </a:cxn>
                <a:cxn ang="0">
                  <a:pos x="70" y="35"/>
                </a:cxn>
                <a:cxn ang="0">
                  <a:pos x="35" y="0"/>
                </a:cxn>
                <a:cxn ang="0">
                  <a:pos x="43" y="87"/>
                </a:cxn>
                <a:cxn ang="0">
                  <a:pos x="27" y="89"/>
                </a:cxn>
                <a:cxn ang="0">
                  <a:pos x="26" y="83"/>
                </a:cxn>
                <a:cxn ang="0">
                  <a:pos x="26" y="83"/>
                </a:cxn>
                <a:cxn ang="0">
                  <a:pos x="45" y="80"/>
                </a:cxn>
                <a:cxn ang="0">
                  <a:pos x="44" y="83"/>
                </a:cxn>
                <a:cxn ang="0">
                  <a:pos x="43" y="87"/>
                </a:cxn>
                <a:cxn ang="0">
                  <a:pos x="25" y="79"/>
                </a:cxn>
                <a:cxn ang="0">
                  <a:pos x="23" y="73"/>
                </a:cxn>
                <a:cxn ang="0">
                  <a:pos x="47" y="73"/>
                </a:cxn>
                <a:cxn ang="0">
                  <a:pos x="46" y="77"/>
                </a:cxn>
                <a:cxn ang="0">
                  <a:pos x="25" y="79"/>
                </a:cxn>
                <a:cxn ang="0">
                  <a:pos x="35" y="96"/>
                </a:cxn>
                <a:cxn ang="0">
                  <a:pos x="29" y="92"/>
                </a:cxn>
                <a:cxn ang="0">
                  <a:pos x="42" y="90"/>
                </a:cxn>
                <a:cxn ang="0">
                  <a:pos x="35" y="96"/>
                </a:cxn>
                <a:cxn ang="0">
                  <a:pos x="50" y="67"/>
                </a:cxn>
                <a:cxn ang="0">
                  <a:pos x="20" y="67"/>
                </a:cxn>
                <a:cxn ang="0">
                  <a:pos x="15" y="57"/>
                </a:cxn>
                <a:cxn ang="0">
                  <a:pos x="6" y="35"/>
                </a:cxn>
                <a:cxn ang="0">
                  <a:pos x="35" y="6"/>
                </a:cxn>
                <a:cxn ang="0">
                  <a:pos x="64" y="35"/>
                </a:cxn>
                <a:cxn ang="0">
                  <a:pos x="55" y="57"/>
                </a:cxn>
                <a:cxn ang="0">
                  <a:pos x="50" y="67"/>
                </a:cxn>
                <a:cxn ang="0">
                  <a:pos x="50" y="67"/>
                </a:cxn>
                <a:cxn ang="0">
                  <a:pos x="50" y="67"/>
                </a:cxn>
              </a:cxnLst>
              <a:rect l="0" t="0" r="r" b="b"/>
              <a:pathLst>
                <a:path w="70" h="102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48"/>
                    <a:pt x="12" y="62"/>
                    <a:pt x="16" y="74"/>
                  </a:cubicBezTo>
                  <a:cubicBezTo>
                    <a:pt x="22" y="91"/>
                    <a:pt x="22" y="102"/>
                    <a:pt x="35" y="102"/>
                  </a:cubicBezTo>
                  <a:cubicBezTo>
                    <a:pt x="49" y="102"/>
                    <a:pt x="48" y="92"/>
                    <a:pt x="54" y="74"/>
                  </a:cubicBezTo>
                  <a:cubicBezTo>
                    <a:pt x="58" y="62"/>
                    <a:pt x="70" y="48"/>
                    <a:pt x="70" y="35"/>
                  </a:cubicBezTo>
                  <a:cubicBezTo>
                    <a:pt x="70" y="16"/>
                    <a:pt x="54" y="0"/>
                    <a:pt x="35" y="0"/>
                  </a:cubicBezTo>
                  <a:close/>
                  <a:moveTo>
                    <a:pt x="43" y="87"/>
                  </a:moveTo>
                  <a:cubicBezTo>
                    <a:pt x="27" y="89"/>
                    <a:pt x="27" y="89"/>
                    <a:pt x="27" y="89"/>
                  </a:cubicBezTo>
                  <a:cubicBezTo>
                    <a:pt x="27" y="87"/>
                    <a:pt x="26" y="85"/>
                    <a:pt x="26" y="83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45" y="80"/>
                    <a:pt x="45" y="80"/>
                    <a:pt x="45" y="80"/>
                  </a:cubicBezTo>
                  <a:cubicBezTo>
                    <a:pt x="45" y="81"/>
                    <a:pt x="45" y="82"/>
                    <a:pt x="44" y="83"/>
                  </a:cubicBezTo>
                  <a:cubicBezTo>
                    <a:pt x="44" y="84"/>
                    <a:pt x="44" y="86"/>
                    <a:pt x="43" y="87"/>
                  </a:cubicBezTo>
                  <a:close/>
                  <a:moveTo>
                    <a:pt x="25" y="79"/>
                  </a:moveTo>
                  <a:cubicBezTo>
                    <a:pt x="24" y="78"/>
                    <a:pt x="23" y="76"/>
                    <a:pt x="23" y="73"/>
                  </a:cubicBezTo>
                  <a:cubicBezTo>
                    <a:pt x="47" y="73"/>
                    <a:pt x="47" y="73"/>
                    <a:pt x="47" y="73"/>
                  </a:cubicBezTo>
                  <a:cubicBezTo>
                    <a:pt x="47" y="75"/>
                    <a:pt x="47" y="76"/>
                    <a:pt x="46" y="77"/>
                  </a:cubicBezTo>
                  <a:lnTo>
                    <a:pt x="25" y="79"/>
                  </a:lnTo>
                  <a:close/>
                  <a:moveTo>
                    <a:pt x="35" y="96"/>
                  </a:moveTo>
                  <a:cubicBezTo>
                    <a:pt x="32" y="96"/>
                    <a:pt x="30" y="95"/>
                    <a:pt x="29" y="92"/>
                  </a:cubicBezTo>
                  <a:cubicBezTo>
                    <a:pt x="42" y="90"/>
                    <a:pt x="42" y="90"/>
                    <a:pt x="42" y="90"/>
                  </a:cubicBezTo>
                  <a:cubicBezTo>
                    <a:pt x="40" y="95"/>
                    <a:pt x="39" y="96"/>
                    <a:pt x="35" y="96"/>
                  </a:cubicBezTo>
                  <a:close/>
                  <a:moveTo>
                    <a:pt x="50" y="67"/>
                  </a:moveTo>
                  <a:cubicBezTo>
                    <a:pt x="20" y="67"/>
                    <a:pt x="20" y="67"/>
                    <a:pt x="20" y="67"/>
                  </a:cubicBezTo>
                  <a:cubicBezTo>
                    <a:pt x="19" y="64"/>
                    <a:pt x="17" y="60"/>
                    <a:pt x="15" y="57"/>
                  </a:cubicBezTo>
                  <a:cubicBezTo>
                    <a:pt x="11" y="49"/>
                    <a:pt x="6" y="41"/>
                    <a:pt x="6" y="35"/>
                  </a:cubicBezTo>
                  <a:cubicBezTo>
                    <a:pt x="6" y="19"/>
                    <a:pt x="19" y="6"/>
                    <a:pt x="35" y="6"/>
                  </a:cubicBezTo>
                  <a:cubicBezTo>
                    <a:pt x="51" y="6"/>
                    <a:pt x="64" y="19"/>
                    <a:pt x="64" y="35"/>
                  </a:cubicBezTo>
                  <a:cubicBezTo>
                    <a:pt x="64" y="41"/>
                    <a:pt x="60" y="49"/>
                    <a:pt x="55" y="57"/>
                  </a:cubicBezTo>
                  <a:cubicBezTo>
                    <a:pt x="53" y="60"/>
                    <a:pt x="52" y="64"/>
                    <a:pt x="50" y="67"/>
                  </a:cubicBezTo>
                  <a:close/>
                  <a:moveTo>
                    <a:pt x="50" y="67"/>
                  </a:moveTo>
                  <a:cubicBezTo>
                    <a:pt x="50" y="67"/>
                    <a:pt x="50" y="67"/>
                    <a:pt x="50" y="67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11664" tIns="55832" rIns="111664" bIns="55832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7" name="Group 269">
              <a:extLst>
                <a:ext uri="{FF2B5EF4-FFF2-40B4-BE49-F238E27FC236}">
                  <a16:creationId xmlns:a16="http://schemas.microsoft.com/office/drawing/2014/main" id="{6356F54E-B604-C902-3050-6C5478529FB5}"/>
                </a:ext>
              </a:extLst>
            </p:cNvPr>
            <p:cNvGrpSpPr/>
            <p:nvPr/>
          </p:nvGrpSpPr>
          <p:grpSpPr>
            <a:xfrm>
              <a:off x="8208947" y="2100409"/>
              <a:ext cx="2480858" cy="675677"/>
              <a:chOff x="8094691" y="2038021"/>
              <a:chExt cx="2480858" cy="675677"/>
            </a:xfrm>
          </p:grpSpPr>
          <p:sp>
            <p:nvSpPr>
              <p:cNvPr id="12" name="TextBox 6">
                <a:extLst>
                  <a:ext uri="{FF2B5EF4-FFF2-40B4-BE49-F238E27FC236}">
                    <a16:creationId xmlns:a16="http://schemas.microsoft.com/office/drawing/2014/main" id="{9737FE24-249F-8450-B1D3-731FD53E8608}"/>
                  </a:ext>
                </a:extLst>
              </p:cNvPr>
              <p:cNvSpPr txBox="1"/>
              <p:nvPr/>
            </p:nvSpPr>
            <p:spPr>
              <a:xfrm>
                <a:off x="8094691" y="2436699"/>
                <a:ext cx="2480858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Composite</a:t>
                </a:r>
                <a:r>
                  <a:rPr lang="zh-CN" altLang="en-US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Index</a:t>
                </a:r>
                <a:endParaRPr lang="en-GB" b="1" i="1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" name="TextBox 268">
                <a:extLst>
                  <a:ext uri="{FF2B5EF4-FFF2-40B4-BE49-F238E27FC236}">
                    <a16:creationId xmlns:a16="http://schemas.microsoft.com/office/drawing/2014/main" id="{A030C70B-6DE9-4E6A-1042-F976881EB21A}"/>
                  </a:ext>
                </a:extLst>
              </p:cNvPr>
              <p:cNvSpPr txBox="1"/>
              <p:nvPr/>
            </p:nvSpPr>
            <p:spPr>
              <a:xfrm>
                <a:off x="8094691" y="2038021"/>
                <a:ext cx="246413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400" b="1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综合指数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24580C01-EF74-6E26-BAE4-4D645A3EEF5C}"/>
                </a:ext>
              </a:extLst>
            </p:cNvPr>
            <p:cNvSpPr txBox="1"/>
            <p:nvPr/>
          </p:nvSpPr>
          <p:spPr>
            <a:xfrm>
              <a:off x="7300452" y="2084304"/>
              <a:ext cx="95635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4000" b="1" dirty="0">
                  <a:gradFill>
                    <a:gsLst>
                      <a:gs pos="0">
                        <a:srgbClr val="182E7A">
                          <a:alpha val="0"/>
                          <a:lumMod val="17000"/>
                          <a:lumOff val="83000"/>
                        </a:srgbClr>
                      </a:gs>
                      <a:gs pos="100000">
                        <a:srgbClr val="182E7A"/>
                      </a:gs>
                    </a:gsLst>
                    <a:lin ang="16200000" scaled="0"/>
                  </a:gradFill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r>
                <a:rPr lang="en-GB" altLang="zh-CN" sz="4000" b="1" dirty="0">
                  <a:gradFill>
                    <a:gsLst>
                      <a:gs pos="0">
                        <a:srgbClr val="182E7A">
                          <a:alpha val="0"/>
                          <a:lumMod val="17000"/>
                          <a:lumOff val="83000"/>
                        </a:srgbClr>
                      </a:gs>
                      <a:gs pos="100000">
                        <a:srgbClr val="182E7A"/>
                      </a:gs>
                    </a:gsLst>
                    <a:lin ang="16200000" scaled="0"/>
                  </a:gradFill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.0</a:t>
              </a:r>
              <a:endParaRPr lang="zh-CN" altLang="en-US" sz="4000" dirty="0">
                <a:gradFill>
                  <a:gsLst>
                    <a:gs pos="0">
                      <a:srgbClr val="182E7A">
                        <a:alpha val="0"/>
                        <a:lumMod val="17000"/>
                        <a:lumOff val="83000"/>
                      </a:srgbClr>
                    </a:gs>
                    <a:gs pos="100000">
                      <a:srgbClr val="182E7A"/>
                    </a:gs>
                  </a:gsLst>
                  <a:lin ang="16200000" scaled="0"/>
                </a:gra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9" name="直接连接符 29">
              <a:extLst>
                <a:ext uri="{FF2B5EF4-FFF2-40B4-BE49-F238E27FC236}">
                  <a16:creationId xmlns:a16="http://schemas.microsoft.com/office/drawing/2014/main" id="{8869AB47-C034-B3D3-6DE0-6A239B52202A}"/>
                </a:ext>
              </a:extLst>
            </p:cNvPr>
            <p:cNvCxnSpPr>
              <a:cxnSpLocks/>
            </p:cNvCxnSpPr>
            <p:nvPr/>
          </p:nvCxnSpPr>
          <p:spPr>
            <a:xfrm>
              <a:off x="7408442" y="2048744"/>
              <a:ext cx="3264638" cy="0"/>
            </a:xfrm>
            <a:prstGeom prst="line">
              <a:avLst/>
            </a:prstGeom>
            <a:ln w="28575">
              <a:solidFill>
                <a:srgbClr val="182E7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247">
              <a:extLst>
                <a:ext uri="{FF2B5EF4-FFF2-40B4-BE49-F238E27FC236}">
                  <a16:creationId xmlns:a16="http://schemas.microsoft.com/office/drawing/2014/main" id="{A7E9C3BA-D5AF-1990-9C70-4E367EDF1E7B}"/>
                </a:ext>
              </a:extLst>
            </p:cNvPr>
            <p:cNvCxnSpPr>
              <a:cxnSpLocks/>
            </p:cNvCxnSpPr>
            <p:nvPr/>
          </p:nvCxnSpPr>
          <p:spPr>
            <a:xfrm>
              <a:off x="7408442" y="2792190"/>
              <a:ext cx="3264638" cy="0"/>
            </a:xfrm>
            <a:prstGeom prst="line">
              <a:avLst/>
            </a:prstGeom>
            <a:ln>
              <a:solidFill>
                <a:srgbClr val="182E7A">
                  <a:alpha val="1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23030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C4B791-4413-B82A-6BE8-81AC6948A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7">
            <a:extLst>
              <a:ext uri="{FF2B5EF4-FFF2-40B4-BE49-F238E27FC236}">
                <a16:creationId xmlns:a16="http://schemas.microsoft.com/office/drawing/2014/main" id="{C7DF00A6-87B2-78F1-3730-D7F2FC69E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综合指数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Composite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Index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6D232D2-7A09-AC93-0D89-5D86A8E0BA39}"/>
              </a:ext>
            </a:extLst>
          </p:cNvPr>
          <p:cNvSpPr txBox="1"/>
          <p:nvPr/>
        </p:nvSpPr>
        <p:spPr>
          <a:xfrm>
            <a:off x="401326" y="1536012"/>
            <a:ext cx="87916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什么是 </a:t>
            </a:r>
            <a:r>
              <a:rPr lang="zh-CN" altLang="en-US" sz="2400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综合指数 </a:t>
            </a:r>
            <a:r>
              <a:rPr lang="en-US" altLang="zh-CN" sz="1600" b="1" i="1" dirty="0">
                <a:solidFill>
                  <a:srgbClr val="182E7A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Composite Index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BBBB473-2145-F8B1-AC18-3A4F1BECEA3F}"/>
              </a:ext>
            </a:extLst>
          </p:cNvPr>
          <p:cNvSpPr txBox="1"/>
          <p:nvPr/>
        </p:nvSpPr>
        <p:spPr>
          <a:xfrm>
            <a:off x="728956" y="2163234"/>
            <a:ext cx="667921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endParaRPr lang="en-US" altLang="zh-CN" sz="1600" b="1" i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 defTabSz="864108">
              <a:buFont typeface="Arial" panose="020B0604020202020204" pitchFamily="34" charset="0"/>
              <a:buChar char="•"/>
              <a:defRPr/>
            </a:pP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定义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b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b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在 </a:t>
            </a:r>
            <a:r>
              <a:rPr lang="zh-CN" altLang="en-US" b="1" dirty="0"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明确概念框架 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下，将 </a:t>
            </a:r>
            <a:r>
              <a:rPr lang="zh-CN" altLang="en-US" dirty="0"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多个单一指标 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经过方向统一、标准化、加权与聚合等步骤，整合为 </a:t>
            </a:r>
            <a:r>
              <a:rPr lang="zh-CN" altLang="en-US" dirty="0"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一个综合数值 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尺度的方法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endParaRPr lang="en-US" altLang="zh-CN" b="1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目的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b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b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将 </a:t>
            </a:r>
            <a:r>
              <a:rPr lang="zh-CN" altLang="en-US" dirty="0"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多维复杂现象 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转化为 </a:t>
            </a:r>
            <a:r>
              <a:rPr lang="zh-CN" altLang="en-US" b="1" dirty="0">
                <a:highlight>
                  <a:srgbClr val="00FFFF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可量化</a:t>
            </a:r>
            <a:r>
              <a:rPr lang="zh-CN" altLang="en-US" dirty="0">
                <a:highlight>
                  <a:srgbClr val="00FFFF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、</a:t>
            </a:r>
            <a:r>
              <a:rPr lang="zh-CN" altLang="en-US" b="1" dirty="0">
                <a:highlight>
                  <a:srgbClr val="00FFFF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可比较</a:t>
            </a:r>
            <a:r>
              <a:rPr lang="zh-CN" altLang="en-US" dirty="0">
                <a:highlight>
                  <a:srgbClr val="00FFFF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、</a:t>
            </a:r>
            <a:r>
              <a:rPr lang="zh-CN" altLang="en-US" b="1" dirty="0">
                <a:highlight>
                  <a:srgbClr val="00FFFF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可监测 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的</a:t>
            </a:r>
            <a:r>
              <a:rPr lang="zh-CN" altLang="en-US" dirty="0"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综合评价结果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，用于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识别差异、诊断短板、评估趋势，并支撑科学决策与精准治理</a:t>
            </a:r>
            <a:endParaRPr lang="en-US" altLang="zh-CN" b="1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718AF53-85C1-5700-2408-09A1AF6CA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30803" y="1586221"/>
            <a:ext cx="3973491" cy="368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48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AC376-4E5B-9797-B7FC-688B8B061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7">
            <a:extLst>
              <a:ext uri="{FF2B5EF4-FFF2-40B4-BE49-F238E27FC236}">
                <a16:creationId xmlns:a16="http://schemas.microsoft.com/office/drawing/2014/main" id="{9089771A-97D7-06E0-3784-C63D81615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常见的综合指数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Commonly-used composite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Index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26C2AF7-2D23-E8CE-002A-95F51A8D7E03}"/>
              </a:ext>
            </a:extLst>
          </p:cNvPr>
          <p:cNvSpPr txBox="1"/>
          <p:nvPr/>
        </p:nvSpPr>
        <p:spPr>
          <a:xfrm>
            <a:off x="401326" y="1536012"/>
            <a:ext cx="87916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GB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社会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发展与福祉类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8A1A682-3DD2-32AF-433E-8F06E140175D}"/>
              </a:ext>
            </a:extLst>
          </p:cNvPr>
          <p:cNvSpPr txBox="1"/>
          <p:nvPr/>
        </p:nvSpPr>
        <p:spPr>
          <a:xfrm>
            <a:off x="728956" y="5105923"/>
            <a:ext cx="102855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00" b="1" dirty="0">
                <a:solidFill>
                  <a:srgbClr val="FF0000"/>
                </a:solidFill>
              </a:rPr>
              <a:t>综合指数可以突破单一经济指标的局限，将人的健康、教育、生活质量和机会公平纳入统一评价框架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720045A0-A6AE-C377-1B8C-4464807B3C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3219597"/>
              </p:ext>
            </p:extLst>
          </p:nvPr>
        </p:nvGraphicFramePr>
        <p:xfrm>
          <a:off x="1149667" y="2501900"/>
          <a:ext cx="9892666" cy="18542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754630">
                  <a:extLst>
                    <a:ext uri="{9D8B030D-6E8A-4147-A177-3AD203B41FA5}">
                      <a16:colId xmlns:a16="http://schemas.microsoft.com/office/drawing/2014/main" val="2442063084"/>
                    </a:ext>
                  </a:extLst>
                </a:gridCol>
                <a:gridCol w="3692843">
                  <a:extLst>
                    <a:ext uri="{9D8B030D-6E8A-4147-A177-3AD203B41FA5}">
                      <a16:colId xmlns:a16="http://schemas.microsoft.com/office/drawing/2014/main" val="2398225378"/>
                    </a:ext>
                  </a:extLst>
                </a:gridCol>
                <a:gridCol w="3445193">
                  <a:extLst>
                    <a:ext uri="{9D8B030D-6E8A-4147-A177-3AD203B41FA5}">
                      <a16:colId xmlns:a16="http://schemas.microsoft.com/office/drawing/2014/main" val="14417286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指数名称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核心维度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主要用途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11294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HDI</a:t>
                      </a:r>
                      <a:r>
                        <a:rPr lang="zh-CN" altLang="en-US" b="1" dirty="0"/>
                        <a:t> 人类发展指数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预期寿命、教育水平、人均收入</a:t>
                      </a:r>
                      <a:endParaRPr lang="en-US" altLang="zh-CN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比较国家或地区整体发展水平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0106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MPI</a:t>
                      </a:r>
                      <a:r>
                        <a:rPr lang="zh-CN" altLang="en-US" b="1" dirty="0"/>
                        <a:t> 多维贫困指数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健康、教育、生活水平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识别贫困群体与贫困成因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4847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幸福指数 </a:t>
                      </a:r>
                      <a:r>
                        <a:rPr lang="en-US" altLang="zh-CN" b="1" dirty="0"/>
                        <a:t>/</a:t>
                      </a:r>
                      <a:r>
                        <a:rPr lang="zh-CN" altLang="en-US" b="1" dirty="0"/>
                        <a:t> 主观福祉指数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收入、健康、社会支持、自由感、信任</a:t>
                      </a:r>
                      <a:endParaRPr lang="en-US" altLang="zh-CN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衡量居民生活满意度与社会福祉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67857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社会进步指数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基本需求、福祉基础、机会公平</a:t>
                      </a:r>
                      <a:endParaRPr lang="en-US" altLang="zh-CN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评价社会发展质量</a:t>
                      </a:r>
                      <a:endParaRPr lang="en-US" altLang="zh-CN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88943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15198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3DBDD6-21BA-59E6-169B-93784E1FB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7">
            <a:extLst>
              <a:ext uri="{FF2B5EF4-FFF2-40B4-BE49-F238E27FC236}">
                <a16:creationId xmlns:a16="http://schemas.microsoft.com/office/drawing/2014/main" id="{262AFD5F-745F-73F3-6DD1-F43550D2F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常见的综合指数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Commonly-used composite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Index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78CDC06-2D10-1ABE-2137-0CA482809095}"/>
              </a:ext>
            </a:extLst>
          </p:cNvPr>
          <p:cNvSpPr txBox="1"/>
          <p:nvPr/>
        </p:nvSpPr>
        <p:spPr>
          <a:xfrm>
            <a:off x="401326" y="1536012"/>
            <a:ext cx="87916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社会不平等与公共治理类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0D542D0-CAB3-36E9-B2CD-7CE4E6BFDEF6}"/>
              </a:ext>
            </a:extLst>
          </p:cNvPr>
          <p:cNvSpPr txBox="1"/>
          <p:nvPr/>
        </p:nvSpPr>
        <p:spPr>
          <a:xfrm>
            <a:off x="728956" y="5321988"/>
            <a:ext cx="109229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00" b="1" dirty="0">
                <a:solidFill>
                  <a:srgbClr val="FF0000"/>
                </a:solidFill>
              </a:rPr>
              <a:t>社会治理中的很多问题不是由单一因素造成的，而是收入、住房、健康、教育、空间可达性和环境暴露</a:t>
            </a:r>
            <a:r>
              <a:rPr lang="zh-CN" altLang="zh-CN" sz="1600" b="1" dirty="0">
                <a:solidFill>
                  <a:srgbClr val="FF0000"/>
                </a:solidFill>
                <a:highlight>
                  <a:srgbClr val="FFFF00"/>
                </a:highlight>
              </a:rPr>
              <a:t>共同叠加</a:t>
            </a:r>
            <a:r>
              <a:rPr lang="zh-CN" altLang="zh-CN" sz="1600" b="1" dirty="0">
                <a:solidFill>
                  <a:srgbClr val="FF0000"/>
                </a:solidFill>
              </a:rPr>
              <a:t>的结果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3F2D1654-A7A8-7FA0-27BA-CD2AB7612BAD}"/>
              </a:ext>
            </a:extLst>
          </p:cNvPr>
          <p:cNvGraphicFramePr>
            <a:graphicFrameLocks noGrp="1"/>
          </p:cNvGraphicFramePr>
          <p:nvPr/>
        </p:nvGraphicFramePr>
        <p:xfrm>
          <a:off x="540067" y="2456729"/>
          <a:ext cx="11111866" cy="22250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303780">
                  <a:extLst>
                    <a:ext uri="{9D8B030D-6E8A-4147-A177-3AD203B41FA5}">
                      <a16:colId xmlns:a16="http://schemas.microsoft.com/office/drawing/2014/main" val="2442063084"/>
                    </a:ext>
                  </a:extLst>
                </a:gridCol>
                <a:gridCol w="5115243">
                  <a:extLst>
                    <a:ext uri="{9D8B030D-6E8A-4147-A177-3AD203B41FA5}">
                      <a16:colId xmlns:a16="http://schemas.microsoft.com/office/drawing/2014/main" val="2398225378"/>
                    </a:ext>
                  </a:extLst>
                </a:gridCol>
                <a:gridCol w="3692843">
                  <a:extLst>
                    <a:ext uri="{9D8B030D-6E8A-4147-A177-3AD203B41FA5}">
                      <a16:colId xmlns:a16="http://schemas.microsoft.com/office/drawing/2014/main" val="14417286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指数名称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核心维度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主要用途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11294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IMD</a:t>
                      </a:r>
                      <a:r>
                        <a:rPr lang="zh-CN" altLang="en-US" b="1" dirty="0"/>
                        <a:t>多重剥夺指数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收入、就业、教育、健康、住房、犯罪、环境</a:t>
                      </a:r>
                      <a:endParaRPr lang="en-US" altLang="zh-CN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识别贫困地区与政策优先区</a:t>
                      </a:r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0106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社会脆弱性指数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年龄、收入、少数族裔、住房、交通、家庭结构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灾害应急、公共健康和风险治理</a:t>
                      </a:r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4847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教育公平指数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学校资源、师资水平、入学机会、教育结果</a:t>
                      </a:r>
                      <a:endParaRPr lang="en-US" altLang="zh-CN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评估教育资源分配差异</a:t>
                      </a:r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67857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健康公平指数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医疗可达性、疾病风险、收入、环境暴露</a:t>
                      </a:r>
                      <a:endParaRPr lang="en-US" altLang="zh-CN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识别健康不平等与干预重点</a:t>
                      </a:r>
                      <a:endParaRPr lang="en-US" altLang="zh-CN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8894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公共服务可达性指数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医疗、教育、养老、交通、公园绿地</a:t>
                      </a:r>
                      <a:endParaRPr lang="en-US" altLang="zh-CN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/>
                        <a:t>评估基本公共服务均等化水平</a:t>
                      </a:r>
                      <a:endParaRPr lang="en-US" altLang="zh-CN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45967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080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B46902-016D-9BE3-006C-9CE1F743A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2FE38EA-C131-2088-E6E2-4BF8E37D6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995" y="2029216"/>
            <a:ext cx="3949406" cy="3609865"/>
          </a:xfrm>
          <a:prstGeom prst="rect">
            <a:avLst/>
          </a:prstGeom>
        </p:spPr>
      </p:pic>
      <p:sp>
        <p:nvSpPr>
          <p:cNvPr id="4" name="标题 7">
            <a:extLst>
              <a:ext uri="{FF2B5EF4-FFF2-40B4-BE49-F238E27FC236}">
                <a16:creationId xmlns:a16="http://schemas.microsoft.com/office/drawing/2014/main" id="{C4DE21A0-3991-1AAF-5DCF-BA7C08D9F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社会空间分异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Socio-spatial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Disparities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9F1A325-1710-1C93-522C-BC865054FADC}"/>
              </a:ext>
            </a:extLst>
          </p:cNvPr>
          <p:cNvSpPr txBox="1"/>
          <p:nvPr/>
        </p:nvSpPr>
        <p:spPr>
          <a:xfrm>
            <a:off x="401326" y="1536012"/>
            <a:ext cx="87916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人口普查</a:t>
            </a:r>
            <a:r>
              <a:rPr lang="zh-CN" altLang="en-GB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数据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研究 </a:t>
            </a:r>
            <a: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–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社会空间分异</a:t>
            </a:r>
            <a:b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zh-CN" alt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Socio-Spatial Disparities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506E80C-CB12-B618-1A4D-AAE947F82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3921" y="1193997"/>
            <a:ext cx="4866753" cy="444508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2306E15-5392-62D0-59B2-CE16A3181A1E}"/>
              </a:ext>
            </a:extLst>
          </p:cNvPr>
          <p:cNvSpPr txBox="1"/>
          <p:nvPr/>
        </p:nvSpPr>
        <p:spPr>
          <a:xfrm>
            <a:off x="7623405" y="5668671"/>
            <a:ext cx="3553567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sz="12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2023年纽约市</a:t>
            </a:r>
            <a:r>
              <a:rPr lang="zh-CN" sz="1200" b="1" noProof="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家庭年收入中位数</a:t>
            </a:r>
            <a:r>
              <a:rPr lang="zh-CN" sz="12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空间分布</a:t>
            </a:r>
          </a:p>
          <a:p>
            <a:pPr algn="ctr"/>
            <a:r>
              <a:rPr lang="zh-CN" sz="1050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（数据来源：ACS 2023 5-Year，统计单元：人口普查区）</a:t>
            </a:r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87F95139-346C-2AF7-EBFE-1905D98E09DC}"/>
              </a:ext>
            </a:extLst>
          </p:cNvPr>
          <p:cNvSpPr txBox="1"/>
          <p:nvPr/>
        </p:nvSpPr>
        <p:spPr>
          <a:xfrm>
            <a:off x="7075075" y="626987"/>
            <a:ext cx="228222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sz="1600" b="1" noProof="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纽约平均：$88,375</a:t>
            </a:r>
          </a:p>
          <a:p>
            <a:pPr lvl="1"/>
            <a:endParaRPr lang="zh-CN" sz="1400" b="1" noProof="0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曼哈顿：</a:t>
            </a:r>
            <a:r>
              <a:rPr lang="zh-CN" sz="1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$121,493</a:t>
            </a: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皇后区：</a:t>
            </a:r>
            <a:r>
              <a:rPr lang="zh-CN" sz="1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$90,484</a:t>
            </a: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布鲁克林：</a:t>
            </a:r>
            <a:r>
              <a:rPr lang="zh-CN" sz="1400" b="1" noProof="0" dirty="0">
                <a:solidFill>
                  <a:srgbClr val="386CB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$86,500</a:t>
            </a: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布朗克斯：</a:t>
            </a:r>
            <a:r>
              <a:rPr lang="zh-CN" sz="1400" b="1" noProof="0" dirty="0">
                <a:solidFill>
                  <a:srgbClr val="386CB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$56,182</a:t>
            </a: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史泰登岛：</a:t>
            </a:r>
            <a:r>
              <a:rPr lang="zh-CN" sz="1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$99,075</a:t>
            </a: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DE7C2396-EAB5-4277-5099-D3091E591872}"/>
              </a:ext>
            </a:extLst>
          </p:cNvPr>
          <p:cNvSpPr txBox="1"/>
          <p:nvPr/>
        </p:nvSpPr>
        <p:spPr>
          <a:xfrm>
            <a:off x="401326" y="2982887"/>
            <a:ext cx="302883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sz="16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纽约市 (NYC)</a:t>
            </a:r>
          </a:p>
          <a:p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      </a:t>
            </a:r>
            <a:r>
              <a:rPr lang="zh-CN" sz="1400" b="1" noProof="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5个行政区 （Borough）</a:t>
            </a:r>
          </a:p>
          <a:p>
            <a:pPr lvl="1"/>
            <a:r>
              <a:rPr lang="zh-CN" sz="1400" b="1" noProof="0" dirty="0">
                <a:solidFill>
                  <a:srgbClr val="BDAED4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</a:rPr>
              <a:t>Manhattan 曼哈顿</a:t>
            </a:r>
          </a:p>
          <a:p>
            <a:pPr lvl="1"/>
            <a:r>
              <a:rPr lang="zh-CN" sz="1400" b="1" noProof="0" dirty="0">
                <a:solidFill>
                  <a:srgbClr val="FFFF99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</a:rPr>
              <a:t>Queens 皇后区</a:t>
            </a:r>
          </a:p>
          <a:p>
            <a:pPr lvl="1"/>
            <a:r>
              <a:rPr lang="zh-CN" sz="1400" b="1" noProof="0" dirty="0">
                <a:solidFill>
                  <a:srgbClr val="FCBF86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</a:rPr>
              <a:t>Brooklyn 布鲁克林</a:t>
            </a:r>
          </a:p>
          <a:p>
            <a:pPr lvl="1"/>
            <a:r>
              <a:rPr lang="zh-CN" sz="1400" b="1" noProof="0" dirty="0">
                <a:solidFill>
                  <a:srgbClr val="386CB0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</a:rPr>
              <a:t>Bronx 布朗克斯</a:t>
            </a:r>
          </a:p>
          <a:p>
            <a:pPr lvl="1"/>
            <a:r>
              <a:rPr lang="zh-CN" sz="1400" b="1" noProof="0" dirty="0">
                <a:solidFill>
                  <a:srgbClr val="7FC97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</a:rPr>
              <a:t>Staten Island 史泰登岛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4A0F48D-239C-B453-1B5E-C5BFF8B44DB9}"/>
              </a:ext>
            </a:extLst>
          </p:cNvPr>
          <p:cNvSpPr txBox="1"/>
          <p:nvPr/>
        </p:nvSpPr>
        <p:spPr>
          <a:xfrm>
            <a:off x="3119021" y="5687647"/>
            <a:ext cx="34677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sz="1200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Census Tract（人口普查区）: 1200 – 8000人</a:t>
            </a:r>
          </a:p>
        </p:txBody>
      </p:sp>
    </p:spTree>
    <p:extLst>
      <p:ext uri="{BB962C8B-B14F-4D97-AF65-F5344CB8AC3E}">
        <p14:creationId xmlns:p14="http://schemas.microsoft.com/office/powerpoint/2010/main" val="3150264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3DDA9C-8206-766D-1C11-16E8E0621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2B1F666-ECA0-6607-E470-F9D970B879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9800" y="1393730"/>
            <a:ext cx="4242441" cy="397409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B5EE3CB-89D1-70BB-8DB6-5C1B0D5D1A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366" y="1323521"/>
            <a:ext cx="4393330" cy="4114514"/>
          </a:xfrm>
          <a:prstGeom prst="rect">
            <a:avLst/>
          </a:prstGeom>
        </p:spPr>
      </p:pic>
      <p:sp>
        <p:nvSpPr>
          <p:cNvPr id="8" name="文本占位符 2">
            <a:extLst>
              <a:ext uri="{FF2B5EF4-FFF2-40B4-BE49-F238E27FC236}">
                <a16:creationId xmlns:a16="http://schemas.microsoft.com/office/drawing/2014/main" id="{40A391A1-E583-68EE-1BCB-3D2B3B4C392D}"/>
              </a:ext>
            </a:extLst>
          </p:cNvPr>
          <p:cNvSpPr txBox="1">
            <a:spLocks/>
          </p:cNvSpPr>
          <p:nvPr/>
        </p:nvSpPr>
        <p:spPr>
          <a:xfrm>
            <a:off x="178279" y="1289143"/>
            <a:ext cx="6061156" cy="437812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b="1" kern="120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b="1" kern="120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b="1" kern="120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b="1" kern="120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b="1" kern="120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spcBef>
                <a:spcPts val="0"/>
              </a:spcBef>
            </a:pPr>
            <a:r>
              <a:rPr lang="zh-CN" sz="2000" noProof="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社会经济</a:t>
            </a:r>
            <a:r>
              <a:rPr lang="zh-CN" sz="2000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的</a:t>
            </a:r>
            <a:r>
              <a:rPr lang="zh-CN" altLang="en-US" sz="2000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分</a:t>
            </a:r>
            <a:r>
              <a:rPr lang="zh-CN" sz="2000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异 – 学历</a:t>
            </a:r>
          </a:p>
          <a:p>
            <a:pPr>
              <a:spcBef>
                <a:spcPts val="0"/>
              </a:spcBef>
            </a:pPr>
            <a:endParaRPr lang="zh-CN" sz="2400" noProof="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393192" lvl="1" indent="0">
              <a:spcBef>
                <a:spcPts val="100"/>
              </a:spcBef>
              <a:buFont typeface="Verdana"/>
              <a:buNone/>
            </a:pPr>
            <a:endParaRPr lang="zh-CN" sz="2000" b="0" noProof="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C9D29F8-BD50-ADF7-92DF-8D94B96DF0A5}"/>
              </a:ext>
            </a:extLst>
          </p:cNvPr>
          <p:cNvSpPr txBox="1"/>
          <p:nvPr/>
        </p:nvSpPr>
        <p:spPr>
          <a:xfrm>
            <a:off x="2087130" y="5452143"/>
            <a:ext cx="3558008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sz="12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2023年纽约市</a:t>
            </a:r>
            <a:r>
              <a:rPr lang="zh-CN" sz="1200" b="1" noProof="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高中学历</a:t>
            </a:r>
            <a:r>
              <a:rPr lang="zh-CN" sz="12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人口空间分布</a:t>
            </a:r>
          </a:p>
          <a:p>
            <a:pPr algn="ctr"/>
            <a:r>
              <a:rPr lang="zh-CN" sz="1050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（数据来源：ACS 2023 5-Year，统计单元：人口普查区）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2BEF824-B758-757A-8950-929137E693DE}"/>
              </a:ext>
            </a:extLst>
          </p:cNvPr>
          <p:cNvSpPr txBox="1"/>
          <p:nvPr/>
        </p:nvSpPr>
        <p:spPr>
          <a:xfrm>
            <a:off x="8096699" y="5452143"/>
            <a:ext cx="3617971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sz="12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2023年纽约市</a:t>
            </a:r>
            <a:r>
              <a:rPr lang="zh-CN" sz="1200" b="1" noProof="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研究生学历以上</a:t>
            </a:r>
            <a:r>
              <a:rPr lang="zh-CN" sz="12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人口空间分布</a:t>
            </a:r>
          </a:p>
          <a:p>
            <a:pPr algn="ctr"/>
            <a:r>
              <a:rPr lang="zh-CN" sz="1050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（数据来源：ACS 2023 5-Year，统计单元：人口普查区）</a:t>
            </a:r>
          </a:p>
        </p:txBody>
      </p:sp>
      <p:sp>
        <p:nvSpPr>
          <p:cNvPr id="7" name="TextBox 15">
            <a:extLst>
              <a:ext uri="{FF2B5EF4-FFF2-40B4-BE49-F238E27FC236}">
                <a16:creationId xmlns:a16="http://schemas.microsoft.com/office/drawing/2014/main" id="{687EF822-F67B-EE05-9B08-5C78C29AABF1}"/>
              </a:ext>
            </a:extLst>
          </p:cNvPr>
          <p:cNvSpPr txBox="1"/>
          <p:nvPr/>
        </p:nvSpPr>
        <p:spPr>
          <a:xfrm>
            <a:off x="6064504" y="3065387"/>
            <a:ext cx="228222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sz="1600" b="1" noProof="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纽约平均：16.1%</a:t>
            </a:r>
          </a:p>
          <a:p>
            <a:pPr lvl="1"/>
            <a:endParaRPr lang="zh-CN" sz="1400" b="1" noProof="0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曼哈顿：</a:t>
            </a:r>
            <a:r>
              <a:rPr lang="zh-CN" sz="1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31.8%</a:t>
            </a: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皇后区：</a:t>
            </a:r>
            <a:r>
              <a:rPr lang="zh-CN" sz="1400" b="1" noProof="0" dirty="0">
                <a:solidFill>
                  <a:srgbClr val="386CB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13.5%</a:t>
            </a: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布鲁克林：</a:t>
            </a:r>
            <a:r>
              <a:rPr lang="zh-CN" sz="1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16.3%</a:t>
            </a: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布朗克斯：</a:t>
            </a:r>
            <a:r>
              <a:rPr lang="zh-CN" sz="1400" b="1" noProof="0" dirty="0">
                <a:solidFill>
                  <a:srgbClr val="386CB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8.3%</a:t>
            </a: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史泰登岛：</a:t>
            </a:r>
            <a:r>
              <a:rPr lang="zh-CN" sz="1400" b="1" noProof="0" dirty="0">
                <a:solidFill>
                  <a:srgbClr val="386CB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14.5%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840B2F43-58AF-640B-9EA5-6E9EBC48387B}"/>
              </a:ext>
            </a:extLst>
          </p:cNvPr>
          <p:cNvSpPr txBox="1"/>
          <p:nvPr/>
        </p:nvSpPr>
        <p:spPr>
          <a:xfrm>
            <a:off x="70638" y="3065387"/>
            <a:ext cx="228222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sz="1600" b="1" noProof="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纽约平均：31.9%</a:t>
            </a:r>
          </a:p>
          <a:p>
            <a:pPr lvl="1"/>
            <a:endParaRPr lang="zh-CN" sz="1400" b="1" noProof="0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曼哈顿：</a:t>
            </a:r>
            <a:r>
              <a:rPr lang="zh-CN" sz="1400" b="1" noProof="0" dirty="0">
                <a:solidFill>
                  <a:srgbClr val="386CB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16.5%</a:t>
            </a: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皇后区：</a:t>
            </a:r>
            <a:r>
              <a:rPr lang="zh-CN" sz="1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33.2%</a:t>
            </a: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布鲁克林：</a:t>
            </a:r>
            <a:r>
              <a:rPr lang="zh-CN" sz="1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32.4%</a:t>
            </a: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布朗克斯：</a:t>
            </a:r>
            <a:r>
              <a:rPr lang="zh-CN" sz="1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40.3%</a:t>
            </a: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史泰登岛：</a:t>
            </a:r>
            <a:r>
              <a:rPr lang="zh-CN" sz="1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35.5%</a:t>
            </a:r>
          </a:p>
        </p:txBody>
      </p:sp>
      <p:sp>
        <p:nvSpPr>
          <p:cNvPr id="2" name="标题 7">
            <a:extLst>
              <a:ext uri="{FF2B5EF4-FFF2-40B4-BE49-F238E27FC236}">
                <a16:creationId xmlns:a16="http://schemas.microsoft.com/office/drawing/2014/main" id="{64996EB4-F5B8-8092-9587-F5B65D603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社会空间分异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Socio-spatial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Disparities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20939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23A81-2520-FC18-6808-B28646036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79FFF6A-C876-2212-D698-356A3DF7CF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4700" y="1393730"/>
            <a:ext cx="4412642" cy="397409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E17564E-A01F-233C-2662-1F123B2070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366" y="1309413"/>
            <a:ext cx="4393330" cy="4142730"/>
          </a:xfrm>
          <a:prstGeom prst="rect">
            <a:avLst/>
          </a:prstGeom>
        </p:spPr>
      </p:pic>
      <p:sp>
        <p:nvSpPr>
          <p:cNvPr id="8" name="文本占位符 2">
            <a:extLst>
              <a:ext uri="{FF2B5EF4-FFF2-40B4-BE49-F238E27FC236}">
                <a16:creationId xmlns:a16="http://schemas.microsoft.com/office/drawing/2014/main" id="{DDBBFDA4-972D-4041-1BAF-7E739754865B}"/>
              </a:ext>
            </a:extLst>
          </p:cNvPr>
          <p:cNvSpPr txBox="1">
            <a:spLocks/>
          </p:cNvSpPr>
          <p:nvPr/>
        </p:nvSpPr>
        <p:spPr>
          <a:xfrm>
            <a:off x="178279" y="1289143"/>
            <a:ext cx="6061156" cy="437812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b="1" kern="120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b="1" kern="120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b="1" kern="120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b="1" kern="120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b="1" kern="120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spcBef>
                <a:spcPts val="0"/>
              </a:spcBef>
            </a:pPr>
            <a:r>
              <a:rPr lang="zh-CN" sz="2000" noProof="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人口结构</a:t>
            </a:r>
            <a:r>
              <a:rPr lang="zh-CN" sz="2000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的</a:t>
            </a:r>
            <a:r>
              <a:rPr lang="zh-CN" altLang="en-US" sz="2000" dirty="0">
                <a:latin typeface="Arial" panose="020B0604020202020204" pitchFamily="34" charset="0"/>
                <a:ea typeface="微软雅黑" panose="020B0503020204020204" pitchFamily="34" charset="-122"/>
              </a:rPr>
              <a:t>分</a:t>
            </a:r>
            <a:r>
              <a:rPr lang="zh-CN" altLang="zh-CN" sz="2000" dirty="0">
                <a:latin typeface="Arial" panose="020B0604020202020204" pitchFamily="34" charset="0"/>
                <a:ea typeface="微软雅黑" panose="020B0503020204020204" pitchFamily="34" charset="-122"/>
              </a:rPr>
              <a:t>异</a:t>
            </a:r>
            <a:r>
              <a:rPr lang="zh-CN" altLang="en-US" sz="2000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zh-CN" sz="2000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– 年龄</a:t>
            </a:r>
          </a:p>
          <a:p>
            <a:pPr>
              <a:spcBef>
                <a:spcPts val="0"/>
              </a:spcBef>
            </a:pPr>
            <a:endParaRPr lang="zh-CN" sz="2400" noProof="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393192" lvl="1" indent="0">
              <a:spcBef>
                <a:spcPts val="100"/>
              </a:spcBef>
              <a:buFont typeface="Verdana"/>
              <a:buNone/>
            </a:pPr>
            <a:endParaRPr lang="zh-CN" sz="2000" b="0" noProof="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4BE1EC7-2CA8-FB84-8CC4-5A9EF2A85A61}"/>
              </a:ext>
            </a:extLst>
          </p:cNvPr>
          <p:cNvSpPr txBox="1"/>
          <p:nvPr/>
        </p:nvSpPr>
        <p:spPr>
          <a:xfrm>
            <a:off x="2087130" y="5452143"/>
            <a:ext cx="3558008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sz="12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2023年纽约市</a:t>
            </a:r>
            <a:r>
              <a:rPr lang="zh-CN" sz="1200" b="1" noProof="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65岁以上人口</a:t>
            </a:r>
            <a:r>
              <a:rPr lang="zh-CN" sz="12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空间分布</a:t>
            </a:r>
          </a:p>
          <a:p>
            <a:pPr algn="ctr"/>
            <a:r>
              <a:rPr lang="zh-CN" sz="1050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（数据来源：ACS 2023 5-Year，统计单元：人口普查区）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09CFF42-0A47-A365-F10A-FB4D4F462D8C}"/>
              </a:ext>
            </a:extLst>
          </p:cNvPr>
          <p:cNvSpPr txBox="1"/>
          <p:nvPr/>
        </p:nvSpPr>
        <p:spPr>
          <a:xfrm>
            <a:off x="8171793" y="5452143"/>
            <a:ext cx="3558009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sz="12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2023年纽约市</a:t>
            </a:r>
            <a:r>
              <a:rPr lang="zh-CN" sz="1200" b="1" noProof="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25-44岁人口</a:t>
            </a:r>
            <a:r>
              <a:rPr lang="zh-CN" sz="12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空间分布</a:t>
            </a:r>
          </a:p>
          <a:p>
            <a:pPr algn="ctr"/>
            <a:r>
              <a:rPr lang="zh-CN" sz="1050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（数据来源：ACS 2023 5-Year，统计单元：人口普查区）</a:t>
            </a:r>
          </a:p>
        </p:txBody>
      </p:sp>
      <p:sp>
        <p:nvSpPr>
          <p:cNvPr id="7" name="TextBox 15">
            <a:extLst>
              <a:ext uri="{FF2B5EF4-FFF2-40B4-BE49-F238E27FC236}">
                <a16:creationId xmlns:a16="http://schemas.microsoft.com/office/drawing/2014/main" id="{BC801261-F7D6-64EE-7AE6-0805743E24E5}"/>
              </a:ext>
            </a:extLst>
          </p:cNvPr>
          <p:cNvSpPr txBox="1"/>
          <p:nvPr/>
        </p:nvSpPr>
        <p:spPr>
          <a:xfrm>
            <a:off x="6064504" y="3065387"/>
            <a:ext cx="228222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sz="1600" b="1" noProof="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纽约平均：30.3%</a:t>
            </a:r>
          </a:p>
          <a:p>
            <a:pPr lvl="1"/>
            <a:endParaRPr lang="zh-CN" sz="1400" b="1" noProof="0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曼哈顿：</a:t>
            </a:r>
            <a:r>
              <a:rPr lang="zh-CN" sz="1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35.9%</a:t>
            </a: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皇后区：</a:t>
            </a:r>
            <a:r>
              <a:rPr lang="zh-CN" sz="1400" b="1" noProof="0" dirty="0">
                <a:solidFill>
                  <a:srgbClr val="386CB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28.7%</a:t>
            </a: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布鲁克林：</a:t>
            </a:r>
            <a:r>
              <a:rPr lang="zh-CN" sz="1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31.3%</a:t>
            </a: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布朗克斯：</a:t>
            </a:r>
            <a:r>
              <a:rPr lang="zh-CN" sz="1400" b="1" noProof="0" dirty="0">
                <a:solidFill>
                  <a:srgbClr val="386CB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28.1%</a:t>
            </a: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史泰登岛：</a:t>
            </a:r>
            <a:r>
              <a:rPr lang="zh-CN" sz="1400" b="1" noProof="0" dirty="0">
                <a:solidFill>
                  <a:srgbClr val="386CB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26.0%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DA0C8B95-D1F6-4178-B659-5ECD392BDAB8}"/>
              </a:ext>
            </a:extLst>
          </p:cNvPr>
          <p:cNvSpPr txBox="1"/>
          <p:nvPr/>
        </p:nvSpPr>
        <p:spPr>
          <a:xfrm>
            <a:off x="70638" y="3065387"/>
            <a:ext cx="228222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sz="1600" b="1" noProof="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纽约平均：16.3%</a:t>
            </a:r>
          </a:p>
          <a:p>
            <a:pPr lvl="1"/>
            <a:endParaRPr lang="zh-CN" sz="1400" b="1" noProof="0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曼哈顿：</a:t>
            </a:r>
            <a:r>
              <a:rPr lang="zh-CN" sz="1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18.0%</a:t>
            </a: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皇后区：</a:t>
            </a:r>
            <a:r>
              <a:rPr lang="zh-CN" sz="1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17.1%</a:t>
            </a: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布鲁克林：</a:t>
            </a:r>
            <a:r>
              <a:rPr lang="zh-CN" sz="1400" b="1" noProof="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15.7%</a:t>
            </a: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布朗克斯：</a:t>
            </a:r>
            <a:r>
              <a:rPr lang="zh-CN" sz="1400" b="1" noProof="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14.4%</a:t>
            </a: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史泰登岛：</a:t>
            </a:r>
            <a:r>
              <a:rPr lang="zh-CN" sz="1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17.0%</a:t>
            </a:r>
          </a:p>
        </p:txBody>
      </p:sp>
      <p:sp>
        <p:nvSpPr>
          <p:cNvPr id="2" name="标题 7">
            <a:extLst>
              <a:ext uri="{FF2B5EF4-FFF2-40B4-BE49-F238E27FC236}">
                <a16:creationId xmlns:a16="http://schemas.microsoft.com/office/drawing/2014/main" id="{37FB2528-FB67-A2E7-1645-FE3610393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社会空间分异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Socio-spatial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Disparities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48640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43754</TotalTime>
  <Words>2218</Words>
  <Application>Microsoft Macintosh PowerPoint</Application>
  <PresentationFormat>宽屏</PresentationFormat>
  <Paragraphs>334</Paragraphs>
  <Slides>24</Slides>
  <Notes>19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2" baseType="lpstr">
      <vt:lpstr>等线</vt:lpstr>
      <vt:lpstr>等线 Light</vt:lpstr>
      <vt:lpstr>Microsoft YaHei</vt:lpstr>
      <vt:lpstr>Google Sans</vt:lpstr>
      <vt:lpstr>Arial</vt:lpstr>
      <vt:lpstr>Verdana</vt:lpstr>
      <vt:lpstr>Wingdings</vt:lpstr>
      <vt:lpstr>Office 主题​​</vt:lpstr>
      <vt:lpstr>城市数据分析与实践</vt:lpstr>
      <vt:lpstr>目录 Contents</vt:lpstr>
      <vt:lpstr>PowerPoint 演示文稿</vt:lpstr>
      <vt:lpstr>综合指数 Composite Index</vt:lpstr>
      <vt:lpstr>常见的综合指数 Commonly-used composite Index</vt:lpstr>
      <vt:lpstr>常见的综合指数 Commonly-used composite Index</vt:lpstr>
      <vt:lpstr>社会空间分异 Socio-spatial Disparities</vt:lpstr>
      <vt:lpstr>社会空间分异 Socio-spatial Disparities</vt:lpstr>
      <vt:lpstr>社会空间分异 Socio-spatial Disparities</vt:lpstr>
      <vt:lpstr>分析社会空间分异的多维方法</vt:lpstr>
      <vt:lpstr>常见的综合指数 Commonly-used composite Index</vt:lpstr>
      <vt:lpstr>常见的综合指数 Commonly-used composite Index</vt:lpstr>
      <vt:lpstr>常见的综合指数 Commonly-used composite Index</vt:lpstr>
      <vt:lpstr>常见的综合指数 Commonly-used composite Index</vt:lpstr>
      <vt:lpstr>常见的综合指数 Commonly-used composite Index</vt:lpstr>
      <vt:lpstr>常见的综合指数 Commonly-used composite Index</vt:lpstr>
      <vt:lpstr>常见的综合指数 Commonly-used composite Index</vt:lpstr>
      <vt:lpstr>常见的综合指数 Commonly-used composite Index</vt:lpstr>
      <vt:lpstr>常见的综合指数 Commonly-used composite Index</vt:lpstr>
      <vt:lpstr>常见的综合指数 Commonly-used composite Index</vt:lpstr>
      <vt:lpstr>PowerPoint 演示文稿</vt:lpstr>
      <vt:lpstr>基本流程 Basic Workflow</vt:lpstr>
      <vt:lpstr>专题研究1 Research Theme 1</vt:lpstr>
      <vt:lpstr>Thanks!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Chen May</dc:creator>
  <cp:keywords/>
  <dc:description/>
  <cp:lastModifiedBy>Liu, Yunzhe</cp:lastModifiedBy>
  <cp:revision>88</cp:revision>
  <dcterms:created xsi:type="dcterms:W3CDTF">2025-11-22T06:00:54Z</dcterms:created>
  <dcterms:modified xsi:type="dcterms:W3CDTF">2026-06-01T06:19:01Z</dcterms:modified>
  <cp:category/>
</cp:coreProperties>
</file>