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58" r:id="rId5"/>
    <p:sldId id="840" r:id="rId6"/>
    <p:sldId id="841" r:id="rId7"/>
    <p:sldId id="842" r:id="rId8"/>
    <p:sldId id="828" r:id="rId9"/>
    <p:sldId id="810" r:id="rId10"/>
    <p:sldId id="843" r:id="rId11"/>
    <p:sldId id="294" r:id="rId12"/>
    <p:sldId id="831" r:id="rId13"/>
    <p:sldId id="844" r:id="rId14"/>
    <p:sldId id="832" r:id="rId15"/>
    <p:sldId id="833" r:id="rId16"/>
    <p:sldId id="845" r:id="rId17"/>
    <p:sldId id="846" r:id="rId18"/>
    <p:sldId id="847" r:id="rId19"/>
    <p:sldId id="848" r:id="rId20"/>
    <p:sldId id="80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8103" autoAdjust="0"/>
  </p:normalViewPr>
  <p:slideViewPr>
    <p:cSldViewPr snapToGrid="0">
      <p:cViewPr varScale="1">
        <p:scale>
          <a:sx n="89" d="100"/>
          <a:sy n="8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7752-C4B8-8B1B-2ADD-813752D4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29737F-06D6-11E7-BA63-7BD48553A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28D16-CFAB-21C6-6440-BC3CCBC80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B6B49-4C4F-9041-AC06-AF9942F2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D0BE8-B46A-5840-5097-F6EEFA58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03A8BC-7637-A315-6911-7BD0FE460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18E222-B920-77F6-73A8-C824CA12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B5CC6-C8EA-52F6-3A32-33DE6DB86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99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6F0F-D770-6FD8-69D8-E128ABF41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116EB9-FD8A-9EDA-8290-5559D0247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BFC9B1-84CC-301B-7966-E561FA03C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8755E-760F-EE1D-F737-708310826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68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2672-09F2-8BA3-CD21-CA1EF2AB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6D6926-87BA-C21C-CBE5-1E607C782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319B1A-2336-BFEB-64F5-E139CDB2F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6FE99E-8BD9-89D9-1369-A9A423CB6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7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6403-6104-E41E-A074-624B9470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48328E-EEF6-E528-1986-CF9920647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043426-18EA-BA3A-77D7-02A2840BC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6CD0B-E325-F661-99D5-F679C417B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5CE5A-C0B6-7AA0-C3FB-3B03640F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C5FA75-B9AF-2B32-3845-46E2A571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C54FC8-4883-04ED-8D7C-C77E5E41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0F4343-3A9E-D5F7-9B0F-B6B3FCADF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2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6C76-2569-78A9-DCBB-280A5643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4B78EC-96E6-B2CB-271E-1C889D44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31AC04-A062-8B4E-75EC-F0014F3FD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BF48B9-F33E-8345-9AA5-BEDFA8F51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88CD-4E95-4A50-A25B-54DBA465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96FD97-08C8-DC77-8F80-BE512C1B7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EB0F54-F06F-A186-899F-381A1E0A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5C5A7-F5F0-3B4D-FB48-7C67735A8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70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A6BD-A777-CA3A-7CE7-5FC9FA3E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1D1121-9F80-9BB8-C19C-64F4F2030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46ABDE-0BC1-0AF5-9F2E-EEA8AD5F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6087D-432B-2778-7D58-C68E38974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9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第四周：教程 第三章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5876-ACE5-3A6C-0ABB-CB3F8EB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3.6. ggplot2 基本语法示意图">
            <a:extLst>
              <a:ext uri="{FF2B5EF4-FFF2-40B4-BE49-F238E27FC236}">
                <a16:creationId xmlns:a16="http://schemas.microsoft.com/office/drawing/2014/main" id="{D1F2A8B7-4924-C25A-B559-0EAEDAA8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8" b="11573"/>
          <a:stretch>
            <a:fillRect/>
          </a:stretch>
        </p:blipFill>
        <p:spPr bwMode="auto">
          <a:xfrm>
            <a:off x="3817373" y="1876150"/>
            <a:ext cx="8130787" cy="3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30C4A2-6129-3FB9-A383-9AD4DD0850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0A8E18-AB2C-6237-C0CB-79F6BA97AD7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D7D709-57ED-2555-4743-22EFD7CB12D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4AE0995-8AB5-1E8C-49C3-A40B5D39E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A0F5FC-6A53-73E1-BCFA-D64438023A6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F511AB-5B9C-F76C-3359-818CFAD737A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4F61DD8-3999-6432-78E8-F4EB2557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025619-17A7-FF0C-5073-054BCFD31D0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C222D5D-87BE-2E7F-2CBB-473C1D81B21D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1F4AF9-E604-D0F0-D21C-910DD0F13413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B2084D-2E59-B9E5-DCD0-1915F4EDC3BD}"/>
              </a:ext>
            </a:extLst>
          </p:cNvPr>
          <p:cNvSpPr txBox="1"/>
          <p:nvPr/>
        </p:nvSpPr>
        <p:spPr>
          <a:xfrm>
            <a:off x="6959574" y="1311772"/>
            <a:ext cx="184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基于语法框架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3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Commonly-used Diagrams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常用图形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常用图形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Commonly-used Diagrams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227D811-689D-E198-50FE-07599E5AF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 b="9465"/>
          <a:stretch>
            <a:fillRect/>
          </a:stretch>
        </p:blipFill>
        <p:spPr>
          <a:xfrm>
            <a:off x="3736404" y="1119384"/>
            <a:ext cx="4539897" cy="47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9412-7019-8189-BA42-A0258927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5B9915-A8C2-983E-B17F-62119526E2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00CE64-0C77-9158-1245-15C3508CB7E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117E94-39F7-94D7-8223-EDCFD2CB55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EF2689A-B67C-6160-4A07-E0B012ED1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B80C8A-BAB3-8267-3EA3-4A4B12C6E78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72003C-69B2-8FDF-DDCA-4BEE1BF387E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0D77CDC-346D-BC7C-15E8-DA0C748E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常用图形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Commonly-used Diagrams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3D3E74F-45C1-2843-F70D-7D78947FA6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921A690A-18BF-B568-8FF8-3F27DC53B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16716"/>
            <a:ext cx="9829800" cy="4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igure 3.7. 数据要与图形匹配">
            <a:extLst>
              <a:ext uri="{FF2B5EF4-FFF2-40B4-BE49-F238E27FC236}">
                <a16:creationId xmlns:a16="http://schemas.microsoft.com/office/drawing/2014/main" id="{70CF6F20-9D82-C4E2-6701-067192746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/>
          <a:stretch>
            <a:fillRect/>
          </a:stretch>
        </p:blipFill>
        <p:spPr bwMode="auto">
          <a:xfrm>
            <a:off x="3933825" y="1469014"/>
            <a:ext cx="7820025" cy="39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56D3CD-9B73-885E-D4BC-3E3786268B07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200469-2CDA-6DBE-A320-CAC5EA7983C2}"/>
              </a:ext>
            </a:extLst>
          </p:cNvPr>
          <p:cNvSpPr txBox="1"/>
          <p:nvPr/>
        </p:nvSpPr>
        <p:spPr>
          <a:xfrm>
            <a:off x="504825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6C856-797B-8231-1705-8B971FE66560}"/>
              </a:ext>
            </a:extLst>
          </p:cNvPr>
          <p:cNvSpPr txBox="1"/>
          <p:nvPr/>
        </p:nvSpPr>
        <p:spPr>
          <a:xfrm>
            <a:off x="504825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4979C3-42AB-C4D3-E96A-D5C6DC4367AD}"/>
              </a:ext>
            </a:extLst>
          </p:cNvPr>
          <p:cNvSpPr txBox="1"/>
          <p:nvPr/>
        </p:nvSpPr>
        <p:spPr>
          <a:xfrm>
            <a:off x="504825" y="3728762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单变量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8D490A-FD05-A527-0445-D2D38FB6B26D}"/>
              </a:ext>
            </a:extLst>
          </p:cNvPr>
          <p:cNvSpPr txBox="1"/>
          <p:nvPr/>
        </p:nvSpPr>
        <p:spPr>
          <a:xfrm>
            <a:off x="401326" y="1483268"/>
            <a:ext cx="288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图形选择与数据一致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4F00-3661-44C8-5714-253A2851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C51A56-78C8-81D9-D1B0-C4F41B111C5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A330EE-F305-5567-2FE4-D00CBBFEE89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3C169F-33B7-21C3-120C-9AB05848F3A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0EE9F03-BA31-2B1E-0119-34162D2555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6F80CA-C93B-4D70-456A-A75914C3C84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045F84-EEB8-B34A-CCAD-F2AAE0B07E2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E62A290-2168-C9D3-A7F4-CCD4C299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A9BD14A-A19E-E1BC-9708-AEB55134E01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4698A6E-DE53-B779-F93E-D8491F262C92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坐标尺度一致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3C7B7A-88FA-B07D-1351-D2611F2C25EF}"/>
              </a:ext>
            </a:extLst>
          </p:cNvPr>
          <p:cNvSpPr txBox="1"/>
          <p:nvPr/>
        </p:nvSpPr>
        <p:spPr>
          <a:xfrm>
            <a:off x="504825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分面与分组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50F8CE-147D-8877-7815-A4B69C4AAF4A}"/>
              </a:ext>
            </a:extLst>
          </p:cNvPr>
          <p:cNvSpPr txBox="1"/>
          <p:nvPr/>
        </p:nvSpPr>
        <p:spPr>
          <a:xfrm>
            <a:off x="504825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时间对齐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C638281-9B3C-2650-DE5F-BE89D674C5B9}"/>
              </a:ext>
            </a:extLst>
          </p:cNvPr>
          <p:cNvSpPr txBox="1"/>
          <p:nvPr/>
        </p:nvSpPr>
        <p:spPr>
          <a:xfrm>
            <a:off x="401326" y="1483268"/>
            <a:ext cx="3551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图形可比性：尺度一致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F28616-DE27-B922-059B-4F78663BA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570" y="2944570"/>
            <a:ext cx="744959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C716D-8DB9-5BCF-2E16-12C2DA2D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AE5F71-B24B-14ED-6256-E39A93EB53D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7756A5-6566-FCAB-FF1A-491D26AA50D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9F52F1-10F0-31CE-723E-353A09AF459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3FA9D25-C9D7-76CB-679A-F1D077D4D2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95A6D9-539B-6138-DC42-D49F913FD3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B7E76E-27BC-6314-C351-3918B1224C6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A2898A1-39CA-F670-AB99-06950C6D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EA87325-8208-920D-7AA6-5E055D849C2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677C34F-9608-5937-FA61-9BAEAAB4AA8D}"/>
              </a:ext>
            </a:extLst>
          </p:cNvPr>
          <p:cNvSpPr txBox="1"/>
          <p:nvPr/>
        </p:nvSpPr>
        <p:spPr>
          <a:xfrm>
            <a:off x="504825" y="2422425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按数据类型匹配色带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AD77BF-43DC-BDB1-604E-CB3697F45C71}"/>
              </a:ext>
            </a:extLst>
          </p:cNvPr>
          <p:cNvSpPr txBox="1"/>
          <p:nvPr/>
        </p:nvSpPr>
        <p:spPr>
          <a:xfrm>
            <a:off x="504825" y="4238697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保持颜色语义一致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56F418-9BA9-993A-06A2-B7C246E5FB15}"/>
              </a:ext>
            </a:extLst>
          </p:cNvPr>
          <p:cNvSpPr txBox="1"/>
          <p:nvPr/>
        </p:nvSpPr>
        <p:spPr>
          <a:xfrm>
            <a:off x="401326" y="1483268"/>
            <a:ext cx="3551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颜色使用规范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igure 3.8. 数据类型与配色参考">
            <a:extLst>
              <a:ext uri="{FF2B5EF4-FFF2-40B4-BE49-F238E27FC236}">
                <a16:creationId xmlns:a16="http://schemas.microsoft.com/office/drawing/2014/main" id="{1173886B-6FA4-D839-838A-5C6CBC08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3271"/>
          <a:stretch>
            <a:fillRect/>
          </a:stretch>
        </p:blipFill>
        <p:spPr bwMode="auto">
          <a:xfrm>
            <a:off x="5191125" y="501277"/>
            <a:ext cx="6033908" cy="27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3.9. 可视化的一致性与稳健性">
            <a:extLst>
              <a:ext uri="{FF2B5EF4-FFF2-40B4-BE49-F238E27FC236}">
                <a16:creationId xmlns:a16="http://schemas.microsoft.com/office/drawing/2014/main" id="{4EE4D4D4-7A81-8A1D-EA1C-5B8F87149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2157"/>
          <a:stretch>
            <a:fillRect/>
          </a:stretch>
        </p:blipFill>
        <p:spPr bwMode="auto">
          <a:xfrm>
            <a:off x="5191125" y="3347388"/>
            <a:ext cx="6000750" cy="28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32FE-65D7-9BD0-3CF8-1376930F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E4E9BE-45A5-1645-D7F4-1D22D5D8C0A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088B88-7ECD-DF6B-4EFB-5FEF2012905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1AD69E-09F8-601A-AA3A-F03225227B8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8FBCDC6-BD98-C367-6FB9-0A155ACC6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93B4F6-507A-C885-6E17-53BD35CF64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D63B22-3D44-1A50-9498-C9856A970F8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E3BF48C-AA62-6A06-A3C6-C083BF26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420AC55-51E0-B6C9-8A10-C2C2E0CC5F2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igure 3.10. 可视化策略">
            <a:extLst>
              <a:ext uri="{FF2B5EF4-FFF2-40B4-BE49-F238E27FC236}">
                <a16:creationId xmlns:a16="http://schemas.microsoft.com/office/drawing/2014/main" id="{318B231A-E2B8-9C3B-7920-22A57411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80" y="1119384"/>
            <a:ext cx="8810625" cy="48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DF04-5FF3-36AB-FDBF-3B41BC44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E3D558-7AC3-75B4-B5ED-E344BA7143C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BACD76-4ECA-8D40-8251-676EA6C8228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76247A-37B5-8C61-DA3D-8782FBA3A31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64D8B17-C155-046C-2562-931626106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AD898BF-69D4-6D06-14D5-EA3F716B5F5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8C63B1-408D-F8A6-F1AE-96060BC33C7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F460890-7F46-EA61-2C55-7E2AB25B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FB1B006-284C-DBDD-36E6-0A75B40D6CD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13957EE-09EB-068A-D4E8-583D5FDC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9180" y="1119384"/>
            <a:ext cx="8810624" cy="48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96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89353" cy="743446"/>
            <a:chOff x="7300452" y="2048744"/>
            <a:chExt cx="3389353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数据可视化导论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Commonly-used Diagrams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常用图形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Plot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第四周：教程 第三章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463636" cy="743446"/>
            <a:chOff x="7308943" y="2048744"/>
            <a:chExt cx="3463636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563632" cy="675677"/>
              <a:chOff x="8094691" y="2038021"/>
              <a:chExt cx="2563632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5636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数据可视化导论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.1. 经典：安斯库姆四重奏">
            <a:extLst>
              <a:ext uri="{FF2B5EF4-FFF2-40B4-BE49-F238E27FC236}">
                <a16:creationId xmlns:a16="http://schemas.microsoft.com/office/drawing/2014/main" id="{6C0690F9-8B74-49C1-1127-C87FF98B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9" y="1252620"/>
            <a:ext cx="8356791" cy="45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401326" y="1254658"/>
            <a:ext cx="288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探索与诊断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Exploration &amp; Diagnosis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504825" y="372479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均值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Mean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11489C-854E-449C-AC10-377208C559B8}"/>
              </a:ext>
            </a:extLst>
          </p:cNvPr>
          <p:cNvSpPr txBox="1"/>
          <p:nvPr/>
        </p:nvSpPr>
        <p:spPr>
          <a:xfrm>
            <a:off x="504825" y="420922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方差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6984D3-26C3-9BB5-F242-EB2DDD5FDDAE}"/>
              </a:ext>
            </a:extLst>
          </p:cNvPr>
          <p:cNvSpPr txBox="1"/>
          <p:nvPr/>
        </p:nvSpPr>
        <p:spPr>
          <a:xfrm>
            <a:off x="504825" y="4693659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相关系数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Corr.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BF6291-C98E-9D42-3E02-3620902068DC}"/>
              </a:ext>
            </a:extLst>
          </p:cNvPr>
          <p:cNvSpPr txBox="1"/>
          <p:nvPr/>
        </p:nvSpPr>
        <p:spPr>
          <a:xfrm>
            <a:off x="504825" y="5178087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回归方程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9B6E4D-259F-53BD-9CF6-76B5C63221AC}"/>
              </a:ext>
            </a:extLst>
          </p:cNvPr>
          <p:cNvSpPr txBox="1"/>
          <p:nvPr/>
        </p:nvSpPr>
        <p:spPr>
          <a:xfrm>
            <a:off x="401326" y="2932593"/>
            <a:ext cx="288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安斯库姆四重奏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Anscombe’s quartet</a:t>
            </a: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CDAD-3DAC-CE63-3AF9-51EC10F69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22039E-C3E7-06C7-ACB0-50B236F7E1B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323E4E-2347-EA20-E239-436F70C20E7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E31EEC-EDD9-7569-800D-10DFCBF54E0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0C33B7E-811D-BBA0-26A0-4F48D7D91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7F36C79-F503-74D8-2675-C3F4C3E97EA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F3F09F-72DC-07BE-F37B-EC84136D41B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370D935-91F5-4F61-5961-3F9B2792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10C14E5-EF1D-E29F-E7EA-CA6A62C60FA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58B6719-96A8-36CE-DF5A-7BDC29779146}"/>
              </a:ext>
            </a:extLst>
          </p:cNvPr>
          <p:cNvSpPr txBox="1"/>
          <p:nvPr/>
        </p:nvSpPr>
        <p:spPr>
          <a:xfrm>
            <a:off x="401326" y="1254658"/>
            <a:ext cx="310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解释与推断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Interpretation &amp; Inference</a:t>
            </a:r>
          </a:p>
        </p:txBody>
      </p:sp>
      <p:pic>
        <p:nvPicPr>
          <p:cNvPr id="2050" name="Picture 2" descr="Figure 3.2. 数据可视化 - 解释与推断">
            <a:extLst>
              <a:ext uri="{FF2B5EF4-FFF2-40B4-BE49-F238E27FC236}">
                <a16:creationId xmlns:a16="http://schemas.microsoft.com/office/drawing/2014/main" id="{C7191944-13D2-0AE1-325E-2C1FB7DD5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34623" b="12742"/>
          <a:stretch>
            <a:fillRect/>
          </a:stretch>
        </p:blipFill>
        <p:spPr bwMode="auto">
          <a:xfrm>
            <a:off x="2428193" y="2576820"/>
            <a:ext cx="7335614" cy="2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70BE65-EE85-A704-AEC0-BEBE30E54F0D}"/>
              </a:ext>
            </a:extLst>
          </p:cNvPr>
          <p:cNvSpPr txBox="1"/>
          <p:nvPr/>
        </p:nvSpPr>
        <p:spPr>
          <a:xfrm>
            <a:off x="2752044" y="214024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比较差异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600654-463D-1036-1FEC-640E8F46C466}"/>
              </a:ext>
            </a:extLst>
          </p:cNvPr>
          <p:cNvSpPr txBox="1"/>
          <p:nvPr/>
        </p:nvSpPr>
        <p:spPr>
          <a:xfrm>
            <a:off x="5252994" y="213103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趋势分析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7BFE1E-900F-237D-6E9A-0DF36E5AE262}"/>
              </a:ext>
            </a:extLst>
          </p:cNvPr>
          <p:cNvSpPr txBox="1"/>
          <p:nvPr/>
        </p:nvSpPr>
        <p:spPr>
          <a:xfrm>
            <a:off x="7436396" y="2140242"/>
            <a:ext cx="2101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不确定性表达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9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316B-B7E2-A758-7B05-A1CD3218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0A032F-C574-479E-B2C5-324D77675F7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E0CEA5-0F80-3EC4-469F-CB93B6CDD09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79F39E-54C8-E7A5-24B8-1F61AB3BAA1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989BE3A-3736-3A19-727C-5844F49ED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A5D2B53-EBE1-AA2D-6F75-66F17503A9F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9B7499-D8C4-C8FB-00E6-6D7BD3A688E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FC553EB-B9F6-833F-8354-2BF95705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80BC2E-1F53-0BEE-C929-75A28C69F80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E79B117-29B3-75E5-0D20-7D1B157AF332}"/>
              </a:ext>
            </a:extLst>
          </p:cNvPr>
          <p:cNvSpPr txBox="1"/>
          <p:nvPr/>
        </p:nvSpPr>
        <p:spPr>
          <a:xfrm>
            <a:off x="401325" y="1254658"/>
            <a:ext cx="379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沟通与传播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b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Communication &amp; Dissemination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400CA4-DD57-2749-E679-C3157FCB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356"/>
          <a:stretch/>
        </p:blipFill>
        <p:spPr bwMode="auto">
          <a:xfrm>
            <a:off x="2428193" y="2576820"/>
            <a:ext cx="7335614" cy="2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745F7F2-1123-EA12-A9D9-7D6EAF81E01A}"/>
              </a:ext>
            </a:extLst>
          </p:cNvPr>
          <p:cNvSpPr txBox="1"/>
          <p:nvPr/>
        </p:nvSpPr>
        <p:spPr>
          <a:xfrm>
            <a:off x="2752044" y="214024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信息传递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DB17BC-C080-1897-A7E8-5599CB349F18}"/>
              </a:ext>
            </a:extLst>
          </p:cNvPr>
          <p:cNvSpPr txBox="1"/>
          <p:nvPr/>
        </p:nvSpPr>
        <p:spPr>
          <a:xfrm>
            <a:off x="5252994" y="213103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降低负荷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1B326E-0D2A-FBD0-AC1C-BF9E19EA1E84}"/>
              </a:ext>
            </a:extLst>
          </p:cNvPr>
          <p:cNvSpPr txBox="1"/>
          <p:nvPr/>
        </p:nvSpPr>
        <p:spPr>
          <a:xfrm>
            <a:off x="7436396" y="2140242"/>
            <a:ext cx="2101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增强说服力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CCB05-B4A7-4CED-CFB3-FAFCF0B0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EAF752-C773-B0FA-CC03-2DB47D9A521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942867-444F-295F-C029-6C24B660634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A6625-43B0-008D-6B5F-9191569EF96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2A8B2AA-C9B4-14CB-156B-C7E4C5693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4DDCD3-8DE0-BA31-FB83-C8F1B15C2BE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74AB7-5D6A-D6B1-B4AB-29148AB185A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0218B27-DCA9-7DC3-436C-F2C36ACA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C9F9D4-23DB-B500-2680-5A12DC0553A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4CE9C59-ECCA-38FD-CF04-DF8B674D75C3}"/>
              </a:ext>
            </a:extLst>
          </p:cNvPr>
          <p:cNvSpPr txBox="1"/>
          <p:nvPr/>
        </p:nvSpPr>
        <p:spPr>
          <a:xfrm>
            <a:off x="401324" y="1254658"/>
            <a:ext cx="569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科研制图原则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-- 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‘信’‘达’‘雅’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b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Principals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DEE2C0-CEBE-20D2-2773-A8BE87ADA4C8}"/>
              </a:ext>
            </a:extLst>
          </p:cNvPr>
          <p:cNvSpPr txBox="1"/>
          <p:nvPr/>
        </p:nvSpPr>
        <p:spPr>
          <a:xfrm>
            <a:off x="1448836" y="2831821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诚实守信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162D7B-A3E0-93CE-8B9F-8C119B5527A0}"/>
              </a:ext>
            </a:extLst>
          </p:cNvPr>
          <p:cNvSpPr txBox="1"/>
          <p:nvPr/>
        </p:nvSpPr>
        <p:spPr>
          <a:xfrm>
            <a:off x="1448835" y="5004099"/>
            <a:ext cx="260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简约美观、不简单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E409D8-CB82-5561-3BDB-D40321EAD15F}"/>
              </a:ext>
            </a:extLst>
          </p:cNvPr>
          <p:cNvSpPr txBox="1"/>
          <p:nvPr/>
        </p:nvSpPr>
        <p:spPr>
          <a:xfrm>
            <a:off x="1448836" y="3929354"/>
            <a:ext cx="2600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自明力、要素完备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6407C8-E7B9-990B-1751-1179F9C5214C}"/>
              </a:ext>
            </a:extLst>
          </p:cNvPr>
          <p:cNvSpPr txBox="1"/>
          <p:nvPr/>
        </p:nvSpPr>
        <p:spPr>
          <a:xfrm>
            <a:off x="4296829" y="2831821"/>
            <a:ext cx="252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忠于数据、不扭曲事实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E5C8E0-9EB8-EC76-0D7E-D07E5D702DEA}"/>
              </a:ext>
            </a:extLst>
          </p:cNvPr>
          <p:cNvSpPr txBox="1"/>
          <p:nvPr/>
        </p:nvSpPr>
        <p:spPr>
          <a:xfrm>
            <a:off x="4296829" y="5020081"/>
            <a:ext cx="5429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颜色搭配、摒弃无用特效、追求</a:t>
            </a: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高信噪比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53DE43-E442-D296-1F82-DC9C04B987E8}"/>
              </a:ext>
            </a:extLst>
          </p:cNvPr>
          <p:cNvSpPr txBox="1"/>
          <p:nvPr/>
        </p:nvSpPr>
        <p:spPr>
          <a:xfrm>
            <a:off x="4296829" y="3937345"/>
            <a:ext cx="42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要素完备；独立阅读能力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下箭头 20">
            <a:extLst>
              <a:ext uri="{FF2B5EF4-FFF2-40B4-BE49-F238E27FC236}">
                <a16:creationId xmlns:a16="http://schemas.microsoft.com/office/drawing/2014/main" id="{E2D7C187-53AA-AACD-326E-3E4233BD23DF}"/>
              </a:ext>
            </a:extLst>
          </p:cNvPr>
          <p:cNvSpPr/>
          <p:nvPr/>
        </p:nvSpPr>
        <p:spPr>
          <a:xfrm>
            <a:off x="1038764" y="2541389"/>
            <a:ext cx="448574" cy="3235251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3CC9B1-7B33-830F-9C5A-DE7DBC69C4B1}"/>
              </a:ext>
            </a:extLst>
          </p:cNvPr>
          <p:cNvSpPr txBox="1"/>
          <p:nvPr/>
        </p:nvSpPr>
        <p:spPr>
          <a:xfrm>
            <a:off x="1929892" y="3279475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‘信’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888A27E-54A3-768D-85F0-49A92260F60C}"/>
              </a:ext>
            </a:extLst>
          </p:cNvPr>
          <p:cNvSpPr txBox="1"/>
          <p:nvPr/>
        </p:nvSpPr>
        <p:spPr>
          <a:xfrm>
            <a:off x="1929892" y="4371456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‘达’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6A1A9B-B9B3-4FF5-6090-58E188935077}"/>
              </a:ext>
            </a:extLst>
          </p:cNvPr>
          <p:cNvSpPr txBox="1"/>
          <p:nvPr/>
        </p:nvSpPr>
        <p:spPr>
          <a:xfrm>
            <a:off x="1929892" y="5433690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‘雅’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95188F8-0DFD-633D-663A-773DA3F43198}"/>
              </a:ext>
            </a:extLst>
          </p:cNvPr>
          <p:cNvSpPr txBox="1"/>
          <p:nvPr/>
        </p:nvSpPr>
        <p:spPr>
          <a:xfrm>
            <a:off x="401324" y="2910733"/>
            <a:ext cx="637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1D2652-23F8-CC91-5080-C4B5E9E43247}"/>
              </a:ext>
            </a:extLst>
          </p:cNvPr>
          <p:cNvSpPr txBox="1"/>
          <p:nvPr/>
        </p:nvSpPr>
        <p:spPr>
          <a:xfrm>
            <a:off x="401324" y="5068294"/>
            <a:ext cx="637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高阶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EABDCE8-0110-4CF6-9D91-D9EB3EB3C919}"/>
              </a:ext>
            </a:extLst>
          </p:cNvPr>
          <p:cNvGrpSpPr/>
          <p:nvPr/>
        </p:nvGrpSpPr>
        <p:grpSpPr>
          <a:xfrm>
            <a:off x="7021962" y="668023"/>
            <a:ext cx="4926198" cy="2326670"/>
            <a:chOff x="7021962" y="668023"/>
            <a:chExt cx="4926198" cy="2326670"/>
          </a:xfrm>
        </p:grpSpPr>
        <p:pic>
          <p:nvPicPr>
            <p:cNvPr id="4098" name="Picture 2" descr="怎么理解信达雅？为何只有信达雅成为了主流翻译理论？_搜狐网">
              <a:extLst>
                <a:ext uri="{FF2B5EF4-FFF2-40B4-BE49-F238E27FC236}">
                  <a16:creationId xmlns:a16="http://schemas.microsoft.com/office/drawing/2014/main" id="{C0B2E73E-34A4-2347-D6A8-8E86765303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7" t="3427" r="4067" b="54521"/>
            <a:stretch>
              <a:fillRect/>
            </a:stretch>
          </p:blipFill>
          <p:spPr bwMode="auto">
            <a:xfrm>
              <a:off x="7021962" y="668023"/>
              <a:ext cx="4926198" cy="185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EADFB6-31F1-050F-5FFF-DE131402F335}"/>
                </a:ext>
              </a:extLst>
            </p:cNvPr>
            <p:cNvSpPr txBox="1"/>
            <p:nvPr/>
          </p:nvSpPr>
          <p:spPr>
            <a:xfrm>
              <a:off x="7021962" y="2594583"/>
              <a:ext cx="49261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翻译标准：译文的准确性 </a:t>
              </a:r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| </a:t>
              </a: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通顺性 </a:t>
              </a:r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| </a:t>
              </a: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文学性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B97442B9-36E8-EDA7-9928-A8256A179D9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808" y="3201153"/>
            <a:ext cx="2494717" cy="1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1" grpId="0"/>
      <p:bldP spid="12" grpId="0"/>
      <p:bldP spid="13" grpId="0"/>
      <p:bldP spid="15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igure 3.4. ggplot2 可视化工具与优势">
            <a:extLst>
              <a:ext uri="{FF2B5EF4-FFF2-40B4-BE49-F238E27FC236}">
                <a16:creationId xmlns:a16="http://schemas.microsoft.com/office/drawing/2014/main" id="{AC371314-E7FE-155C-22C3-39C707759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r="33749" b="16437"/>
          <a:stretch>
            <a:fillRect/>
          </a:stretch>
        </p:blipFill>
        <p:spPr bwMode="auto">
          <a:xfrm>
            <a:off x="5125827" y="2382597"/>
            <a:ext cx="613547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E26F85B-1557-78A8-55BD-ABD25E9A5D9A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053186-ED0C-6B59-282F-0378FEB5CAAF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A93B09-9F5A-8AE3-1EC9-A6C78D13A5FF}"/>
              </a:ext>
            </a:extLst>
          </p:cNvPr>
          <p:cNvSpPr txBox="1"/>
          <p:nvPr/>
        </p:nvSpPr>
        <p:spPr>
          <a:xfrm>
            <a:off x="6096000" y="1838491"/>
            <a:ext cx="1248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图层叠加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C938FB-7A57-E057-70E7-7EEA776200B5}"/>
              </a:ext>
            </a:extLst>
          </p:cNvPr>
          <p:cNvSpPr txBox="1"/>
          <p:nvPr/>
        </p:nvSpPr>
        <p:spPr>
          <a:xfrm>
            <a:off x="9182100" y="1838491"/>
            <a:ext cx="1248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逻辑统一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17592</TotalTime>
  <Words>407</Words>
  <Application>Microsoft Macintosh PowerPoint</Application>
  <PresentationFormat>宽屏</PresentationFormat>
  <Paragraphs>107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Wingdings</vt:lpstr>
      <vt:lpstr>Office 主题​​</vt:lpstr>
      <vt:lpstr>城市数据分析与实践</vt:lpstr>
      <vt:lpstr>目录 Contents</vt:lpstr>
      <vt:lpstr>PowerPoint 演示文稿</vt:lpstr>
      <vt:lpstr>数据可视化导论  Data Visualisation</vt:lpstr>
      <vt:lpstr>数据可视化导论  Data Visualisation</vt:lpstr>
      <vt:lpstr>数据可视化导论  Data Visualisation</vt:lpstr>
      <vt:lpstr>数据可视化导论  Data Visualisation</vt:lpstr>
      <vt:lpstr>PowerPoint 演示文稿</vt:lpstr>
      <vt:lpstr>ggplot2 包  ggplot2</vt:lpstr>
      <vt:lpstr>ggplot2 包  ggplot2</vt:lpstr>
      <vt:lpstr>PowerPoint 演示文稿</vt:lpstr>
      <vt:lpstr>常用图形  Commonly-used Diagrams</vt:lpstr>
      <vt:lpstr>常用图形  Commonly-used Diagrams</vt:lpstr>
      <vt:lpstr>PowerPoint 演示文稿</vt:lpstr>
      <vt:lpstr>制图规范  Standards</vt:lpstr>
      <vt:lpstr>制图规范  Standards</vt:lpstr>
      <vt:lpstr>制图规范  Standards</vt:lpstr>
      <vt:lpstr>制图规范  Standards</vt:lpstr>
      <vt:lpstr>制图规范  Standards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55</cp:revision>
  <dcterms:created xsi:type="dcterms:W3CDTF">2025-11-22T06:00:54Z</dcterms:created>
  <dcterms:modified xsi:type="dcterms:W3CDTF">2026-03-23T02:31:45Z</dcterms:modified>
</cp:coreProperties>
</file>