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3" r:id="rId4"/>
    <p:sldId id="258" r:id="rId5"/>
    <p:sldId id="840" r:id="rId6"/>
    <p:sldId id="841" r:id="rId7"/>
    <p:sldId id="842" r:id="rId8"/>
    <p:sldId id="828" r:id="rId9"/>
    <p:sldId id="810" r:id="rId10"/>
    <p:sldId id="843" r:id="rId11"/>
    <p:sldId id="294" r:id="rId12"/>
    <p:sldId id="831" r:id="rId13"/>
    <p:sldId id="844" r:id="rId14"/>
    <p:sldId id="832" r:id="rId15"/>
    <p:sldId id="833" r:id="rId16"/>
    <p:sldId id="845" r:id="rId17"/>
    <p:sldId id="846" r:id="rId18"/>
    <p:sldId id="847" r:id="rId19"/>
    <p:sldId id="848" r:id="rId20"/>
    <p:sldId id="80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FFFFFF"/>
    <a:srgbClr val="B70031"/>
    <a:srgbClr val="1C317C"/>
    <a:srgbClr val="C4172E"/>
    <a:srgbClr val="0EC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8084" autoAdjust="0"/>
  </p:normalViewPr>
  <p:slideViewPr>
    <p:cSldViewPr snapToGrid="0">
      <p:cViewPr varScale="1">
        <p:scale>
          <a:sx n="87" d="100"/>
          <a:sy n="8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77752-C4B8-8B1B-2ADD-813752D4D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29737F-06D6-11E7-BA63-7BD48553A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028D16-CFAB-21C6-6440-BC3CCBC80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BB6B49-4C4F-9041-AC06-AF9942F25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3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D0BE8-B46A-5840-5097-F6EEFA58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903A8BC-7637-A315-6911-7BD0FE460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18E222-B920-77F6-73A8-C824CA124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4B5CC6-C8EA-52F6-3A32-33DE6DB86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99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76F0F-D770-6FD8-69D8-E128ABF41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6116EB9-FD8A-9EDA-8290-5559D0247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1BFC9B1-84CC-301B-7966-E561FA03C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8755E-760F-EE1D-F737-708310826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689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02672-09F2-8BA3-CD21-CA1EF2AB7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C6D6926-87BA-C21C-CBE5-1E607C782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5319B1A-2336-BFEB-64F5-E139CDB2F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6FE99E-8BD9-89D9-1369-A9A423CB6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97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E6403-6104-E41E-A074-624B94705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A48328E-EEF6-E528-1986-CF9920647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A043426-18EA-BA3A-77D7-02A2840BC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36CD0B-E325-F661-99D5-F679C417B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96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5CE5A-C0B6-7AA0-C3FB-3B03640F7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C5FA75-B9AF-2B32-3845-46E2A5717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9C54FC8-4883-04ED-8D7C-C77E5E41D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0F4343-3A9E-D5F7-9B0F-B6B3FCADF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92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F6C76-2569-78A9-DCBB-280A56437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4B78EC-96E6-B2CB-271E-1C889D447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31AC04-A062-8B4E-75EC-F0014F3FD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BF48B9-F33E-8345-9AA5-BEDFA8F51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0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B55E-A36E-6B8A-6A91-41905315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6EAA41-0F7A-F2A3-5DE6-EEE8B1ABC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BEB461-FCCA-602E-5896-3B6D1A71B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878E6-03F2-CA85-DF1F-F1DE4335D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4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388CD-4E95-4A50-A25B-54DBA465E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96FD97-08C8-DC77-8F80-BE512C1B7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EB0F54-F06F-A186-899F-381A1E0AC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15C5A7-F5F0-3B4D-FB48-7C67735A8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70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0ADD0-3599-B471-19E8-7B541B9D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139764-2C32-50C3-3F22-3419739EB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DF68B3-BBAB-8435-B016-E11E2457F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02B53-15A1-EA4A-F0BF-3D76CB72C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13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9A6BD-A777-CA3A-7CE7-5FC9FA3E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71D1121-9F80-9BB8-C19C-64F4F2030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46ABDE-0BC1-0AF5-9F2E-EEA8AD5F1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56087D-432B-2778-7D58-C68E38974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098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224B2-9453-8819-F29D-91A20A80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73864E-A7F5-2132-40A8-7B976DD1A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622C7D-1825-CBDE-5056-38C308496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767EC6-811E-8EDB-70EA-DE1AAA350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96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GB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多源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115DEF-14AF-97DF-93B6-11EAC1DC3A12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A59FD9-F8A5-9E60-F459-644B6DE5B017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DC0684-C113-6FB7-579B-3CC49D60710A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EDB1C931-9F4E-9467-6421-48BB218E2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2436BCD8-696C-8834-3782-4AE8ADCB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7C739B03-F484-0807-DC27-4064EB5F5368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991FE4F-AD4D-8679-3FE5-10FDD14FCC7F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A17EF28-FBA7-556B-BBBA-2239B37EDBF5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第四周：教程 第三章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5876-ACE5-3A6C-0ABB-CB3F8EB66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3.6. ggplot2 基本语法示意图">
            <a:extLst>
              <a:ext uri="{FF2B5EF4-FFF2-40B4-BE49-F238E27FC236}">
                <a16:creationId xmlns:a16="http://schemas.microsoft.com/office/drawing/2014/main" id="{D1F2A8B7-4924-C25A-B559-0EAEDAA83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8" b="11573"/>
          <a:stretch>
            <a:fillRect/>
          </a:stretch>
        </p:blipFill>
        <p:spPr bwMode="auto">
          <a:xfrm>
            <a:off x="3817373" y="1876150"/>
            <a:ext cx="8130787" cy="3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B30C4A2-6129-3FB9-A383-9AD4DD08507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D0A8E18-AB2C-6237-C0CB-79F6BA97AD78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D7D709-57ED-2555-4743-22EFD7CB12D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4AE0995-8AB5-1E8C-49C3-A40B5D39E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BA0F5FC-6A53-73E1-BCFA-D64438023A6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F511AB-5B9C-F76C-3359-818CFAD737AA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D4F61DD8-3999-6432-78E8-F4EB2557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ggplot2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包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ggplot2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025619-17A7-FF0C-5073-054BCFD31D0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C222D5D-87BE-2E7F-2CBB-473C1D81B21D}"/>
              </a:ext>
            </a:extLst>
          </p:cNvPr>
          <p:cNvSpPr txBox="1"/>
          <p:nvPr/>
        </p:nvSpPr>
        <p:spPr>
          <a:xfrm>
            <a:off x="401326" y="2543201"/>
            <a:ext cx="3760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基于图形语法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逐层叠加 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grammar of graphics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1F4AF9-E604-D0F0-D21C-910DD0F13413}"/>
              </a:ext>
            </a:extLst>
          </p:cNvPr>
          <p:cNvSpPr txBox="1"/>
          <p:nvPr/>
        </p:nvSpPr>
        <p:spPr>
          <a:xfrm>
            <a:off x="401326" y="3904673"/>
            <a:ext cx="4284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同一套语法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可拓展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(data,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aes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()) +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_...()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B2084D-2E59-B9E5-DCD0-1915F4EDC3BD}"/>
              </a:ext>
            </a:extLst>
          </p:cNvPr>
          <p:cNvSpPr txBox="1"/>
          <p:nvPr/>
        </p:nvSpPr>
        <p:spPr>
          <a:xfrm>
            <a:off x="6959574" y="1311772"/>
            <a:ext cx="1846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基于语法框架 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3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CF58-0707-A29A-7403-977AC8DF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3D8E9-0DF6-636A-299C-A196F495A17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DBE205-334C-3D16-B603-F113A8E1D5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036EED-124F-F77C-A99B-6441C0A42E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8EE2974-4614-EC25-D6C0-90434B414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EF24DA-4777-03FE-124C-903349BD391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CE934-C52A-69D1-8386-6083BE0517B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57225B7-3105-B20C-0C5C-54F37E70B5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4120634E-4AB1-335C-C3AB-0FCBB87587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48B57656-CDE0-A33E-163E-D024B2BB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32BE8CD1-3486-42B4-09CF-E560136EC5F7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6D623D-5EF5-29E4-CD83-A40771C7173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Commonly-used Diagrams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D1BD9B66-201B-21A2-C252-C5D64178DFB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常用图形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59017C6-D945-6DA5-9372-F3CD1FA5181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BA59F07-48E5-6644-D807-63D307876EC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07589AA7-F5EB-5F51-AD66-11817E7BF1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7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EDBD7-64A6-E1C8-FBA4-83854F895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C13FCE-8808-E731-CD13-E1AD12A4F7B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079D52-1394-FB3E-555E-5321D0BA786C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014C85-B4B0-6DB0-1011-151DDEBA25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353043E-BEB8-BB1C-AA8A-41CDE4D06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38B238-8518-43D4-8D82-B1F04F9FE81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C69BA2-1042-A078-B9C0-812007C192A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B43E094-4746-19B1-91B4-7082A41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常用图形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Commonly-used Diagrams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9C4FEA6-79C9-1CCD-4608-EBCF505ED1D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8227D811-689D-E198-50FE-07599E5AF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3" b="9465"/>
          <a:stretch>
            <a:fillRect/>
          </a:stretch>
        </p:blipFill>
        <p:spPr>
          <a:xfrm>
            <a:off x="3736404" y="1119384"/>
            <a:ext cx="4539897" cy="47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19412-7019-8189-BA42-A0258927F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5B9915-A8C2-983E-B17F-62119526E25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000CE64-0C77-9158-1245-15C3508CB7E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F117E94-39F7-94D7-8223-EDCFD2CB556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EEF2689A-B67C-6160-4A07-E0B012ED10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3B80C8A-BAB3-8267-3EA3-4A4B12C6E785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72003C-69B2-8FDF-DDCA-4BEE1BF387EA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B0D77CDC-346D-BC7C-15E8-DA0C748E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常用图形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Commonly-used Diagrams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3D3E74F-45C1-2843-F70D-7D78947FA6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921A690A-18BF-B568-8FF8-3F27DC53B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316716"/>
            <a:ext cx="9829800" cy="46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1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F9C4-8E89-2FDD-7277-6FFD836E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74CA49-C54F-325D-D50A-1609EF50D11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C014D4-1D9C-9313-3BCA-6ED150ED714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B02C85-538B-2F71-63A7-1089DEEA576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C1B3546-EE44-D199-9C98-55201029E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1BAEFB-9344-2DA3-92A7-1416EB5523D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033D56-0864-A6B8-0A2B-AD08A4AB78F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9AC7815-CEDA-4D04-928B-4596B66EFEC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610F612B-95B6-2695-8210-5282C813799E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64EA8192-D77E-ABC6-B963-F189F516F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409B5182-B5AB-A8E3-21FE-70D27D6B4F2C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B2F79A-4217-7842-FBB7-D511F0588E27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Standards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66CE9CD-4549-0DC6-96B8-80E9D1BDD13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制图规范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7421B25-D995-AF0B-A63A-9C33021AFF9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5011AFA6-2E4F-3DC3-D2BF-E30AE9ACFF8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B1BE381D-E498-EC7C-2432-28F7B8357F51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742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222C-B7B6-F3DB-AD9C-CA7473FE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FAC4C9-DDF7-031E-69AC-D7F58B36CAC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CE3319-941D-1CD4-6A71-C542C7EEAF3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10708D-C341-5D52-65C6-F74A3E5AC57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3CF0E6C6-C207-C111-E60F-869F41B11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C4A4E71-B3BE-7407-58DA-2D1B373E2A4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9C9775-9E4F-54AE-7EF3-3FDEF7189B33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D39A5F3C-2C57-B4F5-23FD-97DFA52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813E628-60EA-6266-BA08-B03F9054C0F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igure 3.7. 数据要与图形匹配">
            <a:extLst>
              <a:ext uri="{FF2B5EF4-FFF2-40B4-BE49-F238E27FC236}">
                <a16:creationId xmlns:a16="http://schemas.microsoft.com/office/drawing/2014/main" id="{70CF6F20-9D82-C4E2-6701-067192746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1"/>
          <a:stretch>
            <a:fillRect/>
          </a:stretch>
        </p:blipFill>
        <p:spPr bwMode="auto">
          <a:xfrm>
            <a:off x="3933825" y="1469014"/>
            <a:ext cx="7820025" cy="391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B56D3CD-9B73-885E-D4BC-3E3786268B07}"/>
              </a:ext>
            </a:extLst>
          </p:cNvPr>
          <p:cNvSpPr txBox="1"/>
          <p:nvPr/>
        </p:nvSpPr>
        <p:spPr>
          <a:xfrm>
            <a:off x="504825" y="227547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连续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连续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200469-2CDA-6DBE-A320-CAC5EA7983C2}"/>
              </a:ext>
            </a:extLst>
          </p:cNvPr>
          <p:cNvSpPr txBox="1"/>
          <p:nvPr/>
        </p:nvSpPr>
        <p:spPr>
          <a:xfrm>
            <a:off x="504825" y="275990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类别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连续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66C856-797B-8231-1705-8B971FE66560}"/>
              </a:ext>
            </a:extLst>
          </p:cNvPr>
          <p:cNvSpPr txBox="1"/>
          <p:nvPr/>
        </p:nvSpPr>
        <p:spPr>
          <a:xfrm>
            <a:off x="504825" y="3244334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类别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类别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A4979C3-42AB-C4D3-E96A-D5C6DC4367AD}"/>
              </a:ext>
            </a:extLst>
          </p:cNvPr>
          <p:cNvSpPr txBox="1"/>
          <p:nvPr/>
        </p:nvSpPr>
        <p:spPr>
          <a:xfrm>
            <a:off x="504825" y="3728762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单变量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F8D490A-FD05-A527-0445-D2D38FB6B26D}"/>
              </a:ext>
            </a:extLst>
          </p:cNvPr>
          <p:cNvSpPr txBox="1"/>
          <p:nvPr/>
        </p:nvSpPr>
        <p:spPr>
          <a:xfrm>
            <a:off x="401326" y="1483268"/>
            <a:ext cx="2884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图形选择与数据一致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14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94F00-3661-44C8-5714-253A28511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C51A56-78C8-81D9-D1B0-C4F41B111C5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A330EE-F305-5567-2FE4-D00CBBFEE89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B3C169F-33B7-21C3-120C-9AB05848F3A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0EE9F03-BA31-2B1E-0119-34162D2555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56F80CA-C93B-4D70-456A-A75914C3C84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045F84-EEB8-B34A-CCAD-F2AAE0B07E2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E62A290-2168-C9D3-A7F4-CCD4C299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A9BD14A-A19E-E1BC-9708-AEB55134E01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4698A6E-DE53-B779-F93E-D8491F262C92}"/>
              </a:ext>
            </a:extLst>
          </p:cNvPr>
          <p:cNvSpPr txBox="1"/>
          <p:nvPr/>
        </p:nvSpPr>
        <p:spPr>
          <a:xfrm>
            <a:off x="504825" y="227547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坐标尺度一致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3C7B7A-88FA-B07D-1351-D2611F2C25EF}"/>
              </a:ext>
            </a:extLst>
          </p:cNvPr>
          <p:cNvSpPr txBox="1"/>
          <p:nvPr/>
        </p:nvSpPr>
        <p:spPr>
          <a:xfrm>
            <a:off x="504825" y="2759904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分面与分组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F50F8CE-147D-8877-7815-A4B69C4AAF4A}"/>
              </a:ext>
            </a:extLst>
          </p:cNvPr>
          <p:cNvSpPr txBox="1"/>
          <p:nvPr/>
        </p:nvSpPr>
        <p:spPr>
          <a:xfrm>
            <a:off x="504825" y="3244334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时间对齐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C638281-9B3C-2650-DE5F-BE89D674C5B9}"/>
              </a:ext>
            </a:extLst>
          </p:cNvPr>
          <p:cNvSpPr txBox="1"/>
          <p:nvPr/>
        </p:nvSpPr>
        <p:spPr>
          <a:xfrm>
            <a:off x="401326" y="1483268"/>
            <a:ext cx="35515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图形可比性：尺度一致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F28616-DE27-B922-059B-4F78663BA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570" y="2944570"/>
            <a:ext cx="744959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1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C716D-8DB9-5BCF-2E16-12C2DA2D7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CAE5F71-B24B-14ED-6256-E39A93EB53D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D7756A5-6566-FCAB-FF1A-491D26AA50D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9F52F1-10F0-31CE-723E-353A09AF4598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23FA9D25-C9D7-76CB-679A-F1D077D4D2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C95A6D9-539B-6138-DC42-D49F913FD33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B7E76E-27BC-6314-C351-3918B1224C6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9A2898A1-39CA-F670-AB99-06950C6D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EA87325-8208-920D-7AA6-5E055D849C2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677C34F-9608-5937-FA61-9BAEAAB4AA8D}"/>
              </a:ext>
            </a:extLst>
          </p:cNvPr>
          <p:cNvSpPr txBox="1"/>
          <p:nvPr/>
        </p:nvSpPr>
        <p:spPr>
          <a:xfrm>
            <a:off x="504825" y="2422425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按数据类型匹配色带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DAD77BF-43DC-BDB1-604E-CB3697F45C71}"/>
              </a:ext>
            </a:extLst>
          </p:cNvPr>
          <p:cNvSpPr txBox="1"/>
          <p:nvPr/>
        </p:nvSpPr>
        <p:spPr>
          <a:xfrm>
            <a:off x="504825" y="4238697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保持颜色语义一致</a:t>
            </a:r>
            <a:endParaRPr lang="en-GB" altLang="zh-CN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56F418-9BA9-993A-06A2-B7C246E5FB15}"/>
              </a:ext>
            </a:extLst>
          </p:cNvPr>
          <p:cNvSpPr txBox="1"/>
          <p:nvPr/>
        </p:nvSpPr>
        <p:spPr>
          <a:xfrm>
            <a:off x="401326" y="1483268"/>
            <a:ext cx="35515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颜色使用规范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42" name="Picture 2" descr="Figure 3.8. 数据类型与配色参考">
            <a:extLst>
              <a:ext uri="{FF2B5EF4-FFF2-40B4-BE49-F238E27FC236}">
                <a16:creationId xmlns:a16="http://schemas.microsoft.com/office/drawing/2014/main" id="{1173886B-6FA4-D839-838A-5C6CBC083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3271"/>
          <a:stretch>
            <a:fillRect/>
          </a:stretch>
        </p:blipFill>
        <p:spPr bwMode="auto">
          <a:xfrm>
            <a:off x="5191125" y="501277"/>
            <a:ext cx="6033908" cy="27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gure 3.9. 可视化的一致性与稳健性">
            <a:extLst>
              <a:ext uri="{FF2B5EF4-FFF2-40B4-BE49-F238E27FC236}">
                <a16:creationId xmlns:a16="http://schemas.microsoft.com/office/drawing/2014/main" id="{4EE4D4D4-7A81-8A1D-EA1C-5B8F87149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b="2157"/>
          <a:stretch>
            <a:fillRect/>
          </a:stretch>
        </p:blipFill>
        <p:spPr bwMode="auto">
          <a:xfrm>
            <a:off x="5191125" y="3347388"/>
            <a:ext cx="6000750" cy="28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97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532FE-65D7-9BD0-3CF8-1376930FB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2E4E9BE-45A5-1645-D7F4-1D22D5D8C0A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088B88-7ECD-DF6B-4EFB-5FEF2012905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D1AD69E-09F8-601A-AA3A-F03225227B8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8FBCDC6-BD98-C367-6FB9-0A155ACC65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493B4F6-507A-C885-6E17-53BD35CF64D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D63B22-3D44-1A50-9498-C9856A970F8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E3BF48C-AA62-6A06-A3C6-C083BF26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420AC55-51E0-B6C9-8A10-C2C2E0CC5F2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Figure 3.10. 可视化策略">
            <a:extLst>
              <a:ext uri="{FF2B5EF4-FFF2-40B4-BE49-F238E27FC236}">
                <a16:creationId xmlns:a16="http://schemas.microsoft.com/office/drawing/2014/main" id="{318B231A-E2B8-9C3B-7920-22A57411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80" y="1119384"/>
            <a:ext cx="8810625" cy="48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90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5DF04-5FF3-36AB-FDBF-3B41BC44D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E3D558-7AC3-75B4-B5ED-E344BA7143C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1BACD76-4ECA-8D40-8251-676EA6C8228B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76247A-37B5-8C61-DA3D-8782FBA3A31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64D8B17-C155-046C-2562-9316261069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AD898BF-69D4-6D06-14D5-EA3F716B5F55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8C63B1-408D-F8A6-F1AE-96060BC33C7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BF460890-7F46-EA61-2C55-7E2AB25B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制图规范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Standards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FB1B006-284C-DBDD-36E6-0A75B40D6CD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13957EE-09EB-068A-D4E8-583D5FDC2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9180" y="1119384"/>
            <a:ext cx="8810624" cy="48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96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BA3974B-6D86-4BD9-9B33-CC6C71D9591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BC374E-60FA-9386-112E-20A6F028340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C2FA87-3CFE-A1B9-BF24-45A4B20F80C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95BAFEE-C139-98BC-C650-BDE8C3F88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21559D-42EE-757A-05C8-BB511B078D2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CBFD04-CA8B-2A1A-B554-E3B5E78089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DEC9C5-36E3-FB65-A3B2-28B1BA852390}"/>
              </a:ext>
            </a:extLst>
          </p:cNvPr>
          <p:cNvGrpSpPr/>
          <p:nvPr/>
        </p:nvGrpSpPr>
        <p:grpSpPr>
          <a:xfrm>
            <a:off x="7300452" y="816635"/>
            <a:ext cx="3389353" cy="743446"/>
            <a:chOff x="7300452" y="2048744"/>
            <a:chExt cx="3389353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67AF4704-74C8-5DB3-B90C-88A0D56A7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E19C61B9-18EA-9D01-87CD-34EEEB211C0F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88DA5D6D-CBB0-EB10-24EA-BDAFA55BC54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Visualisation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572B784C-6084-1C86-2697-665C163377F8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数据可视化导论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3F515DA-1AEE-B060-95E0-E8CF1526680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759B6AE-7453-C33F-8FB3-561CE701C3C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37389C4B-B86E-A9B4-3C38-69DBF70106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E242210-2E7F-6899-62A6-9794EA1E88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5CF40A0-F922-3762-9CC0-26D8C1BA8F19}"/>
              </a:ext>
            </a:extLst>
          </p:cNvPr>
          <p:cNvGrpSpPr/>
          <p:nvPr/>
        </p:nvGrpSpPr>
        <p:grpSpPr>
          <a:xfrm>
            <a:off x="7300452" y="2140525"/>
            <a:ext cx="3433589" cy="743446"/>
            <a:chOff x="7300452" y="3666536"/>
            <a:chExt cx="3433589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BF4AA80A-FF34-19B0-A101-5E18CEDF9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B662E4D3-E436-64FA-3C0A-9450C38EF568}"/>
                </a:ext>
              </a:extLst>
            </p:cNvPr>
            <p:cNvGrpSpPr/>
            <p:nvPr/>
          </p:nvGrpSpPr>
          <p:grpSpPr>
            <a:xfrm>
              <a:off x="8208947" y="3682641"/>
              <a:ext cx="2525094" cy="675677"/>
              <a:chOff x="8094690" y="2038021"/>
              <a:chExt cx="3147562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0CA396A3-C9F5-9B3C-370C-FC95910EB3C1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1475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ggplot2 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BD097BF-B29D-FEDC-AB2F-CDD4C71A565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ggplot2 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包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C3391B-70E2-2620-D43C-46A06F087F76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B2952542-87E0-1217-0E31-6049D06B6FA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1C52275D-EAA2-B490-9B93-FE3F1DEC860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213EDC-7574-B660-5033-1B6D1B456F6B}"/>
              </a:ext>
            </a:extLst>
          </p:cNvPr>
          <p:cNvGrpSpPr/>
          <p:nvPr/>
        </p:nvGrpSpPr>
        <p:grpSpPr>
          <a:xfrm>
            <a:off x="7300452" y="3464415"/>
            <a:ext cx="4647708" cy="743446"/>
            <a:chOff x="7300452" y="3666536"/>
            <a:chExt cx="4647708" cy="743446"/>
          </a:xfrm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766F304-2E01-53FE-851F-2297B9C0B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6" name="Group 269">
              <a:extLst>
                <a:ext uri="{FF2B5EF4-FFF2-40B4-BE49-F238E27FC236}">
                  <a16:creationId xmlns:a16="http://schemas.microsoft.com/office/drawing/2014/main" id="{975FE89E-1D22-FE80-05A5-F0D82642C529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51" name="TextBox 6">
                <a:extLst>
                  <a:ext uri="{FF2B5EF4-FFF2-40B4-BE49-F238E27FC236}">
                    <a16:creationId xmlns:a16="http://schemas.microsoft.com/office/drawing/2014/main" id="{6A8482FC-1002-0D88-C05D-5E195B97692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Commonly-used Diagrams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TextBox 268">
                <a:extLst>
                  <a:ext uri="{FF2B5EF4-FFF2-40B4-BE49-F238E27FC236}">
                    <a16:creationId xmlns:a16="http://schemas.microsoft.com/office/drawing/2014/main" id="{30885E24-0622-3544-9EB7-013D957BBDF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常用图形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DB8912EE-9EE1-C8D3-245D-1C30D6E77BE0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9" name="直接连接符 29">
              <a:extLst>
                <a:ext uri="{FF2B5EF4-FFF2-40B4-BE49-F238E27FC236}">
                  <a16:creationId xmlns:a16="http://schemas.microsoft.com/office/drawing/2014/main" id="{87E26010-74E1-A9B9-8270-47B7B09DDE5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7">
              <a:extLst>
                <a:ext uri="{FF2B5EF4-FFF2-40B4-BE49-F238E27FC236}">
                  <a16:creationId xmlns:a16="http://schemas.microsoft.com/office/drawing/2014/main" id="{A25F2C80-EE28-C638-BFE8-030FC91E75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953EF0C6-11C4-7AA7-948B-029BEF143793}"/>
              </a:ext>
            </a:extLst>
          </p:cNvPr>
          <p:cNvGrpSpPr/>
          <p:nvPr/>
        </p:nvGrpSpPr>
        <p:grpSpPr>
          <a:xfrm>
            <a:off x="7300452" y="4788304"/>
            <a:ext cx="4647708" cy="743446"/>
            <a:chOff x="7300452" y="3666536"/>
            <a:chExt cx="4647708" cy="743446"/>
          </a:xfrm>
        </p:grpSpPr>
        <p:sp>
          <p:nvSpPr>
            <p:cNvPr id="257" name="Freeform 78">
              <a:extLst>
                <a:ext uri="{FF2B5EF4-FFF2-40B4-BE49-F238E27FC236}">
                  <a16:creationId xmlns:a16="http://schemas.microsoft.com/office/drawing/2014/main" id="{EA393138-EC5F-1D6D-5EE2-7B2E10D20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9" name="Group 269">
              <a:extLst>
                <a:ext uri="{FF2B5EF4-FFF2-40B4-BE49-F238E27FC236}">
                  <a16:creationId xmlns:a16="http://schemas.microsoft.com/office/drawing/2014/main" id="{5BB937A9-0D8E-11B1-03FD-4ADA7C891A27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66" name="TextBox 6">
                <a:extLst>
                  <a:ext uri="{FF2B5EF4-FFF2-40B4-BE49-F238E27FC236}">
                    <a16:creationId xmlns:a16="http://schemas.microsoft.com/office/drawing/2014/main" id="{5558ECB4-615F-43D0-902C-60C752814D86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Plot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Standards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TextBox 268">
                <a:extLst>
                  <a:ext uri="{FF2B5EF4-FFF2-40B4-BE49-F238E27FC236}">
                    <a16:creationId xmlns:a16="http://schemas.microsoft.com/office/drawing/2014/main" id="{DE915273-CF04-8895-A404-D6E7B0BA88C6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制图规范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580FBC2F-7A7C-D01E-B18F-F89DEBF3A93A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61" name="直接连接符 29">
              <a:extLst>
                <a:ext uri="{FF2B5EF4-FFF2-40B4-BE49-F238E27FC236}">
                  <a16:creationId xmlns:a16="http://schemas.microsoft.com/office/drawing/2014/main" id="{81034DC5-DB9B-DAAC-0FC4-C5F852F3552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47">
              <a:extLst>
                <a:ext uri="{FF2B5EF4-FFF2-40B4-BE49-F238E27FC236}">
                  <a16:creationId xmlns:a16="http://schemas.microsoft.com/office/drawing/2014/main" id="{608034DE-6B34-B4B8-E462-77722B488079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BFE4F667-3D5F-4FAF-219E-96CCEAFC28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第四周：教程 第三章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7BFF93-D0C4-11F3-15FA-F4380E212E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64273-0B94-B2B2-6B3D-A6F53BAEA7E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4CE890-619F-E46D-324B-470B7F5B5F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909A651-CCD9-B30E-6613-3B73E83A7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A77ABC-C9E5-8208-C48D-929286815F3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49BEEB-C9B0-FD89-B45A-7457E5EE87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1037EB-4767-47D9-A9AF-289604DF65F4}"/>
              </a:ext>
            </a:extLst>
          </p:cNvPr>
          <p:cNvGrpSpPr/>
          <p:nvPr/>
        </p:nvGrpSpPr>
        <p:grpSpPr>
          <a:xfrm>
            <a:off x="4413932" y="3057277"/>
            <a:ext cx="3463636" cy="743446"/>
            <a:chOff x="7308943" y="2048744"/>
            <a:chExt cx="3463636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905ED955-BB9C-7F4B-1E25-EC749C772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8D5AE1AA-57D5-4F4C-B5DC-FDB26668312A}"/>
                </a:ext>
              </a:extLst>
            </p:cNvPr>
            <p:cNvGrpSpPr/>
            <p:nvPr/>
          </p:nvGrpSpPr>
          <p:grpSpPr>
            <a:xfrm>
              <a:off x="8208947" y="2100409"/>
              <a:ext cx="2563632" cy="675677"/>
              <a:chOff x="8094691" y="2038021"/>
              <a:chExt cx="2563632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AD1F0C49-AC2D-0573-DDB7-8A4910F8600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5636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Visualisation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Introduction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3F1CAE64-B645-C94A-7F67-6DD028E85C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数据可视化导论</a:t>
                </a: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696CEC-E85C-C1B8-951D-BE8870F9AB9E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C916324-48ED-D78D-5E6D-51DFE50B5B4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A2EDDBA9-4E14-3134-D46F-ABEF010FB5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9213487-7032-AA67-5F9F-AE29FF9A225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DB7A-2AF6-29AA-23A7-9722AC44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3.1. 经典：安斯库姆四重奏">
            <a:extLst>
              <a:ext uri="{FF2B5EF4-FFF2-40B4-BE49-F238E27FC236}">
                <a16:creationId xmlns:a16="http://schemas.microsoft.com/office/drawing/2014/main" id="{6C0690F9-8B74-49C1-1127-C87FF98B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69" y="1252620"/>
            <a:ext cx="8356791" cy="45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341366-09F2-4301-74C0-95F192B6B0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5291E0-D28F-C28D-4974-F1380F504A5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BD7A34-BF14-1490-6CF0-533A90FFBD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74E041A-1559-FA9E-F90D-51B414042D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823A63-E809-4C03-954A-E5878F23C85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62E592-C26D-2135-981E-5A6DECDA732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AD83A14-570C-6B27-D79F-A2F5C020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数据可视化导论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Visualisation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6FA798-98C1-D082-6545-66DE2750301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DB502CB-26F3-B294-3A45-AF6D3C564B2A}"/>
              </a:ext>
            </a:extLst>
          </p:cNvPr>
          <p:cNvSpPr txBox="1"/>
          <p:nvPr/>
        </p:nvSpPr>
        <p:spPr>
          <a:xfrm>
            <a:off x="401326" y="1254658"/>
            <a:ext cx="2884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探索与诊断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Exploration &amp; Diagnosis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C74B9-E12C-5153-C413-713CA637B32A}"/>
              </a:ext>
            </a:extLst>
          </p:cNvPr>
          <p:cNvSpPr txBox="1"/>
          <p:nvPr/>
        </p:nvSpPr>
        <p:spPr>
          <a:xfrm>
            <a:off x="504825" y="3724799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相同的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均值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Mean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11489C-854E-449C-AC10-377208C559B8}"/>
              </a:ext>
            </a:extLst>
          </p:cNvPr>
          <p:cNvSpPr txBox="1"/>
          <p:nvPr/>
        </p:nvSpPr>
        <p:spPr>
          <a:xfrm>
            <a:off x="504825" y="4209229"/>
            <a:ext cx="257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相同的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方差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Var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6984D3-26C3-9BB5-F242-EB2DDD5FDDAE}"/>
              </a:ext>
            </a:extLst>
          </p:cNvPr>
          <p:cNvSpPr txBox="1"/>
          <p:nvPr/>
        </p:nvSpPr>
        <p:spPr>
          <a:xfrm>
            <a:off x="504825" y="4693659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相同的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相关系数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Corr.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BF6291-C98E-9D42-3E02-3620902068DC}"/>
              </a:ext>
            </a:extLst>
          </p:cNvPr>
          <p:cNvSpPr txBox="1"/>
          <p:nvPr/>
        </p:nvSpPr>
        <p:spPr>
          <a:xfrm>
            <a:off x="504825" y="5178087"/>
            <a:ext cx="278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相同的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回归方程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Line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E9B6E4D-259F-53BD-9CF6-76B5C63221AC}"/>
              </a:ext>
            </a:extLst>
          </p:cNvPr>
          <p:cNvSpPr txBox="1"/>
          <p:nvPr/>
        </p:nvSpPr>
        <p:spPr>
          <a:xfrm>
            <a:off x="401326" y="2932593"/>
            <a:ext cx="2884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安斯库姆四重奏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Anscombe’s quartet</a:t>
            </a:r>
          </a:p>
        </p:txBody>
      </p:sp>
    </p:spTree>
    <p:extLst>
      <p:ext uri="{BB962C8B-B14F-4D97-AF65-F5344CB8AC3E}">
        <p14:creationId xmlns:p14="http://schemas.microsoft.com/office/powerpoint/2010/main" val="204586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CCDAD-3DAC-CE63-3AF9-51EC10F69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22039E-C3E7-06C7-ACB0-50B236F7E1B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9323E4E-2347-EA20-E239-436F70C20E7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5E31EEC-EDD9-7569-800D-10DFCBF54E08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0C33B7E-811D-BBA0-26A0-4F48D7D911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7F36C79-F503-74D8-2675-C3F4C3E97EA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7F3F09F-72DC-07BE-F37B-EC84136D41B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0370D935-91F5-4F61-5961-3F9B2792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数据可视化导论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Visualisation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10C14E5-EF1D-E29F-E7EA-CA6A62C60FA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58B6719-96A8-36CE-DF5A-7BDC29779146}"/>
              </a:ext>
            </a:extLst>
          </p:cNvPr>
          <p:cNvSpPr txBox="1"/>
          <p:nvPr/>
        </p:nvSpPr>
        <p:spPr>
          <a:xfrm>
            <a:off x="401326" y="1254658"/>
            <a:ext cx="3103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解释与推断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Interpretation &amp; Inference</a:t>
            </a:r>
          </a:p>
        </p:txBody>
      </p:sp>
      <p:pic>
        <p:nvPicPr>
          <p:cNvPr id="2050" name="Picture 2" descr="Figure 3.2. 数据可视化 - 解释与推断">
            <a:extLst>
              <a:ext uri="{FF2B5EF4-FFF2-40B4-BE49-F238E27FC236}">
                <a16:creationId xmlns:a16="http://schemas.microsoft.com/office/drawing/2014/main" id="{C7191944-13D2-0AE1-325E-2C1FB7DD5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34623" b="12742"/>
          <a:stretch>
            <a:fillRect/>
          </a:stretch>
        </p:blipFill>
        <p:spPr bwMode="auto">
          <a:xfrm>
            <a:off x="2428193" y="2576820"/>
            <a:ext cx="7335614" cy="21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C70BE65-EE85-A704-AEC0-BEBE30E54F0D}"/>
              </a:ext>
            </a:extLst>
          </p:cNvPr>
          <p:cNvSpPr txBox="1"/>
          <p:nvPr/>
        </p:nvSpPr>
        <p:spPr>
          <a:xfrm>
            <a:off x="2752044" y="2140242"/>
            <a:ext cx="1686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比较差异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600654-463D-1036-1FEC-640E8F46C466}"/>
              </a:ext>
            </a:extLst>
          </p:cNvPr>
          <p:cNvSpPr txBox="1"/>
          <p:nvPr/>
        </p:nvSpPr>
        <p:spPr>
          <a:xfrm>
            <a:off x="5252994" y="2131032"/>
            <a:ext cx="1686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趋势分析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7BFE1E-900F-237D-6E9A-0DF36E5AE262}"/>
              </a:ext>
            </a:extLst>
          </p:cNvPr>
          <p:cNvSpPr txBox="1"/>
          <p:nvPr/>
        </p:nvSpPr>
        <p:spPr>
          <a:xfrm>
            <a:off x="7436396" y="2140242"/>
            <a:ext cx="2101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不确定性表达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90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3316B-B7E2-A758-7B05-A1CD32180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10A032F-C574-479E-B2C5-324D77675F7B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4E0CEA5-0F80-3EC4-469F-CB93B6CDD09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79F39E-54C8-E7A5-24B8-1F61AB3BAA1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989BE3A-3736-3A19-727C-5844F49ED5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A5D2B53-EBE1-AA2D-6F75-66F17503A9F0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9B7499-D8C4-C8FB-00E6-6D7BD3A688E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9FC553EB-B9F6-833F-8354-2BF95705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数据可视化导论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Visualisation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880BC2E-1F53-0BEE-C929-75A28C69F80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E79B117-29B3-75E5-0D20-7D1B157AF332}"/>
              </a:ext>
            </a:extLst>
          </p:cNvPr>
          <p:cNvSpPr txBox="1"/>
          <p:nvPr/>
        </p:nvSpPr>
        <p:spPr>
          <a:xfrm>
            <a:off x="401325" y="1254658"/>
            <a:ext cx="379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沟通与传播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b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Communication &amp; Dissemination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400CA4-DD57-2749-E679-C3157FCB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" b="356"/>
          <a:stretch/>
        </p:blipFill>
        <p:spPr bwMode="auto">
          <a:xfrm>
            <a:off x="2428193" y="2576820"/>
            <a:ext cx="7335614" cy="21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745F7F2-1123-EA12-A9D9-7D6EAF81E01A}"/>
              </a:ext>
            </a:extLst>
          </p:cNvPr>
          <p:cNvSpPr txBox="1"/>
          <p:nvPr/>
        </p:nvSpPr>
        <p:spPr>
          <a:xfrm>
            <a:off x="2752044" y="2140242"/>
            <a:ext cx="1686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信息传递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ADB17BC-C080-1897-A7E8-5599CB349F18}"/>
              </a:ext>
            </a:extLst>
          </p:cNvPr>
          <p:cNvSpPr txBox="1"/>
          <p:nvPr/>
        </p:nvSpPr>
        <p:spPr>
          <a:xfrm>
            <a:off x="5252994" y="2131032"/>
            <a:ext cx="1686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降低负荷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E1B326E-0D2A-FBD0-AC1C-BF9E19EA1E84}"/>
              </a:ext>
            </a:extLst>
          </p:cNvPr>
          <p:cNvSpPr txBox="1"/>
          <p:nvPr/>
        </p:nvSpPr>
        <p:spPr>
          <a:xfrm>
            <a:off x="7436396" y="2140242"/>
            <a:ext cx="2101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增强说服力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74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CCB05-B4A7-4CED-CFB3-FAFCF0B0D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3EAF752-C773-B0FA-CC03-2DB47D9A521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942867-444F-295F-C029-6C24B660634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CA6625-43B0-008D-6B5F-9191569EF96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2A8B2AA-C9B4-14CB-156B-C7E4C56939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4DDCD3-8DE0-BA31-FB83-C8F1B15C2BE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74AB7-5D6A-D6B1-B4AB-29148AB185A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A0218B27-DCA9-7DC3-436C-F2C36ACA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数据可视化导论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Visualisation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EC9F9D4-23DB-B500-2680-5A12DC0553AD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4CE9C59-ECCA-38FD-CF04-DF8B674D75C3}"/>
              </a:ext>
            </a:extLst>
          </p:cNvPr>
          <p:cNvSpPr txBox="1"/>
          <p:nvPr/>
        </p:nvSpPr>
        <p:spPr>
          <a:xfrm>
            <a:off x="401324" y="1254658"/>
            <a:ext cx="5694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科研制图原则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-- 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‘信’‘达’‘雅’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b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Principals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DDEE2C0-CEBE-20D2-2773-A8BE87ADA4C8}"/>
              </a:ext>
            </a:extLst>
          </p:cNvPr>
          <p:cNvSpPr txBox="1"/>
          <p:nvPr/>
        </p:nvSpPr>
        <p:spPr>
          <a:xfrm>
            <a:off x="1448836" y="2831821"/>
            <a:ext cx="1686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诚实守信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162D7B-A3E0-93CE-8B9F-8C119B5527A0}"/>
              </a:ext>
            </a:extLst>
          </p:cNvPr>
          <p:cNvSpPr txBox="1"/>
          <p:nvPr/>
        </p:nvSpPr>
        <p:spPr>
          <a:xfrm>
            <a:off x="1448835" y="5004099"/>
            <a:ext cx="260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简约美观、不简单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0E409D8-CB82-5561-3BDB-D40321EAD15F}"/>
              </a:ext>
            </a:extLst>
          </p:cNvPr>
          <p:cNvSpPr txBox="1"/>
          <p:nvPr/>
        </p:nvSpPr>
        <p:spPr>
          <a:xfrm>
            <a:off x="1448836" y="3929354"/>
            <a:ext cx="2600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自明力、要素完备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F6407C8-E7B9-990B-1751-1179F9C5214C}"/>
              </a:ext>
            </a:extLst>
          </p:cNvPr>
          <p:cNvSpPr txBox="1"/>
          <p:nvPr/>
        </p:nvSpPr>
        <p:spPr>
          <a:xfrm>
            <a:off x="4296829" y="2831821"/>
            <a:ext cx="252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忠于数据、不扭曲事实</a:t>
            </a:r>
            <a:endParaRPr kumimoji="0" lang="en-GB" altLang="zh-CN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E5C8E0-9EB8-EC76-0D7E-D07E5D702DEA}"/>
              </a:ext>
            </a:extLst>
          </p:cNvPr>
          <p:cNvSpPr txBox="1"/>
          <p:nvPr/>
        </p:nvSpPr>
        <p:spPr>
          <a:xfrm>
            <a:off x="4296829" y="5020081"/>
            <a:ext cx="5429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颜色搭配、摒弃无用特效、追求</a:t>
            </a: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高信噪比</a:t>
            </a:r>
            <a:endParaRPr kumimoji="0" lang="en-GB" altLang="zh-CN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53DE43-E442-D296-1F82-DC9C04B987E8}"/>
              </a:ext>
            </a:extLst>
          </p:cNvPr>
          <p:cNvSpPr txBox="1"/>
          <p:nvPr/>
        </p:nvSpPr>
        <p:spPr>
          <a:xfrm>
            <a:off x="4296829" y="3937345"/>
            <a:ext cx="4218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要素完备；独立阅读能力</a:t>
            </a:r>
            <a:endParaRPr kumimoji="0" lang="en-GB" altLang="zh-CN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下箭头 20">
            <a:extLst>
              <a:ext uri="{FF2B5EF4-FFF2-40B4-BE49-F238E27FC236}">
                <a16:creationId xmlns:a16="http://schemas.microsoft.com/office/drawing/2014/main" id="{E2D7C187-53AA-AACD-326E-3E4233BD23DF}"/>
              </a:ext>
            </a:extLst>
          </p:cNvPr>
          <p:cNvSpPr/>
          <p:nvPr/>
        </p:nvSpPr>
        <p:spPr>
          <a:xfrm>
            <a:off x="1038764" y="2541389"/>
            <a:ext cx="448574" cy="3235251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73CC9B1-7B33-830F-9C5A-DE7DBC69C4B1}"/>
              </a:ext>
            </a:extLst>
          </p:cNvPr>
          <p:cNvSpPr txBox="1"/>
          <p:nvPr/>
        </p:nvSpPr>
        <p:spPr>
          <a:xfrm>
            <a:off x="1929892" y="3279475"/>
            <a:ext cx="787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‘信’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888A27E-54A3-768D-85F0-49A92260F60C}"/>
              </a:ext>
            </a:extLst>
          </p:cNvPr>
          <p:cNvSpPr txBox="1"/>
          <p:nvPr/>
        </p:nvSpPr>
        <p:spPr>
          <a:xfrm>
            <a:off x="1929892" y="4371456"/>
            <a:ext cx="787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‘达’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96A1A9B-B9B3-4FF5-6090-58E188935077}"/>
              </a:ext>
            </a:extLst>
          </p:cNvPr>
          <p:cNvSpPr txBox="1"/>
          <p:nvPr/>
        </p:nvSpPr>
        <p:spPr>
          <a:xfrm>
            <a:off x="1929892" y="5433690"/>
            <a:ext cx="787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‘雅’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95188F8-0DFD-633D-663A-773DA3F43198}"/>
              </a:ext>
            </a:extLst>
          </p:cNvPr>
          <p:cNvSpPr txBox="1"/>
          <p:nvPr/>
        </p:nvSpPr>
        <p:spPr>
          <a:xfrm>
            <a:off x="401324" y="2910733"/>
            <a:ext cx="637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A1D2652-23F8-CC91-5080-C4B5E9E43247}"/>
              </a:ext>
            </a:extLst>
          </p:cNvPr>
          <p:cNvSpPr txBox="1"/>
          <p:nvPr/>
        </p:nvSpPr>
        <p:spPr>
          <a:xfrm>
            <a:off x="401324" y="5068294"/>
            <a:ext cx="637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高阶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EABDCE8-0110-4CF6-9D91-D9EB3EB3C919}"/>
              </a:ext>
            </a:extLst>
          </p:cNvPr>
          <p:cNvGrpSpPr/>
          <p:nvPr/>
        </p:nvGrpSpPr>
        <p:grpSpPr>
          <a:xfrm>
            <a:off x="7021962" y="668023"/>
            <a:ext cx="4926198" cy="2326670"/>
            <a:chOff x="7021962" y="668023"/>
            <a:chExt cx="4926198" cy="2326670"/>
          </a:xfrm>
        </p:grpSpPr>
        <p:pic>
          <p:nvPicPr>
            <p:cNvPr id="4098" name="Picture 2" descr="怎么理解信达雅？为何只有信达雅成为了主流翻译理论？_搜狐网">
              <a:extLst>
                <a:ext uri="{FF2B5EF4-FFF2-40B4-BE49-F238E27FC236}">
                  <a16:creationId xmlns:a16="http://schemas.microsoft.com/office/drawing/2014/main" id="{C0B2E73E-34A4-2347-D6A8-8E86765303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7" t="3427" r="4067" b="54521"/>
            <a:stretch>
              <a:fillRect/>
            </a:stretch>
          </p:blipFill>
          <p:spPr bwMode="auto">
            <a:xfrm>
              <a:off x="7021962" y="668023"/>
              <a:ext cx="4926198" cy="185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AEADFB6-31F1-050F-5FFF-DE131402F335}"/>
                </a:ext>
              </a:extLst>
            </p:cNvPr>
            <p:cNvSpPr txBox="1"/>
            <p:nvPr/>
          </p:nvSpPr>
          <p:spPr>
            <a:xfrm>
              <a:off x="7021962" y="2594583"/>
              <a:ext cx="49261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翻译标准：译文的准确性 </a:t>
              </a:r>
              <a:r>
                <a:rPr lang="en-US" altLang="zh-CN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| </a:t>
              </a: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通顺性 </a:t>
              </a:r>
              <a:r>
                <a:rPr lang="en-US" altLang="zh-CN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| </a:t>
              </a: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文学性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B97442B9-36E8-EDA7-9928-A8256A179D9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808" y="3201153"/>
            <a:ext cx="2494717" cy="15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1" grpId="0"/>
      <p:bldP spid="12" grpId="0"/>
      <p:bldP spid="13" grpId="0"/>
      <p:bldP spid="15" grpId="0" animBg="1"/>
      <p:bldP spid="18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5220-B268-FE84-F48E-43DC33A9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FCEFA2-4777-1B36-E100-429B178D595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F922AD-81A9-07EE-AEAE-C30437B7DE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571263-830D-7915-9E4B-C1645108954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547F6B6-4B79-9B57-79EA-B86D4D19C1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EC0BDD-7BC9-5FE0-C897-4A086518824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FF2B5F-9A63-2D6B-F7D8-3670E224ECB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56A22E1-9D0A-2E4F-EC12-DEC3C3456F7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C2CC3BB4-7226-627B-68F7-C36BDF78C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C1BB0B3C-E154-4807-7A78-E6EBB4921090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BC1493DA-983A-0F59-6C1B-AA3893F8820C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ggplot2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27D03B3B-2AF7-FCB7-52EB-62343959A5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ggplot2 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包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7E88F97-C2EA-686B-7F89-52EA276AB2C3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1E97152-542C-DC68-18E8-5BE98AA7C1B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BA553078-8C7E-7576-2948-D2EDF03E268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E09BFF7-2865-E2C6-8C70-14A782A07C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1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90AA-6D3C-11C0-D8B0-DD91E559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FB653D-3E0E-03D4-7143-F64211E0655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8E906D-352C-087C-0CDD-C1A64D2ECBB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6F8272-9459-96CC-2285-C967416F6F8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D99A35B-7E50-8E0F-A81F-AC9858694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CE4188-6F38-EE8E-34F6-9FD1CDF1D69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496438-0C09-BCE5-90E9-707D3D940CB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7334030-F9AB-B4DF-7C18-1F0C5FA6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ggplot2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包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ggplot2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9AA5AFE-A75A-4E06-9385-C55E2E4224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igure 3.4. ggplot2 可视化工具与优势">
            <a:extLst>
              <a:ext uri="{FF2B5EF4-FFF2-40B4-BE49-F238E27FC236}">
                <a16:creationId xmlns:a16="http://schemas.microsoft.com/office/drawing/2014/main" id="{AC371314-E7FE-155C-22C3-39C707759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r="33749" b="16437"/>
          <a:stretch>
            <a:fillRect/>
          </a:stretch>
        </p:blipFill>
        <p:spPr bwMode="auto">
          <a:xfrm>
            <a:off x="5125827" y="2382597"/>
            <a:ext cx="613547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E26F85B-1557-78A8-55BD-ABD25E9A5D9A}"/>
              </a:ext>
            </a:extLst>
          </p:cNvPr>
          <p:cNvSpPr txBox="1"/>
          <p:nvPr/>
        </p:nvSpPr>
        <p:spPr>
          <a:xfrm>
            <a:off x="401326" y="2543201"/>
            <a:ext cx="3760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基于图形语法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逐层叠加 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grammar of graphics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053186-ED0C-6B59-282F-0378FEB5CAAF}"/>
              </a:ext>
            </a:extLst>
          </p:cNvPr>
          <p:cNvSpPr txBox="1"/>
          <p:nvPr/>
        </p:nvSpPr>
        <p:spPr>
          <a:xfrm>
            <a:off x="401326" y="3904673"/>
            <a:ext cx="4284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Arial" panose="020B0604020202020204" pitchFamily="34" charset="0"/>
              <a:buChar char="•"/>
              <a:defRPr/>
            </a:pP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同一套语法 </a:t>
            </a:r>
            <a: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| </a:t>
            </a:r>
            <a:r>
              <a:rPr lang="zh-CN" altLang="en-US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可拓展</a:t>
            </a:r>
            <a:br>
              <a:rPr lang="en-US" altLang="zh-CN" sz="2000" b="1" noProof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(data,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aes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()) +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geom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_...()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A93B09-9F5A-8AE3-1EC9-A6C78D13A5FF}"/>
              </a:ext>
            </a:extLst>
          </p:cNvPr>
          <p:cNvSpPr txBox="1"/>
          <p:nvPr/>
        </p:nvSpPr>
        <p:spPr>
          <a:xfrm>
            <a:off x="6096000" y="1838491"/>
            <a:ext cx="1248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图层叠加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1C938FB-7A57-E057-70E7-7EEA776200B5}"/>
              </a:ext>
            </a:extLst>
          </p:cNvPr>
          <p:cNvSpPr txBox="1"/>
          <p:nvPr/>
        </p:nvSpPr>
        <p:spPr>
          <a:xfrm>
            <a:off x="9182100" y="1838491"/>
            <a:ext cx="1248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逻辑统一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6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17592</TotalTime>
  <Words>409</Words>
  <Application>Microsoft Macintosh PowerPoint</Application>
  <PresentationFormat>宽屏</PresentationFormat>
  <Paragraphs>107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Arial</vt:lpstr>
      <vt:lpstr>Wingdings</vt:lpstr>
      <vt:lpstr>Office 主题​​</vt:lpstr>
      <vt:lpstr>多源城市数据分析与实践</vt:lpstr>
      <vt:lpstr>目录 Contents</vt:lpstr>
      <vt:lpstr>PowerPoint 演示文稿</vt:lpstr>
      <vt:lpstr>数据可视化导论  Data Visualisation</vt:lpstr>
      <vt:lpstr>数据可视化导论  Data Visualisation</vt:lpstr>
      <vt:lpstr>数据可视化导论  Data Visualisation</vt:lpstr>
      <vt:lpstr>数据可视化导论  Data Visualisation</vt:lpstr>
      <vt:lpstr>PowerPoint 演示文稿</vt:lpstr>
      <vt:lpstr>ggplot2 包  ggplot2</vt:lpstr>
      <vt:lpstr>ggplot2 包  ggplot2</vt:lpstr>
      <vt:lpstr>PowerPoint 演示文稿</vt:lpstr>
      <vt:lpstr>常用图形  Commonly-used Diagrams</vt:lpstr>
      <vt:lpstr>常用图形  Commonly-used Diagrams</vt:lpstr>
      <vt:lpstr>PowerPoint 演示文稿</vt:lpstr>
      <vt:lpstr>制图规范  Standards</vt:lpstr>
      <vt:lpstr>制图规范  Standards</vt:lpstr>
      <vt:lpstr>制图规范  Standards</vt:lpstr>
      <vt:lpstr>制图规范  Standards</vt:lpstr>
      <vt:lpstr>制图规范  Standards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May</dc:creator>
  <cp:lastModifiedBy>Liu, Yunzhe</cp:lastModifiedBy>
  <cp:revision>54</cp:revision>
  <dcterms:created xsi:type="dcterms:W3CDTF">2025-11-22T06:00:54Z</dcterms:created>
  <dcterms:modified xsi:type="dcterms:W3CDTF">2026-03-19T16:06:29Z</dcterms:modified>
</cp:coreProperties>
</file>