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5.xml" ContentType="application/vnd.openxmlformats-officedocument.presentationml.notesSlide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1.xml" ContentType="application/vnd.openxmlformats-officedocument.presentationml.notesSlide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93" r:id="rId4"/>
    <p:sldId id="258" r:id="rId5"/>
    <p:sldId id="917" r:id="rId6"/>
    <p:sldId id="925" r:id="rId7"/>
    <p:sldId id="918" r:id="rId8"/>
    <p:sldId id="920" r:id="rId9"/>
    <p:sldId id="921" r:id="rId10"/>
    <p:sldId id="955" r:id="rId11"/>
    <p:sldId id="782" r:id="rId12"/>
    <p:sldId id="783" r:id="rId13"/>
    <p:sldId id="784" r:id="rId14"/>
    <p:sldId id="956" r:id="rId15"/>
    <p:sldId id="923" r:id="rId16"/>
    <p:sldId id="922" r:id="rId17"/>
    <p:sldId id="924" r:id="rId18"/>
    <p:sldId id="926" r:id="rId19"/>
    <p:sldId id="927" r:id="rId20"/>
    <p:sldId id="954" r:id="rId21"/>
    <p:sldId id="960" r:id="rId22"/>
    <p:sldId id="962" r:id="rId23"/>
    <p:sldId id="929" r:id="rId24"/>
    <p:sldId id="930" r:id="rId25"/>
    <p:sldId id="931" r:id="rId26"/>
    <p:sldId id="961" r:id="rId27"/>
    <p:sldId id="934" r:id="rId28"/>
    <p:sldId id="963" r:id="rId29"/>
    <p:sldId id="936" r:id="rId30"/>
    <p:sldId id="937" r:id="rId31"/>
    <p:sldId id="939" r:id="rId32"/>
    <p:sldId id="311" r:id="rId33"/>
    <p:sldId id="312" r:id="rId34"/>
    <p:sldId id="313" r:id="rId35"/>
    <p:sldId id="940" r:id="rId36"/>
    <p:sldId id="941" r:id="rId37"/>
    <p:sldId id="277" r:id="rId38"/>
    <p:sldId id="967" r:id="rId39"/>
    <p:sldId id="932" r:id="rId40"/>
    <p:sldId id="943" r:id="rId41"/>
    <p:sldId id="278" r:id="rId42"/>
    <p:sldId id="944" r:id="rId43"/>
    <p:sldId id="945" r:id="rId44"/>
    <p:sldId id="946" r:id="rId45"/>
    <p:sldId id="947" r:id="rId46"/>
    <p:sldId id="957" r:id="rId47"/>
    <p:sldId id="958" r:id="rId48"/>
  </p:sldIdLst>
  <p:sldSz cx="12192000" cy="6858000"/>
  <p:notesSz cx="6858000" cy="9144000"/>
  <p:embeddedFontLst>
    <p:embeddedFont>
      <p:font typeface="等线" panose="02010600030101010101" pitchFamily="2" charset="-122"/>
      <p:regular r:id="rId50"/>
      <p:bold r:id="rId51"/>
    </p:embeddedFont>
    <p:embeddedFont>
      <p:font typeface="等线 Light" panose="02010600030101010101" pitchFamily="2" charset="-122"/>
      <p:regular r:id="rId52"/>
    </p:embeddedFont>
    <p:embeddedFont>
      <p:font typeface="微软雅黑" panose="020B0503020204020204" pitchFamily="34" charset="-122"/>
      <p:regular r:id="rId53"/>
      <p:bold r:id="rId54"/>
    </p:embeddedFont>
    <p:embeddedFont>
      <p:font typeface="微软雅黑" panose="020B0503020204020204" pitchFamily="34" charset="-122"/>
      <p:regular r:id="rId53"/>
      <p:bold r:id="rId54"/>
    </p:embeddedFont>
    <p:embeddedFont>
      <p:font typeface="Cambria Math" panose="02040503050406030204" pitchFamily="18" charset="0"/>
      <p:regular r:id="rId55"/>
    </p:embeddedFont>
    <p:embeddedFont>
      <p:font typeface="Microsoft YaHei UI" panose="020B0503020204020204" pitchFamily="34" charset="-122"/>
      <p:regular r:id="rId56"/>
      <p:bold r:id="rId57"/>
    </p:embeddedFont>
    <p:embeddedFont>
      <p:font typeface="Wingdings 3" pitchFamily="2" charset="2"/>
      <p:regular r:id="rId5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17C"/>
    <a:srgbClr val="C4172E"/>
    <a:srgbClr val="0ECB4E"/>
    <a:srgbClr val="6373BA"/>
    <a:srgbClr val="182E7A"/>
    <a:srgbClr val="FFFFFF"/>
    <a:srgbClr val="B7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8082" autoAdjust="0"/>
  </p:normalViewPr>
  <p:slideViewPr>
    <p:cSldViewPr snapToGrid="0">
      <p:cViewPr varScale="1">
        <p:scale>
          <a:sx n="93" d="100"/>
          <a:sy n="93" d="100"/>
        </p:scale>
        <p:origin x="4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项目名称</a:t>
            </a:r>
            <a:r>
              <a:rPr lang="en-US" altLang="zh-CN" dirty="0"/>
              <a:t>: </a:t>
            </a:r>
            <a:r>
              <a:rPr lang="en-GB" altLang="zh-CN" dirty="0"/>
              <a:t>The air quality health and economic costs and benefits of a zero carbon UK, </a:t>
            </a:r>
            <a:r>
              <a:rPr lang="zh-CN" altLang="en-US" dirty="0"/>
              <a:t>项目号：</a:t>
            </a:r>
            <a:r>
              <a:rPr lang="en-GB" altLang="zh-CN" dirty="0"/>
              <a:t>NIHR129406, </a:t>
            </a:r>
            <a:r>
              <a:rPr lang="zh-CN" altLang="en-US" dirty="0"/>
              <a:t>项目来源</a:t>
            </a:r>
            <a:r>
              <a:rPr lang="en-US" altLang="zh-CN" dirty="0"/>
              <a:t>: </a:t>
            </a:r>
            <a:r>
              <a:rPr lang="en-GB" altLang="zh-CN" dirty="0"/>
              <a:t>National Institute for Health and Care Research (NIHCR), </a:t>
            </a:r>
            <a:r>
              <a:rPr lang="zh-CN" altLang="en-US" dirty="0"/>
              <a:t>总经费</a:t>
            </a:r>
            <a:r>
              <a:rPr lang="en-US" altLang="zh-CN" dirty="0"/>
              <a:t>: 91</a:t>
            </a:r>
            <a:r>
              <a:rPr lang="zh-CN" altLang="en-US" dirty="0"/>
              <a:t>万英镑，个人经费：</a:t>
            </a:r>
            <a:r>
              <a:rPr lang="en-US" altLang="zh-CN" dirty="0"/>
              <a:t>4.3</a:t>
            </a:r>
            <a:r>
              <a:rPr lang="zh-CN" altLang="en-US" dirty="0"/>
              <a:t>万英镑，项目时间：</a:t>
            </a:r>
            <a:r>
              <a:rPr lang="en-US" altLang="zh-CN" dirty="0"/>
              <a:t>07/2020 – 12/2023, </a:t>
            </a:r>
            <a:r>
              <a:rPr lang="zh-CN" altLang="en-US" dirty="0"/>
              <a:t>本人排序</a:t>
            </a:r>
            <a:r>
              <a:rPr lang="en-US" altLang="zh-CN" dirty="0"/>
              <a:t>: </a:t>
            </a:r>
            <a:r>
              <a:rPr lang="zh-CN" altLang="en-US" dirty="0"/>
              <a:t>参与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项目名称</a:t>
            </a:r>
            <a:r>
              <a:rPr lang="en-US" altLang="zh-CN" dirty="0"/>
              <a:t>: </a:t>
            </a:r>
            <a:r>
              <a:rPr lang="en-GB" altLang="zh-CN" dirty="0"/>
              <a:t>NIHR Health Protection Research Unit in Chemical and Radiation Threats and Hazards, </a:t>
            </a:r>
            <a:r>
              <a:rPr lang="zh-CN" altLang="en-US" dirty="0"/>
              <a:t>项目号：</a:t>
            </a:r>
            <a:r>
              <a:rPr lang="en-GB" altLang="zh-CN" dirty="0"/>
              <a:t>NIHR 200922, </a:t>
            </a:r>
            <a:r>
              <a:rPr lang="zh-CN" altLang="en-US" dirty="0"/>
              <a:t>项目来源</a:t>
            </a:r>
            <a:r>
              <a:rPr lang="en-US" altLang="zh-CN" dirty="0"/>
              <a:t>: </a:t>
            </a:r>
            <a:r>
              <a:rPr lang="en-GB" altLang="zh-CN" dirty="0"/>
              <a:t>National Institute for Health and Care Research (NIHR), </a:t>
            </a:r>
            <a:r>
              <a:rPr lang="zh-CN" altLang="en-US" dirty="0"/>
              <a:t>总经费</a:t>
            </a:r>
            <a:r>
              <a:rPr lang="en-US" altLang="zh-CN" dirty="0"/>
              <a:t>: 399</a:t>
            </a:r>
            <a:r>
              <a:rPr lang="zh-CN" altLang="en-US" dirty="0"/>
              <a:t>万英镑，个人经费：</a:t>
            </a:r>
            <a:r>
              <a:rPr lang="en-US" altLang="zh-CN" dirty="0"/>
              <a:t>4.5</a:t>
            </a:r>
            <a:r>
              <a:rPr lang="zh-CN" altLang="en-US" dirty="0"/>
              <a:t>万英镑，项目时间：</a:t>
            </a:r>
            <a:r>
              <a:rPr lang="en-US" altLang="zh-CN" dirty="0"/>
              <a:t>04/2020 – 03/2025, </a:t>
            </a:r>
            <a:r>
              <a:rPr lang="zh-CN" altLang="en-US" dirty="0"/>
              <a:t>本人排序</a:t>
            </a:r>
            <a:r>
              <a:rPr lang="en-US" altLang="zh-CN" dirty="0"/>
              <a:t>: </a:t>
            </a:r>
            <a:r>
              <a:rPr lang="zh-CN" altLang="en-US" dirty="0"/>
              <a:t>参与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项目名称</a:t>
            </a:r>
            <a:r>
              <a:rPr lang="en-US" altLang="zh-CN" dirty="0"/>
              <a:t>: </a:t>
            </a:r>
            <a:r>
              <a:rPr lang="en-GB" altLang="zh-CN" dirty="0"/>
              <a:t>GCRF: Building capacity for the future city in developing countries (PEAK), </a:t>
            </a:r>
            <a:r>
              <a:rPr lang="zh-CN" altLang="en-US" dirty="0"/>
              <a:t>项目号：</a:t>
            </a:r>
            <a:r>
              <a:rPr lang="en-GB" altLang="zh-CN" dirty="0"/>
              <a:t>ES/P011055/1, </a:t>
            </a:r>
            <a:r>
              <a:rPr lang="zh-CN" altLang="en-US" dirty="0"/>
              <a:t>项目来源</a:t>
            </a:r>
            <a:r>
              <a:rPr lang="en-US" altLang="zh-CN" dirty="0"/>
              <a:t>:  </a:t>
            </a:r>
            <a:r>
              <a:rPr lang="en-GB" altLang="zh-CN" dirty="0"/>
              <a:t>Economic and Social Research Council (ESRC), </a:t>
            </a:r>
            <a:r>
              <a:rPr lang="zh-CN" altLang="en-US" dirty="0"/>
              <a:t>总经费</a:t>
            </a:r>
            <a:r>
              <a:rPr lang="en-US" altLang="zh-CN" dirty="0"/>
              <a:t>: 725</a:t>
            </a:r>
            <a:r>
              <a:rPr lang="zh-CN" altLang="en-US" dirty="0"/>
              <a:t>万英镑，个人经费：</a:t>
            </a:r>
            <a:r>
              <a:rPr lang="en-US" altLang="zh-CN" dirty="0"/>
              <a:t>3.4</a:t>
            </a:r>
            <a:r>
              <a:rPr lang="zh-CN" altLang="en-US" dirty="0"/>
              <a:t>万英镑，项目时间</a:t>
            </a:r>
            <a:r>
              <a:rPr lang="en-US" altLang="zh-CN" dirty="0"/>
              <a:t>: 2017-2022, </a:t>
            </a:r>
            <a:r>
              <a:rPr lang="zh-CN" altLang="en-US" dirty="0"/>
              <a:t>本人排序</a:t>
            </a:r>
            <a:r>
              <a:rPr lang="en-US" altLang="zh-CN" dirty="0"/>
              <a:t>: </a:t>
            </a:r>
            <a:r>
              <a:rPr lang="zh-CN" altLang="en-US" dirty="0"/>
              <a:t>参与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项目名称</a:t>
            </a:r>
            <a:r>
              <a:rPr lang="en-US" altLang="zh-CN" dirty="0"/>
              <a:t>: </a:t>
            </a:r>
            <a:r>
              <a:rPr lang="en-GB" altLang="zh-CN" dirty="0"/>
              <a:t>Virus Watch: Understanding community incidence, symptom profiles, and transmission of COVID-19 in relation to population movement and behaviour, </a:t>
            </a:r>
            <a:r>
              <a:rPr lang="zh-CN" altLang="en-US" dirty="0"/>
              <a:t>项目号：</a:t>
            </a:r>
            <a:r>
              <a:rPr lang="en-GB" altLang="zh-CN" dirty="0"/>
              <a:t>MC_PC_19070, </a:t>
            </a:r>
            <a:r>
              <a:rPr lang="zh-CN" altLang="en-US" dirty="0"/>
              <a:t>项目来源</a:t>
            </a:r>
            <a:r>
              <a:rPr lang="en-US" altLang="zh-CN" dirty="0"/>
              <a:t>:  </a:t>
            </a:r>
            <a:r>
              <a:rPr lang="en-GB" altLang="zh-CN" dirty="0"/>
              <a:t>UK Research and Innovation (UKRI), </a:t>
            </a:r>
            <a:r>
              <a:rPr lang="zh-CN" altLang="en-US" dirty="0"/>
              <a:t>总经费</a:t>
            </a:r>
            <a:r>
              <a:rPr lang="en-US" altLang="zh-CN" dirty="0"/>
              <a:t>: 359</a:t>
            </a:r>
            <a:r>
              <a:rPr lang="zh-CN" altLang="en-US" dirty="0"/>
              <a:t>万英镑，个人经费：</a:t>
            </a:r>
            <a:r>
              <a:rPr lang="en-US" altLang="zh-CN" dirty="0"/>
              <a:t>3.6</a:t>
            </a:r>
            <a:r>
              <a:rPr lang="zh-CN" altLang="en-US" dirty="0"/>
              <a:t>万英镑，项目时间</a:t>
            </a:r>
            <a:r>
              <a:rPr lang="en-US" altLang="zh-CN" dirty="0"/>
              <a:t>: 2020-2022, </a:t>
            </a:r>
            <a:r>
              <a:rPr lang="zh-CN" altLang="en-US" dirty="0"/>
              <a:t>本人排序</a:t>
            </a:r>
            <a:r>
              <a:rPr lang="en-US" altLang="zh-CN" dirty="0"/>
              <a:t>: </a:t>
            </a:r>
            <a:r>
              <a:rPr lang="zh-CN" altLang="en-US" dirty="0"/>
              <a:t>参与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2F43-4063-CA7C-F83C-016A4473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D03894-E83A-6AAD-88FC-EF8A94AEA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9C12E7-CE9A-BA61-77C9-C44C7B5DA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BA5FA1-1736-4EC3-C6C9-261A13C94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00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1AB66-2D5F-1E89-2C5A-F2015FF01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FDC32A-549A-F926-8294-229FFC4E3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FEED37-D53F-E2E7-6788-A20F7AC21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FB4FB2-B081-F9F8-90BC-568555437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4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C2EA-B6E6-A9F3-67D4-3B7BFE6E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E10CEA-B814-312D-ECC0-A05B7ED61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4FEE35-242C-8E04-9A83-1F7BAF850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DF7A22-2B11-BF89-B0FF-0F99309D5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873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6F7D0-EAC5-0825-B1B1-8092EA40E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E01251-1322-7DD3-CF32-856E8AA79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07A863-D110-1E53-7475-19B0F51DC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D3B167-A00B-7480-40B3-9D5848204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705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1B1D8-5C3F-1544-7582-F4D333FC2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1E1CE-16A7-6A62-1FC5-B80F24FF9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0A720B-DDA4-B22B-8139-779B2C019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6E7E34-A66D-69C9-85AE-86F1E8448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334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DC126-E8F5-A6BC-03F5-CCAE31BF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D8D29E-413C-595E-AEB2-442175781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963ABE-89B4-4857-ED89-AD0648B20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7462BA-00E6-1A10-73D7-905CB4ACC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141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308BB-FE4E-22BD-7747-BAB08AE6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07CBA0-0857-BFF3-1B69-E7B61342E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3E18FC-CD5B-BA49-75AE-058F317BC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神经系统的跨模态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视觉 </a:t>
            </a:r>
            <a:r>
              <a:rPr lang="en-US" altLang="zh-CN" dirty="0"/>
              <a:t>– </a:t>
            </a:r>
            <a:r>
              <a:rPr lang="zh-CN" altLang="en-US" dirty="0"/>
              <a:t>听觉 </a:t>
            </a:r>
            <a:r>
              <a:rPr lang="en-US" altLang="zh-CN" dirty="0"/>
              <a:t>– </a:t>
            </a:r>
            <a:r>
              <a:rPr lang="zh-CN" altLang="en-US" dirty="0"/>
              <a:t>情绪 </a:t>
            </a:r>
            <a:r>
              <a:rPr lang="en-US" altLang="zh-CN" dirty="0"/>
              <a:t>– </a:t>
            </a:r>
            <a:r>
              <a:rPr lang="zh-CN" altLang="en-US" dirty="0"/>
              <a:t>经验 </a:t>
            </a:r>
            <a:r>
              <a:rPr lang="en-US" altLang="zh-CN" dirty="0"/>
              <a:t>– </a:t>
            </a:r>
            <a:r>
              <a:rPr lang="zh-CN" altLang="en-US" dirty="0"/>
              <a:t>等等 </a:t>
            </a:r>
            <a:r>
              <a:rPr lang="en-US" altLang="zh-CN" dirty="0"/>
              <a:t>= </a:t>
            </a:r>
            <a:r>
              <a:rPr lang="zh-CN" altLang="en-US" dirty="0"/>
              <a:t>零点几秒内瞬间做出的综合直觉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C0E5A-7727-4E99-F272-59E2581ED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87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92CA1-E77A-0EC4-5B28-79E66D528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A3391D-C184-FA20-09B5-EBCB9505B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9A9EDF-5267-26BB-BE77-D4767A7CC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dirty="0"/>
              <a:t>城市不仅仅是钢筋水泥的物理堆砌，它和 Bouba-Kiki 一样，通过色彩、空间尺度、立面线条，无时无刻不在触发着我们跨模态的心理共鸣。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zh-CN" dirty="0"/>
              <a:t>通过计算社会科学的方法，我们就可以把全人类对城市的这种‘主观直觉共性’化为客观的数据，去重新理解和设计我们的城市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27F728-5B3A-A9B2-531B-F9D1318D3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48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3538-F897-948D-B770-AA652585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3EDB2B-245E-43F8-A5BD-A83212C6E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CF8937-1780-A4D7-4617-C66170562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C2FC06-D980-0DD3-1D87-E934B12B2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0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BE0EB-B258-4636-8CC7-4BA6BA868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6E894C-68E0-902B-443B-00D644624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E2CE25-A26C-7EA8-72D8-9D6EC3965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19B77E-6FDF-8C14-2E82-140C9C10D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123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90409-5026-0AF5-C69A-5C5B1F574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AF540E-2994-97BA-5010-412F715B5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6B478B-B423-BB73-5FB0-23E75AEC7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ABFD4D-5078-DD3A-3788-CBF37C5C5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0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D01FF-72B8-1233-B8FF-9E23B4E6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9DC1C4-7678-F3F6-9C8B-F57507D72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71358C-4960-6E4F-B476-BA5B639E5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0C2DFC-297A-B8F5-4C48-A19D12EF8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592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DC58-4B32-0E1A-998A-11DC4C2D1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E431F-F367-E5DF-B7BB-C6EFE8EEE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46566-66D3-872F-D4A0-CDB66F982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28E59-D5D8-1216-450A-A0480796D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03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D3A7-EBC1-0431-5EC2-8098E9D9D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48403D-33D6-24A4-67EA-F08CFFFFE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DCF3E3-6CC4-1D52-3DEC-692C2488C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48A03-1477-BAA4-1EA7-16B63F739E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00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MIT</a:t>
            </a:r>
            <a:r>
              <a:rPr lang="zh-CN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Place</a:t>
            </a:r>
            <a:r>
              <a:rPr lang="zh-CN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Pulse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en-US" altLang="zh-CN" sz="11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lang="en-US" altLang="zh-CN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MIT</a:t>
            </a:r>
            <a:r>
              <a:rPr lang="zh-CN" altLang="en-US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Media</a:t>
            </a:r>
            <a:r>
              <a:rPr lang="zh-CN" altLang="en-US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</a:t>
            </a:r>
            <a:r>
              <a:rPr lang="zh-CN" altLang="en-US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b="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(Salesses et al., 2013)</a:t>
            </a:r>
          </a:p>
          <a:p>
            <a:pPr>
              <a:lnSpc>
                <a:spcPct val="120000"/>
              </a:lnSpc>
            </a:pPr>
            <a:endParaRPr lang="en-GB" altLang="zh-CN" b="0" dirty="0">
              <a:highlight>
                <a:srgbClr val="FFFF0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收集方式：</a:t>
            </a:r>
            <a:r>
              <a:rPr lang="zh-CN" altLang="en-GB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在线众包</a:t>
            </a:r>
            <a:r>
              <a:rPr lang="zh-CN" altLang="en-US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(Crowdsourcing)</a:t>
            </a: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特点</a:t>
            </a:r>
            <a:r>
              <a:rPr lang="en-US" altLang="zh-CN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2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两两比较；大规模；多维度；定性数据</a:t>
            </a: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2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B5F0C-945E-EC7A-3D4C-D21B9209F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2F4D00-F1C2-1697-1E85-227B8BD77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7E388C-2FF2-5677-78C8-DD1853A5B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89F1F3-1A61-1F8C-135E-9A62778E3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291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7A35C-AF8A-D922-0FE3-377AFD62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FFD20-E09D-CBF5-F153-3694F3EA2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CBAB4-D9F5-FDF5-8F67-D785DF29A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002C9-E078-EB39-A8E0-5A505042B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57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82438-4659-425E-B180-46CCD538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E14B1-CEF7-F0C2-E45C-2BB271166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50DF1-7C7A-4FA1-2AC7-9335FE2C7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4475-DE21-C33E-3DA3-4ED3FF369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9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84AC3-B02C-5677-4343-3029D88E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882A7-F5D6-624B-7EDA-463E97421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4B5A0-5FA4-34A3-E288-EAA53FB5F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8EB43-8646-32D1-FAC5-835F07EB3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5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473F-2CA5-246D-5310-D8D0E130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0FE6D-1C8A-28B6-807F-BAE46C0BE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D1204-78FB-6A36-A88D-6CC46383F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B7650-1F05-20EE-E088-4B5197702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1E3C9-F4B9-C359-A6E2-42741B24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76DCF1-18EE-B825-163C-E69E4CC78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6C6A51-7A47-ED06-A23C-50E3CB13E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3366E6-BDAB-BC0D-29F9-08B0F1C0B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61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B816-FE3C-2067-EEC0-35F2D2C6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4CC07-06F5-6378-2B06-2AA3F8347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F6D0-5524-A5C1-1C13-06C8CB5E6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FE3AB-B5CB-6E4B-3844-A02BE7409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723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A6B36-6541-ACE0-FCE0-84FC8313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C98CC-2F03-92EE-1DAC-7F14928A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4CC06-930A-59F2-F3CE-E8E7A1F58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540DE-B20A-A9CD-CA42-D63DCFF72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41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83DEC-35FC-AEA8-EB69-D3046FF28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728B7-6FA6-BF7C-CF35-5A77627D2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362E8-D247-4DED-CF03-456BF50C5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altLang="zh-CN" sz="12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354EB-6DC8-554A-063C-950BA635D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7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89582-AB71-E50D-2829-38CF2567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DAF2E4-A9B4-D0C3-73C5-ECB0835C5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CA0BEB-234A-42B5-5974-733C46323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A693BF-4CBD-3D7E-3CBD-DBAEC1793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948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1D4D-F7B1-BEEE-40A7-7B60190C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709B2F-C60B-6499-70D9-68C719074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A9C562-4B33-33DD-C439-E5C164C48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7FB4F8-3489-226C-5644-71E84B31F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5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955ED-2C68-1B73-63BF-D391A032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BC7E91A-A72F-2332-84CF-DE5ECD267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642550-ADBC-1790-89E5-051E3FD3F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专业</a:t>
            </a:r>
            <a:r>
              <a:rPr lang="en-US" altLang="zh-CN" dirty="0"/>
              <a:t>/</a:t>
            </a:r>
            <a:r>
              <a:rPr lang="zh-CN" altLang="en-US" dirty="0"/>
              <a:t>项目</a:t>
            </a:r>
            <a:r>
              <a:rPr lang="en-US" altLang="zh-CN" dirty="0"/>
              <a:t>/</a:t>
            </a:r>
            <a:r>
              <a:rPr lang="zh-CN" altLang="en-US" dirty="0"/>
              <a:t>机构名称</a:t>
            </a:r>
            <a:r>
              <a:rPr lang="zh-CN" altLang="zh-CN" dirty="0"/>
              <a:t>学位级别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DE50D9-B548-096B-1269-087F05811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73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E7BB4-D06F-67F3-E8EA-7BB91552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2D4D5-2376-D211-3990-ABEAF51D2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AD4C8-7F79-73E5-D29C-6629BCB95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66165-7AD6-00E7-A986-7D164BE83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0BCEB-C0D1-09DE-F254-CFBAB3DD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A820C-A4D6-6C45-A4DE-D866481DF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FB2C4-8F2D-A88D-CD94-8946FACF8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789BA-8FD8-0ED5-9453-C4892ECD1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8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B428-EE2F-32DD-C1FD-B0269C3E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B447BD-3EB6-FF66-9FF4-2CC83458B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232A1-66E1-2F43-9239-92D022E4D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EC34B-6780-4A27-E162-8BC0A0381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s://doi.org/10.1016/j.isci.2023.10613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6.xml"/><Relationship Id="rId7" Type="http://schemas.openxmlformats.org/officeDocument/2006/relationships/image" Target="../media/image3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1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svg"/><Relationship Id="rId4" Type="http://schemas.openxmlformats.org/officeDocument/2006/relationships/tags" Target="../tags/tag7.xml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microsoft.com/office/2007/relationships/hdphoto" Target="../media/hdphoto5.wdp"/><Relationship Id="rId10" Type="http://schemas.openxmlformats.org/officeDocument/2006/relationships/image" Target="../media/image81.png"/><Relationship Id="rId4" Type="http://schemas.microsoft.com/office/2007/relationships/hdphoto" Target="../media/hdphoto4.wdp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89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7.gif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2.png"/><Relationship Id="rId11" Type="http://schemas.openxmlformats.org/officeDocument/2006/relationships/image" Target="../media/image88.png"/><Relationship Id="rId5" Type="http://schemas.openxmlformats.org/officeDocument/2006/relationships/image" Target="../media/image840.png"/><Relationship Id="rId15" Type="http://schemas.openxmlformats.org/officeDocument/2006/relationships/image" Target="../media/image91.png"/><Relationship Id="rId10" Type="http://schemas.openxmlformats.org/officeDocument/2006/relationships/image" Target="../media/image88.gif"/><Relationship Id="rId4" Type="http://schemas.openxmlformats.org/officeDocument/2006/relationships/image" Target="../media/image86.svg"/><Relationship Id="rId9" Type="http://schemas.openxmlformats.org/officeDocument/2006/relationships/image" Target="../media/image152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tags" Target="../tags/tag11.xml"/><Relationship Id="rId7" Type="http://schemas.openxmlformats.org/officeDocument/2006/relationships/image" Target="../media/image95.jpeg"/><Relationship Id="rId12" Type="http://schemas.openxmlformats.org/officeDocument/2006/relationships/image" Target="../media/image10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2.png"/><Relationship Id="rId11" Type="http://schemas.openxmlformats.org/officeDocument/2006/relationships/image" Target="../media/image102.png"/><Relationship Id="rId5" Type="http://schemas.openxmlformats.org/officeDocument/2006/relationships/image" Target="../media/image98.svg"/><Relationship Id="rId10" Type="http://schemas.openxmlformats.org/officeDocument/2006/relationships/image" Target="../media/image10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26" Type="http://schemas.openxmlformats.org/officeDocument/2006/relationships/image" Target="../media/image100.svg"/><Relationship Id="rId3" Type="http://schemas.openxmlformats.org/officeDocument/2006/relationships/tags" Target="../tags/tag14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2.xml"/><Relationship Id="rId25" Type="http://schemas.openxmlformats.org/officeDocument/2006/relationships/image" Target="../media/image99.svg"/><Relationship Id="rId2" Type="http://schemas.openxmlformats.org/officeDocument/2006/relationships/tags" Target="../tags/tag13.xml"/><Relationship Id="rId20" Type="http://schemas.openxmlformats.org/officeDocument/2006/relationships/image" Target="../media/image3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86.svg"/><Relationship Id="rId24" Type="http://schemas.openxmlformats.org/officeDocument/2006/relationships/image" Target="../media/image91.png"/><Relationship Id="rId5" Type="http://schemas.openxmlformats.org/officeDocument/2006/relationships/tags" Target="../tags/tag16.xml"/><Relationship Id="rId23" Type="http://schemas.openxmlformats.org/officeDocument/2006/relationships/image" Target="../media/image105.png"/><Relationship Id="rId10" Type="http://schemas.openxmlformats.org/officeDocument/2006/relationships/image" Target="../media/image95.jpeg"/><Relationship Id="rId19" Type="http://schemas.openxmlformats.org/officeDocument/2006/relationships/image" Target="../media/image36.png"/><Relationship Id="rId4" Type="http://schemas.openxmlformats.org/officeDocument/2006/relationships/tags" Target="../tags/tag15.xml"/><Relationship Id="rId9" Type="http://schemas.openxmlformats.org/officeDocument/2006/relationships/image" Target="../media/image92.png"/><Relationship Id="rId22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26" Type="http://schemas.openxmlformats.org/officeDocument/2006/relationships/image" Target="../media/image99.svg"/><Relationship Id="rId3" Type="http://schemas.openxmlformats.org/officeDocument/2006/relationships/tags" Target="../tags/tag20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2.xml"/><Relationship Id="rId25" Type="http://schemas.openxmlformats.org/officeDocument/2006/relationships/image" Target="../media/image109.jpeg"/><Relationship Id="rId2" Type="http://schemas.openxmlformats.org/officeDocument/2006/relationships/tags" Target="../tags/tag19.xml"/><Relationship Id="rId20" Type="http://schemas.openxmlformats.org/officeDocument/2006/relationships/image" Target="../media/image3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24" Type="http://schemas.openxmlformats.org/officeDocument/2006/relationships/image" Target="../media/image108.svg"/><Relationship Id="rId5" Type="http://schemas.openxmlformats.org/officeDocument/2006/relationships/tags" Target="../tags/tag22.xml"/><Relationship Id="rId23" Type="http://schemas.openxmlformats.org/officeDocument/2006/relationships/image" Target="../media/image107.svg"/><Relationship Id="rId10" Type="http://schemas.openxmlformats.org/officeDocument/2006/relationships/image" Target="../media/image86.svg"/><Relationship Id="rId19" Type="http://schemas.openxmlformats.org/officeDocument/2006/relationships/image" Target="../media/image36.png"/><Relationship Id="rId4" Type="http://schemas.openxmlformats.org/officeDocument/2006/relationships/tags" Target="../tags/tag21.xml"/><Relationship Id="rId9" Type="http://schemas.openxmlformats.org/officeDocument/2006/relationships/image" Target="../media/image92.png"/><Relationship Id="rId22" Type="http://schemas.openxmlformats.org/officeDocument/2006/relationships/image" Target="../media/image97.jpeg"/><Relationship Id="rId27" Type="http://schemas.openxmlformats.org/officeDocument/2006/relationships/image" Target="../media/image10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2.png"/><Relationship Id="rId18" Type="http://schemas.openxmlformats.org/officeDocument/2006/relationships/image" Target="../media/image99.sv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1.png"/><Relationship Id="rId17" Type="http://schemas.openxmlformats.org/officeDocument/2006/relationships/image" Target="../media/image115.jpeg"/><Relationship Id="rId2" Type="http://schemas.openxmlformats.org/officeDocument/2006/relationships/tags" Target="../tags/tag25.xml"/><Relationship Id="rId16" Type="http://schemas.openxmlformats.org/officeDocument/2006/relationships/image" Target="../media/image114.jpe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10.png"/><Relationship Id="rId5" Type="http://schemas.openxmlformats.org/officeDocument/2006/relationships/tags" Target="../tags/tag28.xml"/><Relationship Id="rId15" Type="http://schemas.openxmlformats.org/officeDocument/2006/relationships/image" Target="../media/image113.jpeg"/><Relationship Id="rId10" Type="http://schemas.openxmlformats.org/officeDocument/2006/relationships/image" Target="../media/image86.svg"/><Relationship Id="rId19" Type="http://schemas.openxmlformats.org/officeDocument/2006/relationships/image" Target="../media/image100.svg"/><Relationship Id="rId4" Type="http://schemas.openxmlformats.org/officeDocument/2006/relationships/tags" Target="../tags/tag27.xml"/><Relationship Id="rId9" Type="http://schemas.openxmlformats.org/officeDocument/2006/relationships/image" Target="../media/image111.jpeg"/><Relationship Id="rId1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2.png"/><Relationship Id="rId18" Type="http://schemas.openxmlformats.org/officeDocument/2006/relationships/image" Target="../media/image99.sv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1.png"/><Relationship Id="rId17" Type="http://schemas.openxmlformats.org/officeDocument/2006/relationships/image" Target="../media/image115.jpeg"/><Relationship Id="rId2" Type="http://schemas.openxmlformats.org/officeDocument/2006/relationships/tags" Target="../tags/tag31.xml"/><Relationship Id="rId16" Type="http://schemas.openxmlformats.org/officeDocument/2006/relationships/image" Target="../media/image114.jpe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10.png"/><Relationship Id="rId5" Type="http://schemas.openxmlformats.org/officeDocument/2006/relationships/tags" Target="../tags/tag34.xml"/><Relationship Id="rId15" Type="http://schemas.openxmlformats.org/officeDocument/2006/relationships/image" Target="../media/image113.jpeg"/><Relationship Id="rId10" Type="http://schemas.openxmlformats.org/officeDocument/2006/relationships/image" Target="../media/image86.svg"/><Relationship Id="rId19" Type="http://schemas.openxmlformats.org/officeDocument/2006/relationships/image" Target="../media/image100.svg"/><Relationship Id="rId4" Type="http://schemas.openxmlformats.org/officeDocument/2006/relationships/tags" Target="../tags/tag33.xml"/><Relationship Id="rId9" Type="http://schemas.openxmlformats.org/officeDocument/2006/relationships/image" Target="../media/image111.jpeg"/><Relationship Id="rId1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86.sv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23.png"/><Relationship Id="rId5" Type="http://schemas.openxmlformats.org/officeDocument/2006/relationships/image" Target="../media/image86.sv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25.png"/><Relationship Id="rId5" Type="http://schemas.openxmlformats.org/officeDocument/2006/relationships/image" Target="../media/image86.sv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27.png"/><Relationship Id="rId5" Type="http://schemas.openxmlformats.org/officeDocument/2006/relationships/image" Target="../media/image86.svg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29.png"/><Relationship Id="rId5" Type="http://schemas.openxmlformats.org/officeDocument/2006/relationships/image" Target="../media/image86.svg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86.svg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13" Type="http://schemas.openxmlformats.org/officeDocument/2006/relationships/image" Target="../media/image132.svg"/><Relationship Id="rId18" Type="http://schemas.openxmlformats.org/officeDocument/2006/relationships/image" Target="../media/image137.sv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1.svg"/><Relationship Id="rId17" Type="http://schemas.openxmlformats.org/officeDocument/2006/relationships/image" Target="../media/image136.svg"/><Relationship Id="rId2" Type="http://schemas.openxmlformats.org/officeDocument/2006/relationships/tags" Target="../tags/tag43.xml"/><Relationship Id="rId16" Type="http://schemas.openxmlformats.org/officeDocument/2006/relationships/image" Target="../media/image135.sv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29.png"/><Relationship Id="rId5" Type="http://schemas.openxmlformats.org/officeDocument/2006/relationships/tags" Target="../tags/tag46.xml"/><Relationship Id="rId15" Type="http://schemas.openxmlformats.org/officeDocument/2006/relationships/image" Target="../media/image134.svg"/><Relationship Id="rId10" Type="http://schemas.openxmlformats.org/officeDocument/2006/relationships/image" Target="../media/image86.svg"/><Relationship Id="rId19" Type="http://schemas.openxmlformats.org/officeDocument/2006/relationships/image" Target="../media/image138.svg"/><Relationship Id="rId4" Type="http://schemas.openxmlformats.org/officeDocument/2006/relationships/tags" Target="../tags/tag45.xml"/><Relationship Id="rId9" Type="http://schemas.openxmlformats.org/officeDocument/2006/relationships/image" Target="../media/image130.png"/><Relationship Id="rId14" Type="http://schemas.openxmlformats.org/officeDocument/2006/relationships/image" Target="../media/image13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132.svg"/><Relationship Id="rId5" Type="http://schemas.openxmlformats.org/officeDocument/2006/relationships/image" Target="../media/image140.png"/><Relationship Id="rId4" Type="http://schemas.openxmlformats.org/officeDocument/2006/relationships/image" Target="../media/image86.sv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AI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与时空大数据赋能计算社会科学研究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街景图像与城市感知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测度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时间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：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2026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年 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月 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26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日</a:t>
            </a:r>
            <a:endParaRPr lang="en-GB" altLang="zh-CN" sz="1800" b="1" dirty="0">
              <a:solidFill>
                <a:srgbClr val="023A75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C37ED-323F-27E5-7752-6A3EBAB9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C3055BA3-5B83-5229-49F5-41608168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计算社会科学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Computational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Science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CSS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C00C1D5-CE0B-AB3F-4931-A3792239D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03432"/>
              </p:ext>
            </p:extLst>
          </p:nvPr>
        </p:nvGraphicFramePr>
        <p:xfrm>
          <a:off x="829629" y="1164222"/>
          <a:ext cx="10763933" cy="21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712">
                  <a:extLst>
                    <a:ext uri="{9D8B030D-6E8A-4147-A177-3AD203B41FA5}">
                      <a16:colId xmlns:a16="http://schemas.microsoft.com/office/drawing/2014/main" val="3898274330"/>
                    </a:ext>
                  </a:extLst>
                </a:gridCol>
                <a:gridCol w="1722359">
                  <a:extLst>
                    <a:ext uri="{9D8B030D-6E8A-4147-A177-3AD203B41FA5}">
                      <a16:colId xmlns:a16="http://schemas.microsoft.com/office/drawing/2014/main" val="2629929943"/>
                    </a:ext>
                  </a:extLst>
                </a:gridCol>
                <a:gridCol w="3446780">
                  <a:extLst>
                    <a:ext uri="{9D8B030D-6E8A-4147-A177-3AD203B41FA5}">
                      <a16:colId xmlns:a16="http://schemas.microsoft.com/office/drawing/2014/main" val="1561046974"/>
                    </a:ext>
                  </a:extLst>
                </a:gridCol>
                <a:gridCol w="1818117">
                  <a:extLst>
                    <a:ext uri="{9D8B030D-6E8A-4147-A177-3AD203B41FA5}">
                      <a16:colId xmlns:a16="http://schemas.microsoft.com/office/drawing/2014/main" val="1955183138"/>
                    </a:ext>
                  </a:extLst>
                </a:gridCol>
                <a:gridCol w="1166965">
                  <a:extLst>
                    <a:ext uri="{9D8B030D-6E8A-4147-A177-3AD203B41FA5}">
                      <a16:colId xmlns:a16="http://schemas.microsoft.com/office/drawing/2014/main" val="3025081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高校名称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依托学院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机构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机构名称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学位级别</a:t>
                      </a:r>
                      <a:endParaRPr lang="zh-CN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设立年份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6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香港中文大学（深圳）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人文社科学院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38100" cmpd="sng">
                      <a:solidFill>
                        <a:srgbClr val="004A7C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计算社会科学项目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38100" cmpd="sng">
                      <a:solidFill>
                        <a:srgbClr val="004A7C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38100" cmpd="sng">
                      <a:solidFill>
                        <a:srgbClr val="004A7C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2024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38100" cmpd="sng">
                      <a:solidFill>
                        <a:srgbClr val="004A7C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67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北京大学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计算机学院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计算社会科学交叉能力提升项目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硕博证书项目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2018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179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清华大学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社会科学学院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计算社会科学交叉培养项目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2019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20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哈尔滨工业大学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人文社会学部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社会学（社会计算与仿真）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本科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2021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6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香港大学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社会学系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社会数据分析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2024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328563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BE867EF-AEE7-D87F-82E0-2CAB81206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62716"/>
              </p:ext>
            </p:extLst>
          </p:nvPr>
        </p:nvGraphicFramePr>
        <p:xfrm>
          <a:off x="829629" y="3504299"/>
          <a:ext cx="1076373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705">
                  <a:extLst>
                    <a:ext uri="{9D8B030D-6E8A-4147-A177-3AD203B41FA5}">
                      <a16:colId xmlns:a16="http://schemas.microsoft.com/office/drawing/2014/main" val="3898274330"/>
                    </a:ext>
                  </a:extLst>
                </a:gridCol>
                <a:gridCol w="2075180">
                  <a:extLst>
                    <a:ext uri="{9D8B030D-6E8A-4147-A177-3AD203B41FA5}">
                      <a16:colId xmlns:a16="http://schemas.microsoft.com/office/drawing/2014/main" val="2629929943"/>
                    </a:ext>
                  </a:extLst>
                </a:gridCol>
                <a:gridCol w="3124054">
                  <a:extLst>
                    <a:ext uri="{9D8B030D-6E8A-4147-A177-3AD203B41FA5}">
                      <a16:colId xmlns:a16="http://schemas.microsoft.com/office/drawing/2014/main" val="1561046974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95518313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25081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高校名称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依托学院</a:t>
                      </a:r>
                      <a:r>
                        <a:rPr lang="en-US" altLang="zh-CN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机构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专业</a:t>
                      </a:r>
                      <a:r>
                        <a:rPr lang="en-US" altLang="zh-CN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项目</a:t>
                      </a:r>
                      <a:r>
                        <a:rPr lang="en-US" altLang="zh-CN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机构名称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学位级别</a:t>
                      </a:r>
                      <a:endParaRPr lang="zh-CN" altLang="en-US" sz="1600" b="1" kern="12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kern="12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设立年份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004A7C"/>
                      </a:solidFill>
                      <a:prstDash val="solid"/>
                    </a:lnT>
                    <a:lnB w="38100" cmpd="sng">
                      <a:solidFill>
                        <a:srgbClr val="004A7C"/>
                      </a:solidFill>
                      <a:prstDash val="solid"/>
                    </a:lnB>
                    <a:solidFill>
                      <a:srgbClr val="004A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6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牛津大学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牛津互联网研究院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社会数据科学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2018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38100" cap="flat" cmpd="sng" algn="ctr">
                      <a:solidFill>
                        <a:srgbClr val="004A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67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伦敦政治经济学院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方法学系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硕博连读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2025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179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芝加哥大学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社会科学部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2016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20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加州大学圣迭戈分校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社会科学部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本科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2022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6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乔治梅森大学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社会复杂性中心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计算社会科学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博士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2007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87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利兹大学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地理学院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城市数据科学与分析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硕士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2020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4A7C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8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189775"/>
                  </a:ext>
                </a:extLst>
              </a:tr>
            </a:tbl>
          </a:graphicData>
        </a:graphic>
      </p:graphicFrame>
      <p:pic>
        <p:nvPicPr>
          <p:cNvPr id="4" name="5月25日.mov">
            <a:hlinkClick r:id="" action="ppaction://media"/>
            <a:extLst>
              <a:ext uri="{FF2B5EF4-FFF2-40B4-BE49-F238E27FC236}">
                <a16:creationId xmlns:a16="http://schemas.microsoft.com/office/drawing/2014/main" id="{2C931CB6-5169-F7F4-C033-5C4817B34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5月25日.mov">
            <a:hlinkClick r:id="" action="ppaction://media"/>
            <a:extLst>
              <a:ext uri="{FF2B5EF4-FFF2-40B4-BE49-F238E27FC236}">
                <a16:creationId xmlns:a16="http://schemas.microsoft.com/office/drawing/2014/main" id="{F78E23A0-0A0A-A4FA-8C6A-F67955008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F0E0-FC36-7D56-390B-6E107964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3">
            <a:extLst>
              <a:ext uri="{FF2B5EF4-FFF2-40B4-BE49-F238E27FC236}">
                <a16:creationId xmlns:a16="http://schemas.microsoft.com/office/drawing/2014/main" id="{5A45599D-1AB9-3EC6-0497-0F2C77EB7361}"/>
              </a:ext>
            </a:extLst>
          </p:cNvPr>
          <p:cNvSpPr txBox="1">
            <a:spLocks/>
          </p:cNvSpPr>
          <p:nvPr/>
        </p:nvSpPr>
        <p:spPr>
          <a:xfrm>
            <a:off x="609601" y="1284433"/>
            <a:ext cx="3285743" cy="945067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4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0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人口普查数据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None/>
            </a:pP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Population</a:t>
            </a:r>
            <a:r>
              <a:rPr lang="zh-CN" alt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Census</a:t>
            </a:r>
            <a:endParaRPr lang="en-US" altLang="zh-CN" sz="1600" b="0" noProof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E12E3B-2200-B6CA-1BFA-B5149A25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247" y="269901"/>
            <a:ext cx="3958158" cy="33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74F9B414-2F33-2DE3-5FD3-419BC1A8AB92}"/>
              </a:ext>
            </a:extLst>
          </p:cNvPr>
          <p:cNvGrpSpPr/>
          <p:nvPr/>
        </p:nvGrpSpPr>
        <p:grpSpPr>
          <a:xfrm>
            <a:off x="7700405" y="357398"/>
            <a:ext cx="4204066" cy="3218204"/>
            <a:chOff x="8987919" y="698290"/>
            <a:chExt cx="3811943" cy="2918035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E683ABA1-A80C-CF53-B794-5B77D21E9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698290"/>
              <a:ext cx="3811943" cy="2629891"/>
            </a:xfrm>
            <a:prstGeom prst="rect">
              <a:avLst/>
            </a:prstGeom>
          </p:spPr>
        </p:pic>
        <p:pic>
          <p:nvPicPr>
            <p:cNvPr id="17" name="Picture 28">
              <a:extLst>
                <a:ext uri="{FF2B5EF4-FFF2-40B4-BE49-F238E27FC236}">
                  <a16:creationId xmlns:a16="http://schemas.microsoft.com/office/drawing/2014/main" id="{05A3D446-531B-3D63-28ED-C97F97B91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3350723"/>
              <a:ext cx="3811943" cy="265602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31C9CFC-A125-65AB-C111-488427CE5364}"/>
              </a:ext>
            </a:extLst>
          </p:cNvPr>
          <p:cNvSpPr txBox="1"/>
          <p:nvPr/>
        </p:nvSpPr>
        <p:spPr>
          <a:xfrm>
            <a:off x="824223" y="2222174"/>
            <a:ext cx="3463997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多维社会指数构建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社会剥夺指数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社会脆弱性与健康风险评估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37DEB0A-C030-87D9-3518-519C8092F0B2}"/>
              </a:ext>
            </a:extLst>
          </p:cNvPr>
          <p:cNvSpPr txBox="1"/>
          <p:nvPr/>
        </p:nvSpPr>
        <p:spPr>
          <a:xfrm>
            <a:off x="824223" y="3282678"/>
            <a:ext cx="3463997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地理人口画像与空间分异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社区分析与类型划分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邻里特征肖像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8D3BBBF-6D7D-029D-8478-18BCBBB16233}"/>
              </a:ext>
            </a:extLst>
          </p:cNvPr>
          <p:cNvSpPr txBox="1"/>
          <p:nvPr/>
        </p:nvSpPr>
        <p:spPr>
          <a:xfrm>
            <a:off x="824223" y="4339705"/>
            <a:ext cx="3463997" cy="629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城市社会空间结构识别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因子生态学分析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EC1FC77-41D3-FD57-D490-3A3BFE3E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047" y="3687681"/>
            <a:ext cx="4456341" cy="25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981A10B-2811-2993-0CF4-CC1314E8F896}"/>
              </a:ext>
            </a:extLst>
          </p:cNvPr>
          <p:cNvSpPr txBox="1"/>
          <p:nvPr/>
        </p:nvSpPr>
        <p:spPr>
          <a:xfrm>
            <a:off x="3895343" y="269901"/>
            <a:ext cx="15205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Chen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7B0CF31-BE1C-AD2E-EC41-908EFA841FD1}"/>
              </a:ext>
            </a:extLst>
          </p:cNvPr>
          <p:cNvSpPr txBox="1"/>
          <p:nvPr/>
        </p:nvSpPr>
        <p:spPr>
          <a:xfrm>
            <a:off x="10004046" y="269901"/>
            <a:ext cx="210595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Singleton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Longley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15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2212B84-58C5-FAA6-0753-BBC98016D7C8}"/>
              </a:ext>
            </a:extLst>
          </p:cNvPr>
          <p:cNvSpPr txBox="1"/>
          <p:nvPr/>
        </p:nvSpPr>
        <p:spPr>
          <a:xfrm>
            <a:off x="7241073" y="5940457"/>
            <a:ext cx="10423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/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Esri,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0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9DC701B-CE1C-C9C5-CE1C-CEEB04276522}"/>
              </a:ext>
            </a:extLst>
          </p:cNvPr>
          <p:cNvSpPr txBox="1"/>
          <p:nvPr/>
        </p:nvSpPr>
        <p:spPr>
          <a:xfrm>
            <a:off x="824223" y="5137889"/>
            <a:ext cx="3463997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城市背景与基准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大数据偏差矫正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提供背景机制信息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36A082-05B9-91AE-AC62-F05064526B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884" y="3747515"/>
            <a:ext cx="3534587" cy="169278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98C0D93-9A6E-78F1-592F-7594FF52D824}"/>
              </a:ext>
            </a:extLst>
          </p:cNvPr>
          <p:cNvSpPr txBox="1"/>
          <p:nvPr/>
        </p:nvSpPr>
        <p:spPr>
          <a:xfrm>
            <a:off x="10775060" y="5758138"/>
            <a:ext cx="13349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et 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26403A-DBCC-059C-C5FC-99FC71EA2A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541" y="5457785"/>
            <a:ext cx="1137237" cy="7397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DEC2BA-8E4E-CA37-E5A5-0FF776D951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274" y="5440297"/>
            <a:ext cx="1137237" cy="685782"/>
          </a:xfrm>
          <a:prstGeom prst="rect">
            <a:avLst/>
          </a:prstGeom>
        </p:spPr>
      </p:pic>
      <p:sp>
        <p:nvSpPr>
          <p:cNvPr id="14" name="标题 7">
            <a:extLst>
              <a:ext uri="{FF2B5EF4-FFF2-40B4-BE49-F238E27FC236}">
                <a16:creationId xmlns:a16="http://schemas.microsoft.com/office/drawing/2014/main" id="{3D255DF7-A442-7BA1-080C-D1A786DD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数据分析案例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980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B983-26BB-A168-83AA-D99860799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3">
            <a:extLst>
              <a:ext uri="{FF2B5EF4-FFF2-40B4-BE49-F238E27FC236}">
                <a16:creationId xmlns:a16="http://schemas.microsoft.com/office/drawing/2014/main" id="{9496C3BE-2E12-97F7-AC1D-306BE4F46883}"/>
              </a:ext>
            </a:extLst>
          </p:cNvPr>
          <p:cNvSpPr txBox="1">
            <a:spLocks/>
          </p:cNvSpPr>
          <p:nvPr/>
        </p:nvSpPr>
        <p:spPr>
          <a:xfrm>
            <a:off x="609601" y="1339095"/>
            <a:ext cx="3285743" cy="945067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4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0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社交媒体数据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None/>
            </a:pP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Social</a:t>
            </a:r>
            <a:r>
              <a:rPr lang="zh-CN" alt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Media</a:t>
            </a:r>
            <a:r>
              <a:rPr lang="zh-CN" alt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Data</a:t>
            </a: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altLang="zh-CN" sz="16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B29BE34-232C-239E-B91E-EE87E420FE9C}"/>
              </a:ext>
            </a:extLst>
          </p:cNvPr>
          <p:cNvSpPr txBox="1"/>
          <p:nvPr/>
        </p:nvSpPr>
        <p:spPr>
          <a:xfrm>
            <a:off x="858358" y="3912494"/>
            <a:ext cx="3463996" cy="629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虚拟社区与消息扩散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社会网络分析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50CEAB-767D-6036-28A5-3F537C558F1F}"/>
              </a:ext>
            </a:extLst>
          </p:cNvPr>
          <p:cNvSpPr txBox="1"/>
          <p:nvPr/>
        </p:nvSpPr>
        <p:spPr>
          <a:xfrm>
            <a:off x="858357" y="4544288"/>
            <a:ext cx="3463995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视觉社会与场景理解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UGC</a:t>
            </a: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图像、视频分析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城市意象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921F38-3B72-3256-D509-3774F66A2516}"/>
              </a:ext>
            </a:extLst>
          </p:cNvPr>
          <p:cNvSpPr txBox="1"/>
          <p:nvPr/>
        </p:nvSpPr>
        <p:spPr>
          <a:xfrm>
            <a:off x="858357" y="3030888"/>
            <a:ext cx="3463997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公共话语与情感地理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计算叙事、主题建模 （</a:t>
            </a:r>
            <a:r>
              <a:rPr lang="en-US" altLang="zh-CN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Topic</a:t>
            </a: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社会情绪与空间映射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A0A242-8B88-0B59-335D-076184FA023F}"/>
              </a:ext>
            </a:extLst>
          </p:cNvPr>
          <p:cNvSpPr txBox="1"/>
          <p:nvPr/>
        </p:nvSpPr>
        <p:spPr>
          <a:xfrm>
            <a:off x="858357" y="2149282"/>
            <a:ext cx="3463997" cy="87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数字足迹与活动热点挖掘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时空聚类分析 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城市活动节律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9E54C7-74D1-F685-710E-E45A316A6790}"/>
              </a:ext>
            </a:extLst>
          </p:cNvPr>
          <p:cNvSpPr txBox="1"/>
          <p:nvPr/>
        </p:nvSpPr>
        <p:spPr>
          <a:xfrm>
            <a:off x="858357" y="5425893"/>
            <a:ext cx="3463995" cy="629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异常监测与社会感知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突发事件与响应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、灾害监测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FA71325-6F83-87C7-0EF0-826E72E6E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342" y="229032"/>
            <a:ext cx="4208188" cy="26684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A13703-EC98-9232-9FB1-9CF98CD583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759" y="3256577"/>
            <a:ext cx="4584006" cy="26684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E68903-E24D-3737-DC28-7DE01FE37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759" y="683092"/>
            <a:ext cx="3636583" cy="16636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4E64946-2841-5F90-B736-49890410D0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733" y="3030888"/>
            <a:ext cx="3249213" cy="13285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4D9C42F-90D0-B2A2-4E9C-0669495D1622}"/>
              </a:ext>
            </a:extLst>
          </p:cNvPr>
          <p:cNvSpPr txBox="1"/>
          <p:nvPr/>
        </p:nvSpPr>
        <p:spPr>
          <a:xfrm>
            <a:off x="4036336" y="5891959"/>
            <a:ext cx="14655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5B6900-0AE7-0325-B73C-BCD0DC5B4941}"/>
              </a:ext>
            </a:extLst>
          </p:cNvPr>
          <p:cNvSpPr txBox="1"/>
          <p:nvPr/>
        </p:nvSpPr>
        <p:spPr>
          <a:xfrm>
            <a:off x="7761732" y="205698"/>
            <a:ext cx="14655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450B6B-9E63-585D-0108-195A74E920AC}"/>
              </a:ext>
            </a:extLst>
          </p:cNvPr>
          <p:cNvSpPr txBox="1"/>
          <p:nvPr/>
        </p:nvSpPr>
        <p:spPr>
          <a:xfrm>
            <a:off x="5986050" y="2353701"/>
            <a:ext cx="14655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Xu 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31B065-7966-C04C-F786-93AA09FEFD38}"/>
              </a:ext>
            </a:extLst>
          </p:cNvPr>
          <p:cNvSpPr txBox="1"/>
          <p:nvPr/>
        </p:nvSpPr>
        <p:spPr>
          <a:xfrm>
            <a:off x="10546980" y="4176226"/>
            <a:ext cx="14655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Nie 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4F86EE0-2FE2-59BA-54B1-89F93DFD96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241" y="4430143"/>
            <a:ext cx="1365931" cy="16539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937776F-74E5-86CC-D5F4-6C65874ECB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168" y="4430143"/>
            <a:ext cx="1365931" cy="165398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8E817FE-0F59-8439-01E9-D3F5FA9E78BF}"/>
              </a:ext>
            </a:extLst>
          </p:cNvPr>
          <p:cNvSpPr txBox="1"/>
          <p:nvPr/>
        </p:nvSpPr>
        <p:spPr>
          <a:xfrm>
            <a:off x="10335818" y="6018917"/>
            <a:ext cx="16767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Jiang 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ongoing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9" name="标题 7">
            <a:extLst>
              <a:ext uri="{FF2B5EF4-FFF2-40B4-BE49-F238E27FC236}">
                <a16:creationId xmlns:a16="http://schemas.microsoft.com/office/drawing/2014/main" id="{E428B4B4-F6CD-35C2-10DC-2EF96FB4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数据分析案例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88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7B9C-7F2E-A289-C7A2-63B0514C3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C3FF819-461F-8ECC-19E7-3A77B2CC3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216" y="3499384"/>
            <a:ext cx="4071249" cy="22797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796783-71A4-9944-6411-58C19A5D4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1318" y="585963"/>
            <a:ext cx="3985364" cy="2834571"/>
          </a:xfrm>
          <a:prstGeom prst="rect">
            <a:avLst/>
          </a:prstGeom>
        </p:spPr>
      </p:pic>
      <p:sp>
        <p:nvSpPr>
          <p:cNvPr id="2" name="内容占位符 3">
            <a:extLst>
              <a:ext uri="{FF2B5EF4-FFF2-40B4-BE49-F238E27FC236}">
                <a16:creationId xmlns:a16="http://schemas.microsoft.com/office/drawing/2014/main" id="{1DC021C7-1393-A30A-9B31-771DB729CCB5}"/>
              </a:ext>
            </a:extLst>
          </p:cNvPr>
          <p:cNvSpPr txBox="1">
            <a:spLocks/>
          </p:cNvSpPr>
          <p:nvPr/>
        </p:nvSpPr>
        <p:spPr>
          <a:xfrm>
            <a:off x="609601" y="1242726"/>
            <a:ext cx="3285743" cy="945067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4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0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11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人类移动数据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None/>
            </a:pP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Human</a:t>
            </a:r>
            <a:r>
              <a:rPr lang="zh-CN" alt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Mobility</a:t>
            </a:r>
            <a:r>
              <a:rPr lang="zh-CN" alt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Data</a:t>
            </a:r>
            <a:endParaRPr lang="en-US" altLang="zh-CN" sz="16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altLang="zh-CN" sz="16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Font typeface="Wingdings 3"/>
              <a:buNone/>
            </a:pPr>
            <a:endParaRPr lang="zh-CN" sz="20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2B0587-6056-FF75-41E6-6BAACC736B57}"/>
              </a:ext>
            </a:extLst>
          </p:cNvPr>
          <p:cNvSpPr txBox="1"/>
          <p:nvPr/>
        </p:nvSpPr>
        <p:spPr>
          <a:xfrm>
            <a:off x="917881" y="3939858"/>
            <a:ext cx="3463996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城市脉搏与动态韧性评估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城市节律监测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突发事件的冲击与恢复力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11E353-F6F6-11EE-D42C-21B5731608D5}"/>
              </a:ext>
            </a:extLst>
          </p:cNvPr>
          <p:cNvSpPr txBox="1"/>
          <p:nvPr/>
        </p:nvSpPr>
        <p:spPr>
          <a:xfrm>
            <a:off x="917880" y="4846102"/>
            <a:ext cx="3463995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人地互动与社会空间隔离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场所访问模式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移动性与社会隔离</a:t>
            </a:r>
            <a:endParaRPr lang="en-US" altLang="zh-CN" sz="16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47F7DE-1BB5-5D90-4F14-F23097A58146}"/>
              </a:ext>
            </a:extLst>
          </p:cNvPr>
          <p:cNvSpPr txBox="1"/>
          <p:nvPr/>
        </p:nvSpPr>
        <p:spPr>
          <a:xfrm>
            <a:off x="917880" y="3033615"/>
            <a:ext cx="3463997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空间交互与城市网络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OD</a:t>
            </a: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流网络与社区发现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城市多中心识别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C929F0-C111-CEBB-9FDC-04C2B567B183}"/>
              </a:ext>
            </a:extLst>
          </p:cNvPr>
          <p:cNvSpPr txBox="1"/>
          <p:nvPr/>
        </p:nvSpPr>
        <p:spPr>
          <a:xfrm>
            <a:off x="917880" y="2127372"/>
            <a:ext cx="3681014" cy="82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个体轨迹挖掘与行为重构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活动、驻留点识别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出行方式推断、与轨迹语义化</a:t>
            </a:r>
            <a:endParaRPr lang="en-US" altLang="zh-CN" sz="14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781664-56AD-B6BB-A61B-149EB28422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005" y="531693"/>
            <a:ext cx="3535321" cy="300754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D4FB5E7-1291-07E7-9E74-105A8BB20FD9}"/>
              </a:ext>
            </a:extLst>
          </p:cNvPr>
          <p:cNvSpPr txBox="1"/>
          <p:nvPr/>
        </p:nvSpPr>
        <p:spPr>
          <a:xfrm>
            <a:off x="9303662" y="388495"/>
            <a:ext cx="15855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Cheng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0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4D4BFC0-055F-936A-1567-00A407C478B1}"/>
              </a:ext>
            </a:extLst>
          </p:cNvPr>
          <p:cNvSpPr txBox="1"/>
          <p:nvPr/>
        </p:nvSpPr>
        <p:spPr>
          <a:xfrm>
            <a:off x="5725166" y="415758"/>
            <a:ext cx="15855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Cheng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21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3B3435-90AD-F84B-B405-F1D4EAFC5439}"/>
              </a:ext>
            </a:extLst>
          </p:cNvPr>
          <p:cNvSpPr txBox="1"/>
          <p:nvPr/>
        </p:nvSpPr>
        <p:spPr>
          <a:xfrm>
            <a:off x="5799896" y="5865612"/>
            <a:ext cx="1613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6AE141-EE4C-F05F-2FB0-3ADC5A45C221}"/>
              </a:ext>
            </a:extLst>
          </p:cNvPr>
          <p:cNvSpPr txBox="1"/>
          <p:nvPr/>
        </p:nvSpPr>
        <p:spPr>
          <a:xfrm>
            <a:off x="9455849" y="5865612"/>
            <a:ext cx="1613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Chen.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24" name="图片 23" descr="Fig. 1: Heatmaps of the eight identified urban mobility patterns for each pandemic phase.">
            <a:extLst>
              <a:ext uri="{FF2B5EF4-FFF2-40B4-BE49-F238E27FC236}">
                <a16:creationId xmlns:a16="http://schemas.microsoft.com/office/drawing/2014/main" id="{0374BB31-A834-EC40-1963-4A4FB7B7BB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669" y="3515712"/>
            <a:ext cx="3457574" cy="2124679"/>
          </a:xfrm>
          <a:prstGeom prst="rect">
            <a:avLst/>
          </a:prstGeom>
        </p:spPr>
      </p:pic>
      <p:pic>
        <p:nvPicPr>
          <p:cNvPr id="25" name="图片 24" descr="Fig. 3: Trajectories of urban mobility patterns across the three pandemic phases.">
            <a:extLst>
              <a:ext uri="{FF2B5EF4-FFF2-40B4-BE49-F238E27FC236}">
                <a16:creationId xmlns:a16="http://schemas.microsoft.com/office/drawing/2014/main" id="{E49091A2-8456-4C28-832E-9B996D193A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393" y="5056094"/>
            <a:ext cx="905686" cy="584297"/>
          </a:xfrm>
          <a:prstGeom prst="rect">
            <a:avLst/>
          </a:prstGeom>
        </p:spPr>
      </p:pic>
      <p:pic>
        <p:nvPicPr>
          <p:cNvPr id="26" name="图片 25" descr="Fig. 4: Geographical patterns of stability, adaptation, and recovery for NYC taxi zones, with borough-level statistics.">
            <a:extLst>
              <a:ext uri="{FF2B5EF4-FFF2-40B4-BE49-F238E27FC236}">
                <a16:creationId xmlns:a16="http://schemas.microsoft.com/office/drawing/2014/main" id="{EBC1E8F0-398B-ACE1-45AD-D5117AD4CF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393" y="3499384"/>
            <a:ext cx="905686" cy="508219"/>
          </a:xfrm>
          <a:prstGeom prst="rect">
            <a:avLst/>
          </a:prstGeom>
        </p:spPr>
      </p:pic>
      <p:sp>
        <p:nvSpPr>
          <p:cNvPr id="30" name="标题 7">
            <a:extLst>
              <a:ext uri="{FF2B5EF4-FFF2-40B4-BE49-F238E27FC236}">
                <a16:creationId xmlns:a16="http://schemas.microsoft.com/office/drawing/2014/main" id="{9096A93B-4047-B381-0C87-AD7ABC6B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数据分析案例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054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8821-27DA-6708-D003-D4C2DFC36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A8A27226-7136-28C4-D876-F3FDA1447563}"/>
              </a:ext>
            </a:extLst>
          </p:cNvPr>
          <p:cNvGrpSpPr/>
          <p:nvPr/>
        </p:nvGrpSpPr>
        <p:grpSpPr>
          <a:xfrm>
            <a:off x="549031" y="448922"/>
            <a:ext cx="6623539" cy="5752956"/>
            <a:chOff x="2977660" y="448922"/>
            <a:chExt cx="6623539" cy="57529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DCF862E-0889-7DAB-DC7D-1031890D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660" y="448922"/>
              <a:ext cx="6623539" cy="540341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F715120-AFEE-5DE6-CD17-88215F37E8EF}"/>
                </a:ext>
              </a:extLst>
            </p:cNvPr>
            <p:cNvSpPr txBox="1"/>
            <p:nvPr/>
          </p:nvSpPr>
          <p:spPr>
            <a:xfrm>
              <a:off x="3807494" y="5947962"/>
              <a:ext cx="496387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概念依据：</a:t>
              </a: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Lazer et al. (2009); Microsoft Research CSS; Wallach (2018)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D5AD8E5-E344-A839-9C5B-A7E6E79FEBA5}"/>
              </a:ext>
            </a:extLst>
          </p:cNvPr>
          <p:cNvSpPr/>
          <p:nvPr/>
        </p:nvSpPr>
        <p:spPr>
          <a:xfrm>
            <a:off x="6440532" y="2089150"/>
            <a:ext cx="246018" cy="273050"/>
          </a:xfrm>
          <a:prstGeom prst="rect">
            <a:avLst/>
          </a:prstGeom>
          <a:solidFill>
            <a:schemeClr val="tx2">
              <a:lumMod val="75000"/>
              <a:lumOff val="25000"/>
              <a:alpha val="2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58EFFE2-22A8-64E0-2F83-9BF4CB13A24C}"/>
              </a:ext>
            </a:extLst>
          </p:cNvPr>
          <p:cNvGrpSpPr/>
          <p:nvPr/>
        </p:nvGrpSpPr>
        <p:grpSpPr>
          <a:xfrm>
            <a:off x="339725" y="254000"/>
            <a:ext cx="7042150" cy="6007100"/>
            <a:chOff x="2806700" y="463261"/>
            <a:chExt cx="5891501" cy="575760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D8BA95E-2513-F103-0596-891BA023469B}"/>
                </a:ext>
              </a:extLst>
            </p:cNvPr>
            <p:cNvSpPr/>
            <p:nvPr/>
          </p:nvSpPr>
          <p:spPr>
            <a:xfrm>
              <a:off x="2806700" y="463261"/>
              <a:ext cx="5891501" cy="5757604"/>
            </a:xfrm>
            <a:prstGeom prst="rect">
              <a:avLst/>
            </a:prstGeom>
            <a:solidFill>
              <a:srgbClr val="1C317C">
                <a:alpha val="20000"/>
              </a:srgbClr>
            </a:solidFill>
            <a:ln w="349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F24C46F-26C2-666D-C303-E9358D55E9A7}"/>
                </a:ext>
              </a:extLst>
            </p:cNvPr>
            <p:cNvSpPr/>
            <p:nvPr/>
          </p:nvSpPr>
          <p:spPr>
            <a:xfrm>
              <a:off x="3506167" y="521395"/>
              <a:ext cx="4492567" cy="5604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3200" b="1" dirty="0">
                  <a:ln w="9525">
                    <a:solidFill>
                      <a:schemeClr val="tx2">
                        <a:lumMod val="10000"/>
                        <a:lumOff val="90000"/>
                      </a:schemeClr>
                    </a:solidFill>
                    <a:prstDash val="solid"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Artificial Intelligence (AI)</a:t>
              </a:r>
              <a:endParaRPr lang="zh-CN" altLang="en-US" sz="3200" b="1" dirty="0">
                <a:ln w="9525">
                  <a:solidFill>
                    <a:schemeClr val="tx2">
                      <a:lumMod val="10000"/>
                      <a:lumOff val="9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4031DA4-1E10-4CAC-8D32-3C5F3DA7626C}"/>
              </a:ext>
            </a:extLst>
          </p:cNvPr>
          <p:cNvSpPr txBox="1"/>
          <p:nvPr/>
        </p:nvSpPr>
        <p:spPr>
          <a:xfrm>
            <a:off x="7591181" y="1166842"/>
            <a:ext cx="43976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latinLnBrk="1"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多源</a:t>
            </a:r>
            <a:r>
              <a:rPr lang="zh-CN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数字足迹的编织</a:t>
            </a:r>
            <a:r>
              <a:rPr lang="zh-CN" altLang="zh-CN" b="1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br>
              <a:rPr lang="en-US" altLang="zh-CN" b="1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b="1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现代人在网络、移动互联网、物联网中的每次互动、消费和浏览，都会留下</a:t>
            </a:r>
            <a:r>
              <a:rPr lang="zh-CN" altLang="zh-CN" b="0" u="none" strike="noStrike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“数字痕迹”</a:t>
            </a:r>
            <a:r>
              <a:rPr lang="zh-CN" altLang="zh-CN" sz="1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Digital Traces</a:t>
            </a:r>
            <a:endParaRPr lang="en-US" altLang="zh-CN" b="0" i="1" u="none" strike="noStrike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latinLnBrk="1"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latinLnBrk="1">
              <a:buFont typeface="Wingdings" panose="05000000000000000000" pitchFamily="2" charset="2"/>
              <a:buChar char="ü"/>
            </a:pPr>
            <a:r>
              <a:rPr lang="zh-CN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全景图谱的重构</a:t>
            </a:r>
            <a:r>
              <a:rPr lang="zh-CN" altLang="zh-CN" b="1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b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b="1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计算机算法</a:t>
            </a: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将这些</a:t>
            </a:r>
            <a:r>
              <a:rPr lang="zh-CN" altLang="zh-CN" b="1" u="none" strike="noStrike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海量</a:t>
            </a: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b="1" u="none" strike="noStrike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微观</a:t>
            </a: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的数字足迹进行汇聚与重构，从而绘制出</a:t>
            </a:r>
            <a:r>
              <a:rPr lang="zh-CN" altLang="zh-CN" b="1" u="none" strike="noStrike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个人与群体行为的宏观全景图</a:t>
            </a:r>
            <a:r>
              <a:rPr lang="zh-CN" altLang="zh-CN" b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，最终从根本上颠覆和提升人类对生命、组织以及整个社会运行规律的认知</a:t>
            </a:r>
            <a:endParaRPr lang="en-US" altLang="zh-CN" b="0" u="none" strike="noStrike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latinLnBrk="1">
              <a:buFont typeface="Arial" panose="020B0604020202020204" pitchFamily="34" charset="0"/>
              <a:buChar char="•"/>
            </a:pPr>
            <a:endParaRPr lang="en-US" altLang="zh-CN" b="0" u="none" strike="noStrike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latinLnBrk="1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78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FB77-3249-F7BD-295C-C28805B3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3191B458-3978-A7E4-C2CD-74CA09E06F03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FA7BB02A-50B6-E305-65AF-1EB11060CB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E358968C-6716-102F-5A09-475A288967B2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1A10D584-CDA9-5400-A453-5BA10860F45D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Paper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Talk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F97F718E-7585-8EE3-8532-0664A1ACE4B9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论文分享</a:t>
                </a: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191DC53-341A-1476-F2BF-6773C438EF7E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6EFC87EA-F656-A50A-8B10-00825248B461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C002CD79-4DB2-D77D-E455-7F4C140BBBA2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582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6A81D-DC27-4742-53A2-E093D4D25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2F9487DA-345D-0F53-7205-C02DACB2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论文分享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Paper Talk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1F98956-08CE-DA4C-4C3A-079CA03E9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479" y="1436647"/>
            <a:ext cx="6454267" cy="250138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968FA8E-8524-54DE-CBB8-2AF4827E7801}"/>
              </a:ext>
            </a:extLst>
          </p:cNvPr>
          <p:cNvSpPr txBox="1"/>
          <p:nvPr/>
        </p:nvSpPr>
        <p:spPr>
          <a:xfrm>
            <a:off x="623391" y="2154694"/>
            <a:ext cx="5140099" cy="2280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名称：</a:t>
            </a:r>
            <a:r>
              <a:rPr lang="en-US" altLang="zh-CN" b="1" dirty="0" err="1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iScience</a:t>
            </a:r>
            <a:endParaRPr lang="en-US" altLang="zh-CN" b="1" dirty="0">
              <a:highlight>
                <a:srgbClr val="FF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Impact Factor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4.1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dirty="0">
              <a:highlight>
                <a:srgbClr val="FF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2025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 中科院分区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综合性期刊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中科院 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区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2026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新锐分区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综合性期刊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新锐 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区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JCR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 区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SCI/SCIE</a:t>
            </a: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出版社：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Cell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Press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9E6CE1-15F8-29B9-6062-9C23342D5B33}"/>
              </a:ext>
            </a:extLst>
          </p:cNvPr>
          <p:cNvSpPr txBox="1"/>
          <p:nvPr/>
        </p:nvSpPr>
        <p:spPr>
          <a:xfrm>
            <a:off x="623392" y="5323888"/>
            <a:ext cx="7855590" cy="690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题目：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一种基于全景街景图像测度城市感知的可解释机器学习框架</a:t>
            </a:r>
            <a:r>
              <a:rPr lang="en-US" altLang="zh-CN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endParaRPr lang="en-US" altLang="zh-CN" dirty="0">
              <a:highlight>
                <a:srgbClr val="FF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1782" lvl="1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DOI: </a:t>
            </a: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hlinkClick r:id="rId4"/>
              </a:rPr>
              <a:t>https://doi.org/10.1016/j.isci.2023.106132</a:t>
            </a:r>
            <a:endParaRPr lang="en-GB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F9E181-F88E-764C-6BCE-736D52B91086}"/>
              </a:ext>
            </a:extLst>
          </p:cNvPr>
          <p:cNvSpPr txBox="1"/>
          <p:nvPr/>
        </p:nvSpPr>
        <p:spPr>
          <a:xfrm>
            <a:off x="10402861" y="1135856"/>
            <a:ext cx="1613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Liu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et</a:t>
            </a:r>
            <a:r>
              <a:rPr lang="zh-CN" altLang="en-US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al</a:t>
            </a:r>
            <a:r>
              <a:rPr lang="en-GB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.,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202</a:t>
            </a:r>
            <a:r>
              <a:rPr lang="en-US" altLang="zh-CN" sz="105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sz="1050" b="1" i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069078D-9FAA-EE3D-6E25-BC86A3DB11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77603" y="3659307"/>
            <a:ext cx="2850516" cy="2501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E50ED2-8379-44F9-B9F8-64D4DF8B66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22" y="2154694"/>
            <a:ext cx="1122143" cy="14577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F3C3C6-D1E9-2A68-0FD6-343A1C89C673}"/>
              </a:ext>
            </a:extLst>
          </p:cNvPr>
          <p:cNvSpPr txBox="1"/>
          <p:nvPr/>
        </p:nvSpPr>
        <p:spPr>
          <a:xfrm>
            <a:off x="40132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期刊简介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Journal Introduction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811F72-7169-3EF3-A78F-EC6C2345B230}"/>
              </a:ext>
            </a:extLst>
          </p:cNvPr>
          <p:cNvSpPr txBox="1"/>
          <p:nvPr/>
        </p:nvSpPr>
        <p:spPr>
          <a:xfrm>
            <a:off x="401326" y="4525596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论文简介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Paper Introduction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98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8B3DE-D53A-3390-A8B7-2C78EC9C7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3D25B2-4C13-348A-8AEC-D84975554E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882" y="1512394"/>
            <a:ext cx="8039044" cy="3993565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F1735EDA-F424-5843-3A90-8BCDD979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分享理由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Motivation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A58115-CCC4-672A-63AC-89C990892BD2}"/>
              </a:ext>
            </a:extLst>
          </p:cNvPr>
          <p:cNvSpPr txBox="1"/>
          <p:nvPr/>
        </p:nvSpPr>
        <p:spPr>
          <a:xfrm>
            <a:off x="825241" y="2405798"/>
            <a:ext cx="3449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GB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范式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前沿性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2DD997-86E7-A57B-FEB3-F230EB680700}"/>
              </a:ext>
            </a:extLst>
          </p:cNvPr>
          <p:cNvSpPr txBox="1"/>
          <p:nvPr/>
        </p:nvSpPr>
        <p:spPr>
          <a:xfrm>
            <a:off x="401326" y="1289809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科研范式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research paradigm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BD4DA56-FBBB-AEE0-3B02-C25750CD5AB3}"/>
              </a:ext>
            </a:extLst>
          </p:cNvPr>
          <p:cNvSpPr txBox="1"/>
          <p:nvPr/>
        </p:nvSpPr>
        <p:spPr>
          <a:xfrm>
            <a:off x="3049347" y="5979928"/>
            <a:ext cx="90221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改编自：</a:t>
            </a:r>
            <a:r>
              <a:rPr lang="en-US" altLang="zh-CN" sz="105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Miolane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(2025) The fifth era of science: Artificial scientific intelligence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；李国杰 （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 智能化科研（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AI4R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）：第五科研范式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F65B42-6A60-BAD6-5E8F-91243EBC7D85}"/>
              </a:ext>
            </a:extLst>
          </p:cNvPr>
          <p:cNvSpPr txBox="1"/>
          <p:nvPr/>
        </p:nvSpPr>
        <p:spPr>
          <a:xfrm>
            <a:off x="9650739" y="3680547"/>
            <a:ext cx="1398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AI4S</a:t>
            </a:r>
            <a:b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智能化科研、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人机协同</a:t>
            </a:r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共创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、智能体仿真</a:t>
            </a:r>
            <a:endParaRPr lang="zh-CN" alt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949418-EE13-D1BD-D375-3CF25205D3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901" y="3328616"/>
            <a:ext cx="3449981" cy="266305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66B8BF3-EA8D-1E8B-E954-27425AB73C4E}"/>
              </a:ext>
            </a:extLst>
          </p:cNvPr>
          <p:cNvSpPr txBox="1"/>
          <p:nvPr/>
        </p:nvSpPr>
        <p:spPr>
          <a:xfrm>
            <a:off x="10439827" y="930213"/>
            <a:ext cx="1637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第六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七范式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6B24B7-33E5-7132-7534-A58A17FAA4E2}"/>
              </a:ext>
            </a:extLst>
          </p:cNvPr>
          <p:cNvSpPr txBox="1"/>
          <p:nvPr/>
        </p:nvSpPr>
        <p:spPr>
          <a:xfrm>
            <a:off x="8260104" y="4172691"/>
            <a:ext cx="111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互</a:t>
            </a:r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物联网</a:t>
            </a:r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大数据爆炸</a:t>
            </a:r>
            <a:endParaRPr lang="zh-CN" alt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D2B4073-BA64-D683-E332-F3FD65C6146A}"/>
              </a:ext>
            </a:extLst>
          </p:cNvPr>
          <p:cNvSpPr txBox="1"/>
          <p:nvPr/>
        </p:nvSpPr>
        <p:spPr>
          <a:xfrm>
            <a:off x="6945961" y="4840325"/>
            <a:ext cx="1228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模拟、建模</a:t>
            </a:r>
            <a:endParaRPr lang="zh-CN" alt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E3D933-BA45-6210-7B5B-21965C513FB8}"/>
              </a:ext>
            </a:extLst>
          </p:cNvPr>
          <p:cNvSpPr txBox="1"/>
          <p:nvPr/>
        </p:nvSpPr>
        <p:spPr>
          <a:xfrm>
            <a:off x="5659126" y="4840325"/>
            <a:ext cx="1228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公式</a:t>
            </a:r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理论</a:t>
            </a:r>
            <a:endParaRPr lang="zh-CN" alt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9DEC66-C60A-7D22-C0C4-D05460EA805C}"/>
              </a:ext>
            </a:extLst>
          </p:cNvPr>
          <p:cNvSpPr txBox="1"/>
          <p:nvPr/>
        </p:nvSpPr>
        <p:spPr>
          <a:xfrm>
            <a:off x="4379365" y="4840325"/>
            <a:ext cx="1164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观察</a:t>
            </a:r>
            <a:r>
              <a:rPr lang="en-US" altLang="zh-CN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</a:t>
            </a:r>
            <a:endParaRPr lang="zh-CN" alt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D8298438-1428-E6CB-7049-5D2B59E5A9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5435" y="3071610"/>
            <a:ext cx="634322" cy="63432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8FD7AB-136A-159A-2CD5-79DA02525D70}"/>
              </a:ext>
            </a:extLst>
          </p:cNvPr>
          <p:cNvGrpSpPr/>
          <p:nvPr/>
        </p:nvGrpSpPr>
        <p:grpSpPr>
          <a:xfrm>
            <a:off x="4635217" y="2013208"/>
            <a:ext cx="1561076" cy="957031"/>
            <a:chOff x="4885202" y="2246916"/>
            <a:chExt cx="1561076" cy="957031"/>
          </a:xfrm>
        </p:grpSpPr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91E7714-2ECA-959E-CE92-AC5825A25C3E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67246" y="2569625"/>
              <a:ext cx="634322" cy="634322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5FDFBE1-D553-E74E-E18D-421C9CF0C414}"/>
                </a:ext>
              </a:extLst>
            </p:cNvPr>
            <p:cNvSpPr txBox="1"/>
            <p:nvPr/>
          </p:nvSpPr>
          <p:spPr>
            <a:xfrm>
              <a:off x="4885202" y="2246916"/>
              <a:ext cx="15610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传统定性研究</a:t>
              </a:r>
              <a:endParaRPr lang="zh-CN" altLang="en-US" sz="1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D274F49-355C-C719-4515-90F9DA3D4E64}"/>
              </a:ext>
            </a:extLst>
          </p:cNvPr>
          <p:cNvGrpSpPr/>
          <p:nvPr/>
        </p:nvGrpSpPr>
        <p:grpSpPr>
          <a:xfrm>
            <a:off x="6013090" y="2011059"/>
            <a:ext cx="1561076" cy="950952"/>
            <a:chOff x="6196293" y="2011059"/>
            <a:chExt cx="1561076" cy="95095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117FF36-FC74-D643-97E2-908915F06568}"/>
                </a:ext>
              </a:extLst>
            </p:cNvPr>
            <p:cNvSpPr txBox="1"/>
            <p:nvPr/>
          </p:nvSpPr>
          <p:spPr>
            <a:xfrm>
              <a:off x="6196293" y="2011059"/>
              <a:ext cx="15610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传统定量研究</a:t>
              </a:r>
              <a:endParaRPr lang="zh-CN" altLang="en-US" sz="1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22273E3A-24BF-DFAE-0EAE-F6BE8C3A0D1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8336" y="2327689"/>
              <a:ext cx="634322" cy="634322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09C9F01-132F-E4EC-DC64-56E4B60513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32232" y="3429000"/>
            <a:ext cx="634322" cy="63432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6CD1C165-1F58-3D7C-8E36-FF78BE9373CB}"/>
              </a:ext>
            </a:extLst>
          </p:cNvPr>
          <p:cNvGrpSpPr/>
          <p:nvPr/>
        </p:nvGrpSpPr>
        <p:grpSpPr>
          <a:xfrm>
            <a:off x="7785241" y="508683"/>
            <a:ext cx="1924516" cy="1671653"/>
            <a:chOff x="7785241" y="508683"/>
            <a:chExt cx="1924516" cy="1671653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3DA9343-91A1-2FA1-625B-8BB2407FBE71}"/>
                </a:ext>
              </a:extLst>
            </p:cNvPr>
            <p:cNvCxnSpPr>
              <a:cxnSpLocks/>
            </p:cNvCxnSpPr>
            <p:nvPr/>
          </p:nvCxnSpPr>
          <p:spPr>
            <a:xfrm>
              <a:off x="8716145" y="863600"/>
              <a:ext cx="0" cy="1316736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1459DA-5B82-5991-07EF-7EE588E748ED}"/>
                </a:ext>
              </a:extLst>
            </p:cNvPr>
            <p:cNvSpPr txBox="1"/>
            <p:nvPr/>
          </p:nvSpPr>
          <p:spPr>
            <a:xfrm>
              <a:off x="7785241" y="508683"/>
              <a:ext cx="19245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计算社会科学 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2009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258DEF9-E2E0-EF8A-51B3-5FA564BC8F87}"/>
              </a:ext>
            </a:extLst>
          </p:cNvPr>
          <p:cNvGrpSpPr/>
          <p:nvPr/>
        </p:nvGrpSpPr>
        <p:grpSpPr>
          <a:xfrm>
            <a:off x="3363769" y="2883480"/>
            <a:ext cx="2121965" cy="1671653"/>
            <a:chOff x="7726875" y="508683"/>
            <a:chExt cx="2121965" cy="1671653"/>
          </a:xfrm>
        </p:grpSpPr>
        <p:cxnSp>
          <p:nvCxnSpPr>
            <p:cNvPr id="24" name="直接连接符 22">
              <a:extLst>
                <a:ext uri="{FF2B5EF4-FFF2-40B4-BE49-F238E27FC236}">
                  <a16:creationId xmlns:a16="http://schemas.microsoft.com/office/drawing/2014/main" id="{93FD1454-FC63-4AA5-A645-28846234E9D9}"/>
                </a:ext>
              </a:extLst>
            </p:cNvPr>
            <p:cNvCxnSpPr>
              <a:cxnSpLocks/>
            </p:cNvCxnSpPr>
            <p:nvPr/>
          </p:nvCxnSpPr>
          <p:spPr>
            <a:xfrm>
              <a:off x="8716145" y="863600"/>
              <a:ext cx="0" cy="1316736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5372BD6-27C4-3FA6-AAF0-3B64A602AE1B}"/>
                </a:ext>
              </a:extLst>
            </p:cNvPr>
            <p:cNvSpPr txBox="1"/>
            <p:nvPr/>
          </p:nvSpPr>
          <p:spPr>
            <a:xfrm>
              <a:off x="7726875" y="508683"/>
              <a:ext cx="21219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古代城市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/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文字文明出现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79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49323-195B-7CB8-E1AC-A4BB34DB1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D577864F-E21D-8FD7-A150-EAAC24A6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分享理由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Motivation 2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0A255C-9B66-AADB-AFF9-A9B1FB9FF48C}"/>
              </a:ext>
            </a:extLst>
          </p:cNvPr>
          <p:cNvSpPr txBox="1"/>
          <p:nvPr/>
        </p:nvSpPr>
        <p:spPr>
          <a:xfrm>
            <a:off x="558197" y="2287443"/>
            <a:ext cx="519742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2023-3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月发表： </a:t>
            </a:r>
            <a:r>
              <a:rPr lang="en-US" altLang="zh-CN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引用 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NUS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Filip </a:t>
            </a:r>
            <a:r>
              <a:rPr lang="en-US" altLang="zh-CN" b="1" dirty="0" err="1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Biljecki</a:t>
            </a:r>
            <a:r>
              <a:rPr lang="zh-CN" altLang="en-US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教授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团队多次引用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A4CE87-BF0B-5933-0C9E-61F2FD2EE19B}"/>
              </a:ext>
            </a:extLst>
          </p:cNvPr>
          <p:cNvSpPr txBox="1"/>
          <p:nvPr/>
        </p:nvSpPr>
        <p:spPr>
          <a:xfrm>
            <a:off x="40132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业内认可度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Peer Recognition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5A8BEC-422C-BD4B-D713-741EF11D5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416" y="610185"/>
            <a:ext cx="5344048" cy="55604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DEFE2B-9859-4712-0225-1CB1400A7D82}"/>
              </a:ext>
            </a:extLst>
          </p:cNvPr>
          <p:cNvSpPr/>
          <p:nvPr/>
        </p:nvSpPr>
        <p:spPr>
          <a:xfrm>
            <a:off x="6096000" y="2556060"/>
            <a:ext cx="5314465" cy="663390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548ED7-42BD-D11B-0DD4-7A3021030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993" y="3988904"/>
            <a:ext cx="2016625" cy="2087206"/>
          </a:xfrm>
          <a:prstGeom prst="rect">
            <a:avLst/>
          </a:prstGeom>
        </p:spPr>
      </p:pic>
      <p:grpSp>
        <p:nvGrpSpPr>
          <p:cNvPr id="11" name="Group 36">
            <a:extLst>
              <a:ext uri="{FF2B5EF4-FFF2-40B4-BE49-F238E27FC236}">
                <a16:creationId xmlns:a16="http://schemas.microsoft.com/office/drawing/2014/main" id="{E4ADCFA1-4A31-BFC5-9059-726BB015C003}"/>
              </a:ext>
            </a:extLst>
          </p:cNvPr>
          <p:cNvGrpSpPr/>
          <p:nvPr/>
        </p:nvGrpSpPr>
        <p:grpSpPr>
          <a:xfrm>
            <a:off x="610349" y="3498096"/>
            <a:ext cx="2677405" cy="2741669"/>
            <a:chOff x="6131286" y="868819"/>
            <a:chExt cx="5785198" cy="5924056"/>
          </a:xfrm>
        </p:grpSpPr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74697E97-9A37-DDD3-1E87-E381E560B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051" y="868819"/>
              <a:ext cx="5744377" cy="1286054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7F3807FE-7A69-A5E4-D79B-B539DECFC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7361" y="2135439"/>
              <a:ext cx="5752068" cy="118126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F02DF8-2FA1-8D9A-ACFC-CF5A76A3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107" y="3245469"/>
              <a:ext cx="5744377" cy="1209844"/>
            </a:xfrm>
            <a:prstGeom prst="rect">
              <a:avLst/>
            </a:prstGeom>
          </p:spPr>
        </p:pic>
        <p:pic>
          <p:nvPicPr>
            <p:cNvPr id="20" name="Picture 21">
              <a:extLst>
                <a:ext uri="{FF2B5EF4-FFF2-40B4-BE49-F238E27FC236}">
                  <a16:creationId xmlns:a16="http://schemas.microsoft.com/office/drawing/2014/main" id="{D27BFADF-7862-DFFB-A4AA-CB5E31139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286" y="4446590"/>
              <a:ext cx="5096586" cy="1095528"/>
            </a:xfrm>
            <a:prstGeom prst="rect">
              <a:avLst/>
            </a:prstGeom>
          </p:spPr>
        </p:pic>
        <p:pic>
          <p:nvPicPr>
            <p:cNvPr id="21" name="Picture 25">
              <a:extLst>
                <a:ext uri="{FF2B5EF4-FFF2-40B4-BE49-F238E27FC236}">
                  <a16:creationId xmlns:a16="http://schemas.microsoft.com/office/drawing/2014/main" id="{E04E122D-0CDD-B294-763D-138EDAC98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286" y="5516347"/>
              <a:ext cx="5334744" cy="1276528"/>
            </a:xfrm>
            <a:prstGeom prst="rect">
              <a:avLst/>
            </a:prstGeom>
          </p:spPr>
        </p:pic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210AB181-4381-A378-9107-9136A1773CC7}"/>
                </a:ext>
              </a:extLst>
            </p:cNvPr>
            <p:cNvSpPr/>
            <p:nvPr/>
          </p:nvSpPr>
          <p:spPr>
            <a:xfrm>
              <a:off x="7221463" y="1306519"/>
              <a:ext cx="504056" cy="198518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32">
              <a:extLst>
                <a:ext uri="{FF2B5EF4-FFF2-40B4-BE49-F238E27FC236}">
                  <a16:creationId xmlns:a16="http://schemas.microsoft.com/office/drawing/2014/main" id="{1FB7F8B4-4031-EBA8-0440-F026F867388A}"/>
                </a:ext>
              </a:extLst>
            </p:cNvPr>
            <p:cNvSpPr/>
            <p:nvPr/>
          </p:nvSpPr>
          <p:spPr>
            <a:xfrm>
              <a:off x="7127579" y="2410008"/>
              <a:ext cx="504056" cy="198518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9E698987-64BD-017F-D375-4506C68F7241}"/>
                </a:ext>
              </a:extLst>
            </p:cNvPr>
            <p:cNvSpPr/>
            <p:nvPr/>
          </p:nvSpPr>
          <p:spPr>
            <a:xfrm>
              <a:off x="8095454" y="3557165"/>
              <a:ext cx="504056" cy="198518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34">
              <a:extLst>
                <a:ext uri="{FF2B5EF4-FFF2-40B4-BE49-F238E27FC236}">
                  <a16:creationId xmlns:a16="http://schemas.microsoft.com/office/drawing/2014/main" id="{C34128D4-5866-663C-9CF2-8C449418936F}"/>
                </a:ext>
              </a:extLst>
            </p:cNvPr>
            <p:cNvSpPr/>
            <p:nvPr/>
          </p:nvSpPr>
          <p:spPr>
            <a:xfrm>
              <a:off x="6197002" y="4683692"/>
              <a:ext cx="504056" cy="198518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3AA934BC-3AFC-420B-702B-4E640A335047}"/>
                </a:ext>
              </a:extLst>
            </p:cNvPr>
            <p:cNvSpPr/>
            <p:nvPr/>
          </p:nvSpPr>
          <p:spPr>
            <a:xfrm>
              <a:off x="7270033" y="5845861"/>
              <a:ext cx="527494" cy="198518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8685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C489B-CF9F-3BE3-283D-EDE4F7E2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DDCDF65A-F810-F8DE-EC33-EB158685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分享理由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Motivation 3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9D331A-D065-888F-F404-5509201FE419}"/>
              </a:ext>
            </a:extLst>
          </p:cNvPr>
          <p:cNvSpPr txBox="1"/>
          <p:nvPr/>
        </p:nvSpPr>
        <p:spPr>
          <a:xfrm>
            <a:off x="628693" y="2419442"/>
            <a:ext cx="51341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跨国、跨校、跨院系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、多学科统筹合作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典型的 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计算社会科学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多学科交叉研究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工作量大： 一年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≈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四年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5F80D9-4205-A9D7-1B4D-B45664717C12}"/>
              </a:ext>
            </a:extLst>
          </p:cNvPr>
          <p:cNvSpPr txBox="1"/>
          <p:nvPr/>
        </p:nvSpPr>
        <p:spPr>
          <a:xfrm>
            <a:off x="40132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多交叉学科合作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Interdisciplinary Cooperation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E49FED67-D364-0579-75A9-692A10ADD1FB}"/>
              </a:ext>
            </a:extLst>
          </p:cNvPr>
          <p:cNvGrpSpPr/>
          <p:nvPr/>
        </p:nvGrpSpPr>
        <p:grpSpPr>
          <a:xfrm>
            <a:off x="679080" y="4888183"/>
            <a:ext cx="5699367" cy="1014447"/>
            <a:chOff x="4744708" y="6357822"/>
            <a:chExt cx="4597014" cy="818236"/>
          </a:xfrm>
        </p:grpSpPr>
        <p:pic>
          <p:nvPicPr>
            <p:cNvPr id="10" name="Picture 8" descr="PEAK Urban | Research | Transport Studies Unit | University of Oxford">
              <a:extLst>
                <a:ext uri="{FF2B5EF4-FFF2-40B4-BE49-F238E27FC236}">
                  <a16:creationId xmlns:a16="http://schemas.microsoft.com/office/drawing/2014/main" id="{B6D87323-BB7A-918D-21A2-802299119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708" y="6388251"/>
              <a:ext cx="1092785" cy="726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Discover Street View and contribute your own imagery to Google Maps.">
              <a:extLst>
                <a:ext uri="{FF2B5EF4-FFF2-40B4-BE49-F238E27FC236}">
                  <a16:creationId xmlns:a16="http://schemas.microsoft.com/office/drawing/2014/main" id="{7B87A645-225B-2B55-FF17-B3E9E20E8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48957" y="6357822"/>
              <a:ext cx="1031532" cy="8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36">
              <a:extLst>
                <a:ext uri="{FF2B5EF4-FFF2-40B4-BE49-F238E27FC236}">
                  <a16:creationId xmlns:a16="http://schemas.microsoft.com/office/drawing/2014/main" id="{EDD4B29A-D327-7A46-32D4-45CCA4798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463" y="6562258"/>
              <a:ext cx="2120259" cy="409365"/>
            </a:xfrm>
            <a:prstGeom prst="rect">
              <a:avLst/>
            </a:prstGeom>
          </p:spPr>
        </p:pic>
      </p:grpSp>
      <p:pic>
        <p:nvPicPr>
          <p:cNvPr id="16" name="图片 15" descr="Imperial College London - data.org">
            <a:extLst>
              <a:ext uri="{FF2B5EF4-FFF2-40B4-BE49-F238E27FC236}">
                <a16:creationId xmlns:a16="http://schemas.microsoft.com/office/drawing/2014/main" id="{F3286907-BDC6-7A1F-CC4E-1624CBF564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05" y="1540921"/>
            <a:ext cx="1771908" cy="46651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3B00A20-9007-015D-8979-33D55AC3B195}"/>
              </a:ext>
            </a:extLst>
          </p:cNvPr>
          <p:cNvSpPr txBox="1"/>
          <p:nvPr/>
        </p:nvSpPr>
        <p:spPr>
          <a:xfrm>
            <a:off x="8419584" y="1589509"/>
            <a:ext cx="17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公共卫生学院</a:t>
            </a:r>
            <a:endParaRPr lang="zh-CN" altLang="en-US" dirty="0"/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971F5F2C-235D-0503-BAAB-D24D3B63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3498" y="2372984"/>
            <a:ext cx="1600527" cy="6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267A1F9-B764-8649-77F8-2B907BD07A6E}"/>
              </a:ext>
            </a:extLst>
          </p:cNvPr>
          <p:cNvSpPr txBox="1"/>
          <p:nvPr/>
        </p:nvSpPr>
        <p:spPr>
          <a:xfrm>
            <a:off x="8419584" y="2499628"/>
            <a:ext cx="2741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医学科学部</a:t>
            </a:r>
            <a:endParaRPr lang="zh-CN" altLang="en-US" dirty="0"/>
          </a:p>
        </p:txBody>
      </p:sp>
      <p:pic>
        <p:nvPicPr>
          <p:cNvPr id="31" name="Picture 48">
            <a:extLst>
              <a:ext uri="{FF2B5EF4-FFF2-40B4-BE49-F238E27FC236}">
                <a16:creationId xmlns:a16="http://schemas.microsoft.com/office/drawing/2014/main" id="{3B77E818-2BA7-8681-6D9A-6FD125545C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05" y="3361158"/>
            <a:ext cx="1734268" cy="60453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0DC2FD6-6BC7-D62F-E11B-FE93FC451B8C}"/>
              </a:ext>
            </a:extLst>
          </p:cNvPr>
          <p:cNvSpPr txBox="1"/>
          <p:nvPr/>
        </p:nvSpPr>
        <p:spPr>
          <a:xfrm>
            <a:off x="8419584" y="3429000"/>
            <a:ext cx="2741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工程学院；地理科学院</a:t>
            </a:r>
            <a:endParaRPr lang="zh-CN" altLang="en-US" dirty="0"/>
          </a:p>
        </p:txBody>
      </p:sp>
      <p:pic>
        <p:nvPicPr>
          <p:cNvPr id="33" name="图片 32" descr="Untitled Document">
            <a:extLst>
              <a:ext uri="{FF2B5EF4-FFF2-40B4-BE49-F238E27FC236}">
                <a16:creationId xmlns:a16="http://schemas.microsoft.com/office/drawing/2014/main" id="{FC8191E7-0688-4EF2-7D92-80A8047007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858" y="4236218"/>
            <a:ext cx="1677755" cy="42321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C706CC9-6C22-E833-272D-89350CA3757D}"/>
              </a:ext>
            </a:extLst>
          </p:cNvPr>
          <p:cNvSpPr txBox="1"/>
          <p:nvPr/>
        </p:nvSpPr>
        <p:spPr>
          <a:xfrm>
            <a:off x="8419585" y="4236218"/>
            <a:ext cx="34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地理与城市规划学院；犯罪学系</a:t>
            </a:r>
            <a:endParaRPr lang="zh-CN" altLang="en-US" dirty="0"/>
          </a:p>
        </p:txBody>
      </p:sp>
      <p:pic>
        <p:nvPicPr>
          <p:cNvPr id="35" name="Picture 10" descr="Peking University - Wikipedia">
            <a:extLst>
              <a:ext uri="{FF2B5EF4-FFF2-40B4-BE49-F238E27FC236}">
                <a16:creationId xmlns:a16="http://schemas.microsoft.com/office/drawing/2014/main" id="{8C92DE53-035E-F044-59A6-286217AF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1313" y="4896297"/>
            <a:ext cx="735522" cy="7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B767965F-6532-27D9-6B44-4B1C0979187E}"/>
              </a:ext>
            </a:extLst>
          </p:cNvPr>
          <p:cNvSpPr txBox="1"/>
          <p:nvPr/>
        </p:nvSpPr>
        <p:spPr>
          <a:xfrm>
            <a:off x="8419584" y="5079392"/>
            <a:ext cx="236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公共卫生学院</a:t>
            </a:r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E531898-E128-406B-A126-B28D4FF76C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995" y="1439232"/>
            <a:ext cx="1994994" cy="16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3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46085" y="2977698"/>
            <a:ext cx="3688713" cy="743446"/>
            <a:chOff x="7300452" y="2048744"/>
            <a:chExt cx="368871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Computational Social Science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GB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计算</a:t>
                </a:r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社会科学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A7FCB-555F-96DC-27E4-CE65056F4DB5}"/>
              </a:ext>
            </a:extLst>
          </p:cNvPr>
          <p:cNvGrpSpPr/>
          <p:nvPr/>
        </p:nvGrpSpPr>
        <p:grpSpPr>
          <a:xfrm>
            <a:off x="7346085" y="4148538"/>
            <a:ext cx="3688713" cy="743446"/>
            <a:chOff x="7300452" y="2048744"/>
            <a:chExt cx="3688713" cy="743446"/>
          </a:xfrm>
        </p:grpSpPr>
        <p:sp>
          <p:nvSpPr>
            <p:cNvPr id="3" name="Freeform 78">
              <a:extLst>
                <a:ext uri="{FF2B5EF4-FFF2-40B4-BE49-F238E27FC236}">
                  <a16:creationId xmlns:a16="http://schemas.microsoft.com/office/drawing/2014/main" id="{CDD001E9-E32B-0A4D-434F-3BC602E311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Group 269">
              <a:extLst>
                <a:ext uri="{FF2B5EF4-FFF2-40B4-BE49-F238E27FC236}">
                  <a16:creationId xmlns:a16="http://schemas.microsoft.com/office/drawing/2014/main" id="{799C5466-E3CB-3DB0-3CF6-E5731E1B5FCD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5336DCF-BB04-DC90-6FAD-129B0762F6EC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Paper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Talk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TextBox 268">
                <a:extLst>
                  <a:ext uri="{FF2B5EF4-FFF2-40B4-BE49-F238E27FC236}">
                    <a16:creationId xmlns:a16="http://schemas.microsoft.com/office/drawing/2014/main" id="{84D4ACB9-49A2-567D-CE9A-9E1FA23C120E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论文分享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2CCF439-2519-2331-18E6-3D257007ABE5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29">
              <a:extLst>
                <a:ext uri="{FF2B5EF4-FFF2-40B4-BE49-F238E27FC236}">
                  <a16:creationId xmlns:a16="http://schemas.microsoft.com/office/drawing/2014/main" id="{36D15D15-D653-2721-C4E3-E3477815EF25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47">
              <a:extLst>
                <a:ext uri="{FF2B5EF4-FFF2-40B4-BE49-F238E27FC236}">
                  <a16:creationId xmlns:a16="http://schemas.microsoft.com/office/drawing/2014/main" id="{065979C7-94D1-8E64-DAD3-9AA7802675D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C36074C9-3BCF-F0CF-B3AC-CD1856675961}"/>
              </a:ext>
            </a:extLst>
          </p:cNvPr>
          <p:cNvGrpSpPr/>
          <p:nvPr/>
        </p:nvGrpSpPr>
        <p:grpSpPr>
          <a:xfrm>
            <a:off x="7346085" y="1806858"/>
            <a:ext cx="3688713" cy="743446"/>
            <a:chOff x="7300452" y="2048744"/>
            <a:chExt cx="3688713" cy="743446"/>
          </a:xfrm>
        </p:grpSpPr>
        <p:sp>
          <p:nvSpPr>
            <p:cNvPr id="264" name="Freeform 78">
              <a:extLst>
                <a:ext uri="{FF2B5EF4-FFF2-40B4-BE49-F238E27FC236}">
                  <a16:creationId xmlns:a16="http://schemas.microsoft.com/office/drawing/2014/main" id="{569DD804-9117-23ED-5D54-34D00DDEE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5" name="Group 269">
              <a:extLst>
                <a:ext uri="{FF2B5EF4-FFF2-40B4-BE49-F238E27FC236}">
                  <a16:creationId xmlns:a16="http://schemas.microsoft.com/office/drawing/2014/main" id="{FB581BA1-44E9-FA99-A8C2-297B6EFEC50B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269" name="TextBox 6">
                <a:extLst>
                  <a:ext uri="{FF2B5EF4-FFF2-40B4-BE49-F238E27FC236}">
                    <a16:creationId xmlns:a16="http://schemas.microsoft.com/office/drawing/2014/main" id="{EE653D67-B530-FBFF-8718-957BB0E1E664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Personal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Introduction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TextBox 268">
                <a:extLst>
                  <a:ext uri="{FF2B5EF4-FFF2-40B4-BE49-F238E27FC236}">
                    <a16:creationId xmlns:a16="http://schemas.microsoft.com/office/drawing/2014/main" id="{9A18B8DB-FBA6-D1B7-09B8-301ACAF900FB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个人经历简介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6" name="文本框 265">
              <a:extLst>
                <a:ext uri="{FF2B5EF4-FFF2-40B4-BE49-F238E27FC236}">
                  <a16:creationId xmlns:a16="http://schemas.microsoft.com/office/drawing/2014/main" id="{E2E32EC6-7E93-BE01-2331-7E05DFF79834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67" name="直接连接符 29">
              <a:extLst>
                <a:ext uri="{FF2B5EF4-FFF2-40B4-BE49-F238E27FC236}">
                  <a16:creationId xmlns:a16="http://schemas.microsoft.com/office/drawing/2014/main" id="{E59AB7B6-3666-D142-D055-58060778C3F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47">
              <a:extLst>
                <a:ext uri="{FF2B5EF4-FFF2-40B4-BE49-F238E27FC236}">
                  <a16:creationId xmlns:a16="http://schemas.microsoft.com/office/drawing/2014/main" id="{B2D3FEA7-42B2-C41B-0729-04A144718005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ED68-9714-084C-F86C-CDADB41A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5DE221-96BF-0E36-627D-90B8059C829C}"/>
              </a:ext>
            </a:extLst>
          </p:cNvPr>
          <p:cNvSpPr txBox="1"/>
          <p:nvPr/>
        </p:nvSpPr>
        <p:spPr>
          <a:xfrm>
            <a:off x="274326" y="1448309"/>
            <a:ext cx="7307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r>
              <a:rPr lang="en-US" altLang="zh-CN" sz="2000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一种基于全景街景图像测度城市感知的可解释机器学习框架</a:t>
            </a:r>
            <a:r>
              <a:rPr lang="en-US" altLang="zh-CN" sz="2000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标题 7">
            <a:extLst>
              <a:ext uri="{FF2B5EF4-FFF2-40B4-BE49-F238E27FC236}">
                <a16:creationId xmlns:a16="http://schemas.microsoft.com/office/drawing/2014/main" id="{131979AD-607B-FA93-FE8A-04B5D7F6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论文分享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(AI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版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)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Paper Talk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FD227B-5959-4B72-F619-9D3724528C77}"/>
              </a:ext>
            </a:extLst>
          </p:cNvPr>
          <p:cNvSpPr txBox="1"/>
          <p:nvPr/>
        </p:nvSpPr>
        <p:spPr>
          <a:xfrm>
            <a:off x="708510" y="2482340"/>
            <a:ext cx="66257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“</a:t>
            </a:r>
            <a:r>
              <a:rPr lang="zh-CN" altLang="zh-CN" b="1" dirty="0"/>
              <a:t>基于 </a:t>
            </a:r>
            <a:r>
              <a:rPr lang="zh-CN" altLang="zh-CN" b="1" dirty="0">
                <a:highlight>
                  <a:srgbClr val="00FFFF"/>
                </a:highlight>
              </a:rPr>
              <a:t>Google 全景街景图像</a:t>
            </a:r>
            <a:r>
              <a:rPr lang="zh-CN" altLang="zh-CN" b="1" dirty="0"/>
              <a:t>与 </a:t>
            </a:r>
            <a:r>
              <a:rPr lang="zh-CN" altLang="zh-CN" b="1" dirty="0">
                <a:highlight>
                  <a:srgbClr val="00FFFF"/>
                </a:highlight>
              </a:rPr>
              <a:t>MIT Place Pulse </a:t>
            </a:r>
            <a:r>
              <a:rPr lang="zh-CN" altLang="en-US" b="1" dirty="0">
                <a:highlight>
                  <a:srgbClr val="00FFFF"/>
                </a:highlight>
              </a:rPr>
              <a:t>人类</a:t>
            </a:r>
            <a:r>
              <a:rPr lang="zh-CN" altLang="zh-CN" b="1" dirty="0">
                <a:highlight>
                  <a:srgbClr val="00FFFF"/>
                </a:highlight>
              </a:rPr>
              <a:t>感知数据</a:t>
            </a:r>
            <a:r>
              <a:rPr lang="zh-CN" altLang="en-US" b="1" dirty="0">
                <a:highlight>
                  <a:srgbClr val="00FFFF"/>
                </a:highlight>
              </a:rPr>
              <a:t>库</a:t>
            </a:r>
            <a:r>
              <a:rPr lang="zh-CN" altLang="zh-CN" b="1" dirty="0"/>
              <a:t>，论文提出了一个强调“可解释性”的</a:t>
            </a:r>
            <a:r>
              <a:rPr lang="zh-CN" altLang="zh-CN" b="1" dirty="0">
                <a:highlight>
                  <a:srgbClr val="FFFF00"/>
                </a:highlight>
              </a:rPr>
              <a:t>机器学习框架</a:t>
            </a:r>
            <a:r>
              <a:rPr lang="zh-CN" altLang="zh-CN" b="1" dirty="0"/>
              <a:t>，通过</a:t>
            </a:r>
            <a:r>
              <a:rPr lang="zh-CN" altLang="zh-CN" b="1" dirty="0">
                <a:highlight>
                  <a:srgbClr val="FFFF00"/>
                </a:highlight>
              </a:rPr>
              <a:t>全景分割</a:t>
            </a:r>
            <a:r>
              <a:rPr lang="zh-CN" altLang="zh-CN" b="1" dirty="0"/>
              <a:t>（Panoptic Segmentation）、</a:t>
            </a:r>
            <a:r>
              <a:rPr lang="zh-CN" altLang="zh-CN" b="1" dirty="0">
                <a:highlight>
                  <a:srgbClr val="FFFF00"/>
                </a:highlight>
              </a:rPr>
              <a:t>Elo Rating </a:t>
            </a:r>
            <a:r>
              <a:rPr lang="zh-CN" altLang="zh-CN" b="1" dirty="0"/>
              <a:t>与</a:t>
            </a:r>
            <a:r>
              <a:rPr lang="zh-CN" altLang="zh-CN" b="1" dirty="0">
                <a:highlight>
                  <a:srgbClr val="FFFF00"/>
                </a:highlight>
              </a:rPr>
              <a:t>随机森林模型</a:t>
            </a:r>
            <a:r>
              <a:rPr lang="zh-CN" altLang="zh-CN" b="1" dirty="0"/>
              <a:t>，实现了对城市街道</a:t>
            </a:r>
            <a:r>
              <a:rPr lang="zh-CN" altLang="zh-CN" b="1" dirty="0">
                <a:highlight>
                  <a:srgbClr val="FFFF00"/>
                </a:highlight>
              </a:rPr>
              <a:t>六类感知维度</a:t>
            </a:r>
            <a:r>
              <a:rPr lang="zh-CN" altLang="zh-CN" b="1" dirty="0"/>
              <a:t>（安全、活力、美观、富裕、压抑、无聊）的</a:t>
            </a:r>
            <a:r>
              <a:rPr lang="zh-CN" altLang="zh-CN" b="1" dirty="0">
                <a:highlight>
                  <a:srgbClr val="FFFF00"/>
                </a:highlight>
              </a:rPr>
              <a:t>自动识别</a:t>
            </a:r>
            <a:r>
              <a:rPr lang="zh-CN" altLang="zh-CN" b="1" dirty="0"/>
              <a:t>，并在内伦敦开展了邻里尺度的大规模</a:t>
            </a:r>
            <a:r>
              <a:rPr lang="zh-CN" altLang="zh-CN" b="1" dirty="0">
                <a:highlight>
                  <a:srgbClr val="FFFF00"/>
                </a:highlight>
              </a:rPr>
              <a:t>实证研究</a:t>
            </a:r>
            <a:r>
              <a:rPr lang="zh-CN" altLang="en-US" b="1" dirty="0"/>
              <a:t>”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 ChatGPT 5.5</a:t>
            </a:r>
            <a:endParaRPr lang="zh-CN" altLang="en-US" sz="14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23437E5-C28A-1408-4227-CF20BB69F0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6283" y="4260856"/>
            <a:ext cx="2711524" cy="17543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5DFE340-9758-F23A-966A-FBFF920C33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26" y="4477425"/>
            <a:ext cx="4462164" cy="150331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E7CA94E-B942-4E9C-FF90-C3E9C78D8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24"/>
          <a:stretch>
            <a:fillRect/>
          </a:stretch>
        </p:blipFill>
        <p:spPr>
          <a:xfrm>
            <a:off x="7692435" y="365125"/>
            <a:ext cx="4336079" cy="58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8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31A7E-225B-9BB4-1725-3A2C9C9A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1677E0F7-775B-57A5-8930-E2377C48DF7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6E814303-E4F5-A3CD-9751-0107ECCB34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EA54C3C2-ECCF-8950-29FA-18808E1F123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53C32221-3AC3-0A61-2E1F-D1EFE9C621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0C480204-CEDE-16A9-9B86-BB7AFF7AD82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17E29891-67FD-4243-40F2-9E20555314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206C6581-28C8-5083-4AAB-A7F77075D1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6B1823B0-9D73-597F-C203-54DABAD37C8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5621170F-8219-63EE-32BF-2695AFE283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B4BCF4DD-0948-85B4-4B4D-E2F636E00C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D63515AD-37C4-B77B-5A60-3C51CC6AEB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BE020DFF-7D9B-3A33-0E81-964C4FCFD0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63415F66-B253-BBF0-D863-91777F6A2B2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C4FD47C6-1ACF-4143-13C9-BB3EF2369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00A44FB2-6AC7-46DA-BB46-10E411C8B9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9B8B0A0B-745C-F24B-DACB-D51E7237A1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AB7AB44C-2DB8-97CB-0E06-3D156F0ABC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F10E2434-3142-A010-C6D7-9F31BE1408C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4F8DCD36-8CD8-17C4-DE99-FA94022EB6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FD0EB2F7-2885-2152-4850-C5F422D36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3EA5A2A0-FAEE-B3DC-143A-B876F49EEE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7038D95F-2CB1-43C5-721E-21BC3A19D3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EBEF3189-A747-64AF-688C-AB56B0A60CF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2FBAA8F3-38CE-C662-C27C-577C24E588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D835E89C-BE43-6376-9668-42554CCBE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9ECE6E4A-57E3-8793-5A74-27EEA80D79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6B3F1A53-FD4A-6641-2CC3-B1FA89902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1AB647A0-3A8C-F26B-C199-0C7DECB0A97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0BBCC324-C27A-3051-CA4D-EE769E4B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3A5C86E8-D270-FCBE-EBE5-C6045CCDAED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212E5406-1EC7-2BBC-719E-7899429E0D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F93EC2A3-E8CF-810E-0601-931D01868C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2B351CB5-DD23-8847-6634-CCF5DF3F911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8C719C26-A66C-58B4-09AD-CB6FEAADE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EE097C68-F72D-9C51-3610-027A68F176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069D474A-A583-0B99-E0E0-C2FCA7BD602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6258B536-C637-A1A9-22B4-D35D0AAE08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F519DA3C-E5F9-33D9-CADE-0468F0036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222EE98C-342B-F550-1547-2C116FFFAE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562006D2-73D4-ECEE-1BA4-9FDBEC7757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7F844458-27AE-9EF6-FE79-2CE9704CB5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26A225C5-4978-B599-9400-7CDEB8A027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93377F9B-1FE4-6F85-A513-A2C9AC193AE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1E245098-14C6-B327-B114-A8ABB858CD5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E0D4CB13-F195-0604-F9F2-61E062E087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97B68F4A-CBE4-6E2F-29DD-10C7CAD73D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E7A7B01F-3FCF-97AD-7E6E-3A24689A71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AB093622-A006-3E12-800B-65FD567043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93DA092-D9CE-E672-AADC-165AF6BE02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F537EADF-FFAA-8000-5199-C4EFEC7BAC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82383BB3-AAC4-91D1-322A-4CFBF48B97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2B170EE1-D243-AEE8-1825-B8B07652AF7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8451172-9027-6EFE-D1EA-50C8D28859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F7AD0BA1-B135-0219-8A15-4691B51640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42D6E51F-EC5D-2F1B-D116-ADC067105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BEB6A795-F81A-98F5-4FA3-29F9EF2F1C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BCC4E0C9-4B8F-7872-543C-C60C4C8333E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0FEB47C6-665F-8D03-DE36-AAB0346C80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C3776FDC-48CA-70C7-825C-318A97B49D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4EE33A7E-EC95-2BCA-F015-19F9881869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EE7738E3-A052-3285-F581-26AA7E7BE8F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2EF117ED-F142-7B26-E310-1FA3E7E87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8CE9A972-D42D-B296-381F-2E95E6F395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4DDCE4A9-E4E3-F4CD-ECC2-93896527DC8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21F770BA-52C3-FAA4-0CDB-A1EEBE17566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364660C1-4FB8-DC91-A76F-5B987B75B6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052F6D43-E29A-F448-80F7-3C7284527C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2B53095F-A38D-F9EF-6D62-B113DAF24A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14D0F831-B61C-6ECD-2244-BB748AAA11F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B488A50E-47C5-540F-3C5A-4A67CD8D666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2B37E26-8077-1D9F-551C-8AF848AD645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74C39E71-2992-1037-7FD3-B495240B993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69CA052A-25EA-0BF2-0E86-C6859EC55E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4B1943A-E420-5831-3AF6-8D6833FB52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F9A524B0-B653-1812-12DE-951317E914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7924EEE3-8EB4-1E17-0F60-70240BA000D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CF4C4290-5DA2-EA95-4F2D-B27024AF2D1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ACFE2705-2227-CBE1-EA16-C7E3FE6F63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C9110346-3607-601B-7DC2-3D8847751E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CCE0C657-78AE-7895-3994-5587E65041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D13D9DBB-6486-E88C-BEF0-70E7C62E9F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18523B74-277D-7F6F-D21F-9511781B90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C0E0AEEE-668B-65B9-3770-1E7973A377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A214AC83-F986-73D0-F32C-CCE387B393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601CEA7E-6E02-BD95-5771-A2C832F60B4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B7211E63-2A3B-6C12-E4A1-7FAA02F7963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49F2A2A4-E781-2358-DD01-E5490E1629A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E4057B88-79AF-0A39-3BE5-A657A4CBA26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A5B982AA-868E-6AEA-734B-746566105BE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84388DEC-3429-FFD1-F583-FFEC451039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D87DE880-2FED-14CF-76C7-7EC8FF4C3F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1A3DCCA1-3D16-2339-17A3-412A198847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8314A151-94FC-3712-6A76-5FFE05EC66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EA7BEC23-3BB1-1528-D620-F7EDD0387DF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7A0F2E6E-2275-41A1-2451-6E616B3AE42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711295D8-8B79-FC9B-EF77-5C7CD62AA8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9B9A6926-191E-7493-B5CD-62D7E02A5F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C369B472-B5A0-C1B8-D1E0-AFAD8B5E22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B5098148-3951-6218-874E-38C75444D7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00A57CFF-573C-7BE1-5C81-286C278A158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A5676978-F3AC-1131-C29E-8FFE4DD802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F91F9880-ACE0-94D5-B050-63ECF486EB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0FB94D08-3B97-8978-DE97-6281952BF0D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F8620943-542D-B5BA-8EEF-4EAF2F5E8A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4E7BB7C6-FCDF-A018-87B8-EDD641F641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E1D82BCC-18FC-76AB-A577-D8F7F022F7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52A081CC-EDC5-153E-F28F-44203C4D330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6B028C2-EC4F-9D08-9EA1-C1D250AC1A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DBA4450E-7E65-760C-88B2-8874C62422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43D0D1D7-BB9E-1086-99BD-EDC4BD81A0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D081E8CF-47C7-8627-F781-BC236BAAA7A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A5CA27E7-63C4-3C21-1111-7E89E6982A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2E7B3540-BECD-1A79-8993-E29CC5A6651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364928CC-66E5-1DC2-A223-181A1788BC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4C703175-7495-E199-121F-0211A6927AB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6750B2DB-8869-5D9C-E901-E399303EF70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971E300A-F68C-D27D-F3C5-35D1CEE259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4A4A6E12-CBD6-9887-AEC4-6CB0613A32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5BB4B5F1-BA90-6708-CC6F-5A73ED7BC9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E12E8F19-E7F7-2789-97DF-DDB19A41110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272EF97E-B661-682E-4B3F-6F050F5BD2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D7F0F229-34F4-AAE6-8F68-67E7CDCAEA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A37DE0F4-4E47-BF13-F472-17F55A1452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2A27D4E6-2D99-BADB-D258-6B24B1EB9B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0C13DCE9-1313-0A24-E45A-CD072C3BF7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F79EF70F-F65B-887C-DCDF-FB61A79DB5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78A90C63-5FCD-B8E2-449A-2159B572A4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6D1D0545-F1D6-BDB7-C8B0-DFC15C602D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CB7D59AD-1175-68ED-E998-68A0058BA1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D8E0E7DD-EE68-E8E9-360D-DD5F85A93F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802B4207-65F2-31DD-0E50-96C607F13C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3A92AA8B-7882-909A-8573-0771BB7038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0631F2DE-1780-05E2-1FEF-8CB350AEE8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D9954FA3-E9AA-584A-29BA-1CE6AD0C4C6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D939BA23-53D9-F8CA-3ADE-6442697A1A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E7860802-733E-A8A2-B5ED-FF9BAC867B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4FD99553-DA35-D739-6AC9-3B4D118791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73A4FD5E-4584-A92B-B739-8E7E3FFD8E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1AC1B477-CAA8-8BED-EE1C-30DCE846967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FCA5E291-3EDD-0A77-2C3C-ACF24DFB73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08F4FA2B-4765-4D02-EC4A-D9321C2DBE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54E08A47-CAA0-21EB-750C-CEAB9FF2A6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A998327C-5E99-9685-31E4-85F303F82D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CAE5EA50-CC72-F817-09C5-4D224B3B5D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47149F85-0E62-28CE-28CE-6A57CCC6710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99327888-56B2-D073-9618-7F3D0C494F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337BD80F-4029-1BFC-F0BE-3C4F6D46B1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4FF79646-DD65-2906-346A-6A533FA878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E8143C65-B383-8D84-0F11-50B4CD010B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BAEE5815-4781-2A0A-F3EC-5FD8756E2AD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7A9F712D-A6C9-B6DE-3A46-B9C6AA9A60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B589DA15-501C-F9EE-FE0B-E41E747EBD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25922621-E942-42E7-ADA0-7E4BCA0C61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B5CE9A78-B4FF-08B7-83C5-286A702FA3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5D6BB81E-752C-5EB2-71AC-84480B1F1F4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B45C449B-B61A-E72C-A6B9-0B74B08987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3F8D8599-FD0F-49BF-7C03-42D852B1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A5DB14D9-7C53-FD97-A148-06837775CD6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0CFAF035-5742-8B64-4A4C-AB7071D43A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50DA3B15-C54D-23BC-C400-09EBB70492E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2F6EA182-EA98-5EF2-8F9D-79CA609CA5B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F226C95C-5730-8DA3-2CA4-3893C274F7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6520D260-D7FE-524B-26EF-321AD1AD3C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8FB6B762-E817-DFAC-A800-473D7F8867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507732BA-2FCC-7579-26F6-E774E3AB1E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AB44AC27-8EC9-11D3-4CC9-3EB396BCA2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1A1B8BE8-13BB-3ACB-FE79-A7146A71B81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E93B9E3C-91F5-99DF-EB77-EFE1EE2BB2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11DB1911-5A15-5B15-632E-C265E11BA6E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E8EF215D-1190-94A2-9561-A7D830E0F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84A3F064-E637-0102-74DC-243AB659D2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8E7D9EAB-D77B-1391-A419-8DE8FBAADE7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50FD07D-6194-017E-52FB-22486A628E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94EF5F12-5550-6A49-41AD-4E5BE6EA8F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24A68B73-3EA6-F5D3-9005-6396E1C00DD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F143408A-1AEB-FDDA-0282-D74A0B82D2E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F48ABDA2-13D4-36CF-2EDF-2E647CCE5B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C11183ED-1A4A-7E6E-5EA1-5DD18C1267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CB1F2F1F-8CC7-FCB9-F1D3-7BCDC0D4F5D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78627E67-6AA3-1964-27AE-BC71802699E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A0A8ECB-5118-3D90-CE4F-D9BB04B2A1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B558EC78-1DA5-8E40-0631-8296B84ED5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A0E4ED43-10EC-E934-3C32-194B115116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461BFEC9-FF3C-A068-976F-C8E49D6486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91E18FAC-FDB8-6CCA-F709-AC124DEF543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46676807-517B-EB72-793B-3155A41CDD3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F556DEAB-859C-907A-3261-6BC32A45BBB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2EF07B4C-FA02-7BDE-9D83-FDF3660040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A2046AB3-ED35-4032-6754-995E10472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E07AE74D-BB5A-E6A0-FA29-3B70B0F1D45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6808F6FA-7CC0-9CC9-CE61-43676C906C9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BEFEAAC4-C283-5329-E8F5-DA32DC09D4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60C79ED7-21BC-623E-6300-ED54B795B2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C07BCAB6-59E2-B4DD-75A9-BA532E74B76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F94A4820-6A9B-807E-6B9F-1A6C102159B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1499CFDC-4F1C-02EC-59BC-CB1707CD2E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E4E04525-8FC4-E0A0-2483-1A3B3A6264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6B67F95A-7160-BF36-D5FD-5D887AA3FD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5EF6BE1E-215E-F2C2-5458-CCB412BC92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C2271404-D8B2-823F-08DD-185BB28979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2ABBCF75-3AA4-1C37-4B79-524ED356E8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5579A6BA-0486-D31C-3D3E-15BF7AC2CBA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BDDE0C51-B247-22BE-D3CA-3FDF77C061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9D417DD7-D666-7AFF-A816-C80396AB37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85F4B885-5937-9155-6C22-BD1BE166F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E8F3713-D868-949B-08D2-F0E09402260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C4D77F15-B442-F990-2139-ECAA338352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A6ED4E5-1348-E925-68C5-8C3A2270D45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9B234140-7C67-99BA-EAE8-51FEAFF839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91237FC8-C7DC-E128-4E34-B9557B3A24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131899A6-574C-342B-58D2-9C4B84689C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C6FD81D-3322-4E12-1248-A36B476E0C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0F8F15BF-AB21-FC8F-3F29-2618D68373C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81842F4A-0271-4124-17BC-2279FAC81AC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EA17FADF-85C6-0690-D960-23DB3524D0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24C084A2-01A3-47B2-4434-360B69E2D7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791D5CF7-DFBB-5AC1-7C23-10C841A75F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CDA8DAAF-08C8-A06A-F52C-FD4852A9FA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CB91634F-0E3F-59B1-6170-EB35C7D02E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E06A9E1-6887-D11B-C7BE-10CC5254BC3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ABB90930-F3E4-84D2-A2F1-AB707F621B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E48A2F11-1B15-1DBD-D53E-5470295323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2AB26FE1-FDCD-B460-1DA7-1B30155E4F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A50F9AF0-AE59-5855-C7C6-6A5FE59096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FFF765D6-B5E3-A7F7-A6BA-E88DD845D4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4EA58F49-990C-D106-382A-41A777D83A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79CC0A3A-E8DB-B26C-FCF7-2DFC56EFDF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FB9E7065-969C-8045-6E83-2742479BB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E80C0A1A-F3D2-0432-E194-4EC5EFF1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675CCE8-8F39-FEF2-0BFC-439CA3EB9B00}"/>
              </a:ext>
            </a:extLst>
          </p:cNvPr>
          <p:cNvGrpSpPr/>
          <p:nvPr/>
        </p:nvGrpSpPr>
        <p:grpSpPr>
          <a:xfrm>
            <a:off x="7346085" y="3589457"/>
            <a:ext cx="3688713" cy="743446"/>
            <a:chOff x="7300452" y="2048744"/>
            <a:chExt cx="368871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32745F86-2C70-F1C3-2FC9-246E24FC6A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14DB8623-5B4D-5B0D-026E-377CCDB1D650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19776AA8-8B0F-147B-E454-8E3CFBEC8674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ML / DL / AI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27740697-7AA9-BFDE-3AF5-CD64AADAB59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机器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深度学习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/ AI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BF6B19A-63BB-1CBE-7D92-23E159717F37}"/>
                </a:ext>
              </a:extLst>
            </p:cNvPr>
            <p:cNvSpPr txBox="1"/>
            <p:nvPr/>
          </p:nvSpPr>
          <p:spPr>
            <a:xfrm>
              <a:off x="7300452" y="2244844"/>
              <a:ext cx="956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概念</a:t>
              </a:r>
              <a:r>
                <a:rPr lang="en-US" altLang="zh-CN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2</a:t>
              </a:r>
              <a:endParaRPr lang="zh-CN" altLang="en-US" sz="2000" b="1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5E0A186-5812-275B-0D6B-AB1ADD609BCE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563B66BA-4760-0FF8-BF00-D156D8A4E660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E3D4DDFC-9933-B1FE-EE18-9E5552B75943}"/>
              </a:ext>
            </a:extLst>
          </p:cNvPr>
          <p:cNvGrpSpPr/>
          <p:nvPr/>
        </p:nvGrpSpPr>
        <p:grpSpPr>
          <a:xfrm>
            <a:off x="7346085" y="2418617"/>
            <a:ext cx="3688713" cy="743446"/>
            <a:chOff x="7300452" y="2048744"/>
            <a:chExt cx="3688713" cy="743446"/>
          </a:xfrm>
        </p:grpSpPr>
        <p:sp>
          <p:nvSpPr>
            <p:cNvPr id="264" name="Freeform 78">
              <a:extLst>
                <a:ext uri="{FF2B5EF4-FFF2-40B4-BE49-F238E27FC236}">
                  <a16:creationId xmlns:a16="http://schemas.microsoft.com/office/drawing/2014/main" id="{80FB73EA-B0CA-54E2-544D-E1742C2259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5" name="Group 269">
              <a:extLst>
                <a:ext uri="{FF2B5EF4-FFF2-40B4-BE49-F238E27FC236}">
                  <a16:creationId xmlns:a16="http://schemas.microsoft.com/office/drawing/2014/main" id="{7C808274-4D9C-0BB8-6EBD-D5AB8CC61535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269" name="TextBox 6">
                <a:extLst>
                  <a:ext uri="{FF2B5EF4-FFF2-40B4-BE49-F238E27FC236}">
                    <a16:creationId xmlns:a16="http://schemas.microsoft.com/office/drawing/2014/main" id="{809C18D1-7450-96B1-EA95-6A5C30998074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Urban Perception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TextBox 268">
                <a:extLst>
                  <a:ext uri="{FF2B5EF4-FFF2-40B4-BE49-F238E27FC236}">
                    <a16:creationId xmlns:a16="http://schemas.microsoft.com/office/drawing/2014/main" id="{E934FACE-BCE9-276D-7D81-8D428F67E08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城市感知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6" name="文本框 265">
              <a:extLst>
                <a:ext uri="{FF2B5EF4-FFF2-40B4-BE49-F238E27FC236}">
                  <a16:creationId xmlns:a16="http://schemas.microsoft.com/office/drawing/2014/main" id="{68AEC9F2-88F9-CA3F-8071-AE87548059A4}"/>
                </a:ext>
              </a:extLst>
            </p:cNvPr>
            <p:cNvSpPr txBox="1"/>
            <p:nvPr/>
          </p:nvSpPr>
          <p:spPr>
            <a:xfrm>
              <a:off x="7300452" y="2247697"/>
              <a:ext cx="956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概念 </a:t>
              </a:r>
              <a:r>
                <a:rPr lang="en-US" altLang="zh-CN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2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67" name="直接连接符 29">
              <a:extLst>
                <a:ext uri="{FF2B5EF4-FFF2-40B4-BE49-F238E27FC236}">
                  <a16:creationId xmlns:a16="http://schemas.microsoft.com/office/drawing/2014/main" id="{558A2306-AB26-E927-4DF6-62EB97A57D5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47">
              <a:extLst>
                <a:ext uri="{FF2B5EF4-FFF2-40B4-BE49-F238E27FC236}">
                  <a16:creationId xmlns:a16="http://schemas.microsoft.com/office/drawing/2014/main" id="{51CF1667-FA11-D87A-FA0A-9EDC4A992C2F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1990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65EDC-EDB0-134D-188A-86D49E87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DF9F01C-90AD-2816-5CB7-675CEAF1A4AD}"/>
              </a:ext>
            </a:extLst>
          </p:cNvPr>
          <p:cNvGrpSpPr/>
          <p:nvPr/>
        </p:nvGrpSpPr>
        <p:grpSpPr>
          <a:xfrm>
            <a:off x="4251644" y="3057277"/>
            <a:ext cx="3688713" cy="743446"/>
            <a:chOff x="7300452" y="2048744"/>
            <a:chExt cx="3688713" cy="743446"/>
          </a:xfrm>
        </p:grpSpPr>
        <p:sp>
          <p:nvSpPr>
            <p:cNvPr id="3" name="Freeform 78">
              <a:extLst>
                <a:ext uri="{FF2B5EF4-FFF2-40B4-BE49-F238E27FC236}">
                  <a16:creationId xmlns:a16="http://schemas.microsoft.com/office/drawing/2014/main" id="{697EDE92-B3A2-0D3A-9F3B-12C06617D6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Group 269">
              <a:extLst>
                <a:ext uri="{FF2B5EF4-FFF2-40B4-BE49-F238E27FC236}">
                  <a16:creationId xmlns:a16="http://schemas.microsoft.com/office/drawing/2014/main" id="{CA10E0E1-1EB1-4054-C815-7392F96D0DAC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EC22653A-E326-1FA5-6365-1B0CED08D1D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Urban Perception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TextBox 268">
                <a:extLst>
                  <a:ext uri="{FF2B5EF4-FFF2-40B4-BE49-F238E27FC236}">
                    <a16:creationId xmlns:a16="http://schemas.microsoft.com/office/drawing/2014/main" id="{D7386B74-F60E-D324-87CC-6E417EF12B63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城市感知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6245417-0F4D-C770-2920-D4FB3199D629}"/>
                </a:ext>
              </a:extLst>
            </p:cNvPr>
            <p:cNvSpPr txBox="1"/>
            <p:nvPr/>
          </p:nvSpPr>
          <p:spPr>
            <a:xfrm>
              <a:off x="7300452" y="2247697"/>
              <a:ext cx="956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概念 </a:t>
              </a:r>
              <a:r>
                <a:rPr lang="en-US" altLang="zh-CN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2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29">
              <a:extLst>
                <a:ext uri="{FF2B5EF4-FFF2-40B4-BE49-F238E27FC236}">
                  <a16:creationId xmlns:a16="http://schemas.microsoft.com/office/drawing/2014/main" id="{7913C320-456D-5B84-5F78-8A2F058C0531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47">
              <a:extLst>
                <a:ext uri="{FF2B5EF4-FFF2-40B4-BE49-F238E27FC236}">
                  <a16:creationId xmlns:a16="http://schemas.microsoft.com/office/drawing/2014/main" id="{FAFE2E60-281C-CEE8-93E7-C496CDDA6B05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255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DC524-C925-1002-3660-BEEBE7F8A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F1119FDB-3FBF-7728-6D93-1D768385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Bouba/kiki effect - Wikipedia">
            <a:extLst>
              <a:ext uri="{FF2B5EF4-FFF2-40B4-BE49-F238E27FC236}">
                <a16:creationId xmlns:a16="http://schemas.microsoft.com/office/drawing/2014/main" id="{F9BEACE4-E0CD-AC31-301C-6DA341B6E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418" y="1869019"/>
            <a:ext cx="5629275" cy="28674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D627B7E-7166-8C94-4C0E-02E29766DDFA}"/>
              </a:ext>
            </a:extLst>
          </p:cNvPr>
          <p:cNvSpPr txBox="1"/>
          <p:nvPr/>
        </p:nvSpPr>
        <p:spPr>
          <a:xfrm>
            <a:off x="2462788" y="1352128"/>
            <a:ext cx="5476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Which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BOUBA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Which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KIKI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zh-CN" altLang="en-US" sz="2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E90B01-2C63-AC04-26C1-463D00630999}"/>
              </a:ext>
            </a:extLst>
          </p:cNvPr>
          <p:cNvSpPr txBox="1"/>
          <p:nvPr/>
        </p:nvSpPr>
        <p:spPr>
          <a:xfrm>
            <a:off x="936625" y="4853212"/>
            <a:ext cx="10318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有科学研究表明， 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超过</a:t>
            </a:r>
            <a:r>
              <a:rPr lang="en-US" altLang="zh-CN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以上的人，会把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右侧圆润的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图形叫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bouba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左边尖锐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的图形叫做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kiki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4F5CA6-53F4-3B7E-FC4C-3B2217F9A36D}"/>
              </a:ext>
            </a:extLst>
          </p:cNvPr>
          <p:cNvSpPr txBox="1"/>
          <p:nvPr/>
        </p:nvSpPr>
        <p:spPr>
          <a:xfrm>
            <a:off x="1987238" y="5321206"/>
            <a:ext cx="7343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最新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《Science》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研究表明， 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刚出生的小鸡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，也会有相同的感知倾向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BF08C3-C881-08E6-D856-5DD7FF643338}"/>
              </a:ext>
            </a:extLst>
          </p:cNvPr>
          <p:cNvSpPr txBox="1"/>
          <p:nvPr/>
        </p:nvSpPr>
        <p:spPr>
          <a:xfrm>
            <a:off x="8424153" y="2641005"/>
            <a:ext cx="35836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人类甚至生物对事物的感知，存在着强大的、跨越文化的</a:t>
            </a:r>
            <a:r>
              <a:rPr lang="zh-CN" altLang="zh-CN" sz="1600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‘底层共性’</a:t>
            </a:r>
            <a:endParaRPr lang="en-US" altLang="zh-CN" sz="1600" dirty="0">
              <a:highlight>
                <a:srgbClr val="00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人类的感知是</a:t>
            </a:r>
            <a:r>
              <a:rPr lang="zh-CN" altLang="zh-CN" sz="1600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‘多模态交织’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的综合评价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F59E298-F9BB-2F35-62E8-1D4D6649F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07" y="401739"/>
            <a:ext cx="3980143" cy="16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D9B28-C8A8-DFCA-3F9B-2D9AABA35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00CC91F-829F-CC09-BE15-24BF76CF239E}"/>
              </a:ext>
            </a:extLst>
          </p:cNvPr>
          <p:cNvSpPr txBox="1"/>
          <p:nvPr/>
        </p:nvSpPr>
        <p:spPr>
          <a:xfrm>
            <a:off x="1376798" y="1461127"/>
            <a:ext cx="4553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哪一张街景图片反映的城市环境更安全？</a:t>
            </a:r>
            <a:endParaRPr lang="zh-CN" altLang="en-US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90EE11-72F3-8B92-E7AC-AE99FC973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20" y="1957787"/>
            <a:ext cx="6893560" cy="34467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A155FA6-228D-9BB1-50D9-DD0AE3138FCB}"/>
              </a:ext>
            </a:extLst>
          </p:cNvPr>
          <p:cNvSpPr txBox="1"/>
          <p:nvPr/>
        </p:nvSpPr>
        <p:spPr>
          <a:xfrm>
            <a:off x="1361107" y="5508811"/>
            <a:ext cx="4734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哪一张街景图片反映的城市环境更无聊？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882B3F-2379-8AA2-F4BF-437FF7202773}"/>
              </a:ext>
            </a:extLst>
          </p:cNvPr>
          <p:cNvSpPr txBox="1"/>
          <p:nvPr/>
        </p:nvSpPr>
        <p:spPr>
          <a:xfrm>
            <a:off x="6096000" y="1461127"/>
            <a:ext cx="4469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哪一张街景图片反映的城市环境更美？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C9C896-25C1-908C-20DB-1DF905FD5259}"/>
              </a:ext>
            </a:extLst>
          </p:cNvPr>
          <p:cNvSpPr txBox="1"/>
          <p:nvPr/>
        </p:nvSpPr>
        <p:spPr>
          <a:xfrm>
            <a:off x="6096000" y="5501117"/>
            <a:ext cx="4972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哪一张街景图片反映的城市环境更有活力？</a:t>
            </a:r>
            <a:endParaRPr lang="zh-CN" altLang="en-US" sz="2000" dirty="0"/>
          </a:p>
        </p:txBody>
      </p:sp>
      <p:sp>
        <p:nvSpPr>
          <p:cNvPr id="14" name="标题 7">
            <a:extLst>
              <a:ext uri="{FF2B5EF4-FFF2-40B4-BE49-F238E27FC236}">
                <a16:creationId xmlns:a16="http://schemas.microsoft.com/office/drawing/2014/main" id="{99BCAE63-5A9E-AB8A-2348-CC6CFBBF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626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1E5F-5F87-8ABB-FDB0-B8727267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753746-EA84-A125-43ED-27956E13F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195" y="1076960"/>
            <a:ext cx="4602479" cy="23012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6C4F607-FC24-ECDF-D8DC-498D8069BD2D}"/>
              </a:ext>
            </a:extLst>
          </p:cNvPr>
          <p:cNvSpPr txBox="1"/>
          <p:nvPr/>
        </p:nvSpPr>
        <p:spPr>
          <a:xfrm>
            <a:off x="40132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城市感知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Urban Perception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4699F8-ECFD-B4EA-C850-706E66BA7784}"/>
              </a:ext>
            </a:extLst>
          </p:cNvPr>
          <p:cNvSpPr txBox="1"/>
          <p:nvPr/>
        </p:nvSpPr>
        <p:spPr>
          <a:xfrm>
            <a:off x="628692" y="2419442"/>
            <a:ext cx="62102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人类对城市环境的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主观感知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空间认知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心理评价</a:t>
            </a:r>
            <a:endParaRPr lang="en-US" altLang="zh-CN" sz="20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奠基学者：</a:t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凯文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林奇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Kevin Lynch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“城市意象”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简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雅各布斯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Jane Jacobs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“街道的眼睛”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71">
            <a:extLst>
              <a:ext uri="{FF2B5EF4-FFF2-40B4-BE49-F238E27FC236}">
                <a16:creationId xmlns:a16="http://schemas.microsoft.com/office/drawing/2014/main" id="{928A3637-1D11-40AE-E79B-BD45278C0106}"/>
              </a:ext>
            </a:extLst>
          </p:cNvPr>
          <p:cNvSpPr/>
          <p:nvPr/>
        </p:nvSpPr>
        <p:spPr>
          <a:xfrm>
            <a:off x="7351446" y="3919376"/>
            <a:ext cx="13257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3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61F0199-7CAF-3C05-DA2D-C92EFD9D237A}"/>
              </a:ext>
            </a:extLst>
          </p:cNvPr>
          <p:cNvSpPr txBox="1"/>
          <p:nvPr/>
        </p:nvSpPr>
        <p:spPr>
          <a:xfrm>
            <a:off x="7521367" y="3973059"/>
            <a:ext cx="98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安全感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圆角矩形 71">
            <a:extLst>
              <a:ext uri="{FF2B5EF4-FFF2-40B4-BE49-F238E27FC236}">
                <a16:creationId xmlns:a16="http://schemas.microsoft.com/office/drawing/2014/main" id="{7FA2FB96-2510-871F-A078-2F45F1B9265A}"/>
              </a:ext>
            </a:extLst>
          </p:cNvPr>
          <p:cNvSpPr/>
          <p:nvPr/>
        </p:nvSpPr>
        <p:spPr>
          <a:xfrm>
            <a:off x="8918626" y="3919376"/>
            <a:ext cx="13257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5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noFill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B9C7428B-3C54-65BE-47DC-5CDE3F1D0A9F}"/>
              </a:ext>
            </a:extLst>
          </p:cNvPr>
          <p:cNvSpPr txBox="1"/>
          <p:nvPr/>
        </p:nvSpPr>
        <p:spPr>
          <a:xfrm>
            <a:off x="9088547" y="3973059"/>
            <a:ext cx="98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美感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圆角矩形 71">
            <a:extLst>
              <a:ext uri="{FF2B5EF4-FFF2-40B4-BE49-F238E27FC236}">
                <a16:creationId xmlns:a16="http://schemas.microsoft.com/office/drawing/2014/main" id="{A86AD786-8EBA-58DC-7BA1-A43D3E2367E4}"/>
              </a:ext>
            </a:extLst>
          </p:cNvPr>
          <p:cNvSpPr/>
          <p:nvPr/>
        </p:nvSpPr>
        <p:spPr>
          <a:xfrm>
            <a:off x="10419766" y="3919376"/>
            <a:ext cx="13257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6C3E362-AFB6-C493-6DB1-9F40AA6675FB}"/>
              </a:ext>
            </a:extLst>
          </p:cNvPr>
          <p:cNvSpPr txBox="1"/>
          <p:nvPr/>
        </p:nvSpPr>
        <p:spPr>
          <a:xfrm>
            <a:off x="10589687" y="3973059"/>
            <a:ext cx="98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富裕感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9" name="圆角矩形 71">
            <a:extLst>
              <a:ext uri="{FF2B5EF4-FFF2-40B4-BE49-F238E27FC236}">
                <a16:creationId xmlns:a16="http://schemas.microsoft.com/office/drawing/2014/main" id="{5A5D9099-9723-E1C8-6100-814B8AECBC65}"/>
              </a:ext>
            </a:extLst>
          </p:cNvPr>
          <p:cNvSpPr/>
          <p:nvPr/>
        </p:nvSpPr>
        <p:spPr>
          <a:xfrm>
            <a:off x="8918626" y="4735079"/>
            <a:ext cx="13257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rgbClr val="C00000"/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83ED223-8BAA-8ACA-C765-696FDCE17D5E}"/>
              </a:ext>
            </a:extLst>
          </p:cNvPr>
          <p:cNvSpPr txBox="1"/>
          <p:nvPr/>
        </p:nvSpPr>
        <p:spPr>
          <a:xfrm>
            <a:off x="9088547" y="4788762"/>
            <a:ext cx="98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沮丧感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圆角矩形 71">
            <a:extLst>
              <a:ext uri="{FF2B5EF4-FFF2-40B4-BE49-F238E27FC236}">
                <a16:creationId xmlns:a16="http://schemas.microsoft.com/office/drawing/2014/main" id="{6A6F1404-DB61-BFB8-A1A5-7C52835A2F9F}"/>
              </a:ext>
            </a:extLst>
          </p:cNvPr>
          <p:cNvSpPr/>
          <p:nvPr/>
        </p:nvSpPr>
        <p:spPr>
          <a:xfrm>
            <a:off x="7351446" y="4735079"/>
            <a:ext cx="13257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bg1">
                  <a:lumMod val="6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7B273E-38CB-B6FF-0C91-F74F686C2243}"/>
              </a:ext>
            </a:extLst>
          </p:cNvPr>
          <p:cNvSpPr txBox="1"/>
          <p:nvPr/>
        </p:nvSpPr>
        <p:spPr>
          <a:xfrm>
            <a:off x="7521367" y="4788762"/>
            <a:ext cx="98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无聊感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238A8FB-9B2E-AF94-2599-8048B51BE8BB}"/>
              </a:ext>
            </a:extLst>
          </p:cNvPr>
          <p:cNvSpPr txBox="1"/>
          <p:nvPr/>
        </p:nvSpPr>
        <p:spPr>
          <a:xfrm>
            <a:off x="10875656" y="4788762"/>
            <a:ext cx="413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dirty="0"/>
          </a:p>
        </p:txBody>
      </p:sp>
      <p:pic>
        <p:nvPicPr>
          <p:cNvPr id="33" name="图片 32" descr="The Image of the City: Lynch, Kevin: 8601300171692: Amazon.com: Books">
            <a:extLst>
              <a:ext uri="{FF2B5EF4-FFF2-40B4-BE49-F238E27FC236}">
                <a16:creationId xmlns:a16="http://schemas.microsoft.com/office/drawing/2014/main" id="{D08C5650-5970-DE5A-CF92-B1F55509CC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24" y="4515752"/>
            <a:ext cx="1040346" cy="1573897"/>
          </a:xfrm>
          <a:prstGeom prst="rect">
            <a:avLst/>
          </a:prstGeom>
        </p:spPr>
      </p:pic>
      <p:pic>
        <p:nvPicPr>
          <p:cNvPr id="34" name="图片 33" descr="The Death and Life of Great American Cities - Wikipedia">
            <a:extLst>
              <a:ext uri="{FF2B5EF4-FFF2-40B4-BE49-F238E27FC236}">
                <a16:creationId xmlns:a16="http://schemas.microsoft.com/office/drawing/2014/main" id="{102F5281-43BD-E56C-172C-401B3D688F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83" y="4515752"/>
            <a:ext cx="1043742" cy="1573897"/>
          </a:xfrm>
          <a:prstGeom prst="rect">
            <a:avLst/>
          </a:prstGeom>
        </p:spPr>
      </p:pic>
      <p:pic>
        <p:nvPicPr>
          <p:cNvPr id="35" name="图片 34" descr="Urban Thinker with an Ecologist's Eye: Jane Jacobs' Legacy - S.C. Sea Grant  Consortium">
            <a:extLst>
              <a:ext uri="{FF2B5EF4-FFF2-40B4-BE49-F238E27FC236}">
                <a16:creationId xmlns:a16="http://schemas.microsoft.com/office/drawing/2014/main" id="{DC7A36F6-CC42-4677-9DB6-32427BF3F0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90" y="4515752"/>
            <a:ext cx="2222446" cy="1573896"/>
          </a:xfrm>
          <a:prstGeom prst="rect">
            <a:avLst/>
          </a:prstGeom>
        </p:spPr>
      </p:pic>
      <p:pic>
        <p:nvPicPr>
          <p:cNvPr id="36" name="图片 35" descr="Lynch, Kevin Andrew | MIT Museum">
            <a:extLst>
              <a:ext uri="{FF2B5EF4-FFF2-40B4-BE49-F238E27FC236}">
                <a16:creationId xmlns:a16="http://schemas.microsoft.com/office/drawing/2014/main" id="{372076C0-E42A-DAB9-D549-3E20E175B6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741" y="4494721"/>
            <a:ext cx="1150533" cy="1594927"/>
          </a:xfrm>
          <a:prstGeom prst="rect">
            <a:avLst/>
          </a:prstGeom>
        </p:spPr>
      </p:pic>
      <p:sp>
        <p:nvSpPr>
          <p:cNvPr id="45" name="标题 7">
            <a:extLst>
              <a:ext uri="{FF2B5EF4-FFF2-40B4-BE49-F238E27FC236}">
                <a16:creationId xmlns:a16="http://schemas.microsoft.com/office/drawing/2014/main" id="{2D38D250-A5C2-D0DB-AAB0-535745F6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78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FB6C-E513-C8D4-5778-BEA0642A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FB36ACE-AC0F-3E55-3553-AD9F5EDE53DF}"/>
              </a:ext>
            </a:extLst>
          </p:cNvPr>
          <p:cNvSpPr txBox="1"/>
          <p:nvPr/>
        </p:nvSpPr>
        <p:spPr>
          <a:xfrm>
            <a:off x="401326" y="1299545"/>
            <a:ext cx="5878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传统研究范式：城市感知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Conventional Research Paradigm of urban Perception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6D6C67-5511-0DE5-6D82-F4BCEB87FACA}"/>
              </a:ext>
            </a:extLst>
          </p:cNvPr>
          <p:cNvSpPr txBox="1"/>
          <p:nvPr/>
        </p:nvSpPr>
        <p:spPr>
          <a:xfrm>
            <a:off x="628691" y="2152742"/>
            <a:ext cx="6594899" cy="1730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质性研究：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田野调查、深度访谈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定量研究：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抽样问卷、主观心理量表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（如，李克特量表）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空间审计：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步行评估、实地划区打分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78E62D4-793B-D190-C569-C6864F88D93B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13" y="4380182"/>
            <a:ext cx="2334780" cy="15560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5970DDA-7E6B-397C-A75A-174F215C4314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53" y="4380182"/>
            <a:ext cx="1037069" cy="155606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AB0E735-B7D0-CD89-E91C-8129E9EA974B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040" y="4379647"/>
            <a:ext cx="2334780" cy="1553315"/>
          </a:xfrm>
          <a:prstGeom prst="rect">
            <a:avLst/>
          </a:prstGeom>
        </p:spPr>
      </p:pic>
      <p:sp>
        <p:nvSpPr>
          <p:cNvPr id="10" name="标题 7">
            <a:extLst>
              <a:ext uri="{FF2B5EF4-FFF2-40B4-BE49-F238E27FC236}">
                <a16:creationId xmlns:a16="http://schemas.microsoft.com/office/drawing/2014/main" id="{20EB269A-FDBA-FA1F-FCB7-960D0F32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0627FFA-23FE-CD8B-5FBC-55970FE28727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3591" y="332656"/>
            <a:ext cx="4660405" cy="5793404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57CFA41-E2B9-5AC9-2B52-D8C01196CA38}"/>
              </a:ext>
            </a:extLst>
          </p:cNvPr>
          <p:cNvCxnSpPr>
            <a:cxnSpLocks/>
          </p:cNvCxnSpPr>
          <p:nvPr/>
        </p:nvCxnSpPr>
        <p:spPr>
          <a:xfrm>
            <a:off x="9279924" y="930459"/>
            <a:ext cx="1088518" cy="1321141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bevel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7919B50-145A-AC8E-CABC-D8A6D0380D9B}"/>
              </a:ext>
            </a:extLst>
          </p:cNvPr>
          <p:cNvSpPr txBox="1"/>
          <p:nvPr/>
        </p:nvSpPr>
        <p:spPr>
          <a:xfrm>
            <a:off x="7321550" y="463126"/>
            <a:ext cx="2660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保罗·诺克斯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Paul Knox</a:t>
            </a: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1976 </a:t>
            </a:r>
            <a:r>
              <a:rPr lang="zh-CN" altLang="en-US" sz="16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谢菲尔德市</a:t>
            </a:r>
          </a:p>
        </p:txBody>
      </p:sp>
    </p:spTree>
    <p:extLst>
      <p:ext uri="{BB962C8B-B14F-4D97-AF65-F5344CB8AC3E}">
        <p14:creationId xmlns:p14="http://schemas.microsoft.com/office/powerpoint/2010/main" val="98741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004D4-821F-3380-CA93-EE22EF556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0138145-090B-3980-050B-B2B2031BEB7C}"/>
              </a:ext>
            </a:extLst>
          </p:cNvPr>
          <p:cNvSpPr txBox="1"/>
          <p:nvPr/>
        </p:nvSpPr>
        <p:spPr>
          <a:xfrm>
            <a:off x="401326" y="1299545"/>
            <a:ext cx="56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传统研究范式的局限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Limitations of Conventional Research Paradigm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E547B6F-E051-0A3A-1FBD-750A881310E6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13" y="4380182"/>
            <a:ext cx="2334780" cy="15560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5EB6540-03AE-F910-8BA7-246C718EDB26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53" y="4380182"/>
            <a:ext cx="1037069" cy="155606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9EFAFC-7152-5EBF-FDD5-462A618FDC25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040" y="4379647"/>
            <a:ext cx="2334780" cy="1553315"/>
          </a:xfrm>
          <a:prstGeom prst="rect">
            <a:avLst/>
          </a:prstGeom>
        </p:spPr>
      </p:pic>
      <p:sp>
        <p:nvSpPr>
          <p:cNvPr id="10" name="标题 7">
            <a:extLst>
              <a:ext uri="{FF2B5EF4-FFF2-40B4-BE49-F238E27FC236}">
                <a16:creationId xmlns:a16="http://schemas.microsoft.com/office/drawing/2014/main" id="{74DB59B7-44B9-72F4-B1CA-1DFEFC23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1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59E676-1171-9285-8BFB-02A0F7EAB249}"/>
              </a:ext>
            </a:extLst>
          </p:cNvPr>
          <p:cNvSpPr txBox="1"/>
          <p:nvPr/>
        </p:nvSpPr>
        <p:spPr>
          <a:xfrm>
            <a:off x="628692" y="1899402"/>
            <a:ext cx="6254708" cy="24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高昂的</a:t>
            </a:r>
            <a:r>
              <a:rPr lang="zh-CN" altLang="en-US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成本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人力成本、时间成本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r>
              <a:rPr lang="zh-CN" altLang="en-US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局限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覆盖面窄、无法实现城市级宏观外推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时效</a:t>
            </a:r>
            <a:r>
              <a:rPr lang="zh-CN" altLang="en-US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滞后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更新频率低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幸存者偏差、</a:t>
            </a:r>
            <a:r>
              <a:rPr lang="zh-CN" altLang="en-US" b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代表性差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样本量小、难以代表千万级人口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B83AC82-9DA8-84AD-D8BC-08272FC609F9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3591" y="332656"/>
            <a:ext cx="4660405" cy="579340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9F5900F-59CE-1CA6-C14B-013C81C528B7}"/>
              </a:ext>
            </a:extLst>
          </p:cNvPr>
          <p:cNvSpPr txBox="1"/>
          <p:nvPr/>
        </p:nvSpPr>
        <p:spPr>
          <a:xfrm>
            <a:off x="7321550" y="463126"/>
            <a:ext cx="2660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保罗·诺克斯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Paul Knox</a:t>
            </a: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1976 </a:t>
            </a:r>
            <a:r>
              <a:rPr lang="zh-CN" altLang="en-US" sz="16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谢菲尔德市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C6A4F18-29A6-2F73-318D-F986297A4E70}"/>
              </a:ext>
            </a:extLst>
          </p:cNvPr>
          <p:cNvCxnSpPr>
            <a:cxnSpLocks/>
          </p:cNvCxnSpPr>
          <p:nvPr/>
        </p:nvCxnSpPr>
        <p:spPr>
          <a:xfrm>
            <a:off x="9279924" y="930459"/>
            <a:ext cx="1088518" cy="1321141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bevel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17DE996-3CB7-1EFA-786C-60C35847EA9B}"/>
              </a:ext>
            </a:extLst>
          </p:cNvPr>
          <p:cNvSpPr txBox="1"/>
          <p:nvPr/>
        </p:nvSpPr>
        <p:spPr>
          <a:xfrm>
            <a:off x="7223591" y="2390466"/>
            <a:ext cx="4660405" cy="1446550"/>
          </a:xfrm>
          <a:prstGeom prst="rect">
            <a:avLst/>
          </a:prstGeom>
          <a:ln w="508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“</a:t>
            </a:r>
            <a:r>
              <a:rPr lang="zh-CN" sz="20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对这种模式的概括是困难的</a:t>
            </a:r>
            <a:r>
              <a:rPr lang="en-GB" altLang="zh-CN" sz="20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sz="20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”</a:t>
            </a:r>
            <a:endParaRPr lang="zh-CN" sz="2000" b="1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由于经验研究的 </a:t>
            </a:r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样本量少</a:t>
            </a:r>
            <a:r>
              <a:rPr lang="zh-CN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可利用的衡量 </a:t>
            </a:r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方法不完善</a:t>
            </a:r>
            <a:r>
              <a:rPr lang="zh-CN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处罚点的权重依赖于制表者的</a:t>
            </a:r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主观意愿</a:t>
            </a:r>
          </a:p>
          <a:p>
            <a:r>
              <a:rPr lang="zh-CN" sz="14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	(Knox &amp; Pinch, 2000)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EF19008-59EB-5345-5700-6021C96F5F7E}"/>
              </a:ext>
            </a:extLst>
          </p:cNvPr>
          <p:cNvGrpSpPr/>
          <p:nvPr/>
        </p:nvGrpSpPr>
        <p:grpSpPr>
          <a:xfrm>
            <a:off x="3387064" y="1076960"/>
            <a:ext cx="5264811" cy="4079344"/>
            <a:chOff x="3387064" y="1076960"/>
            <a:chExt cx="5264811" cy="407934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3AD20E6-8CE8-65EA-A5B6-FBC246E75CF3}"/>
                </a:ext>
              </a:extLst>
            </p:cNvPr>
            <p:cNvGrpSpPr/>
            <p:nvPr/>
          </p:nvGrpSpPr>
          <p:grpSpPr>
            <a:xfrm>
              <a:off x="3387064" y="1076960"/>
              <a:ext cx="5264811" cy="4079344"/>
              <a:chOff x="3387064" y="1076960"/>
              <a:chExt cx="5264811" cy="4079344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F3383CB-4809-1999-BE3B-50AD2EA115B3}"/>
                  </a:ext>
                </a:extLst>
              </p:cNvPr>
              <p:cNvSpPr/>
              <p:nvPr/>
            </p:nvSpPr>
            <p:spPr>
              <a:xfrm>
                <a:off x="3387064" y="1076960"/>
                <a:ext cx="5264811" cy="407934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7" name="图形 6" descr="问号 纯色填充">
                <a:extLst>
                  <a:ext uri="{FF2B5EF4-FFF2-40B4-BE49-F238E27FC236}">
                    <a16:creationId xmlns:a16="http://schemas.microsoft.com/office/drawing/2014/main" id="{B19E0C0F-4C71-A4D5-67BE-15D5A5EBB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05849" y="1347779"/>
                <a:ext cx="2980302" cy="2980302"/>
              </a:xfrm>
              <a:prstGeom prst="rect">
                <a:avLst/>
              </a:prstGeom>
            </p:spPr>
          </p:pic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E023DB-635A-4F88-EA15-FDC8BDCCF970}"/>
                </a:ext>
              </a:extLst>
            </p:cNvPr>
            <p:cNvSpPr txBox="1"/>
            <p:nvPr/>
          </p:nvSpPr>
          <p:spPr>
            <a:xfrm>
              <a:off x="3839535" y="4510371"/>
              <a:ext cx="46604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数智化手段：第四</a:t>
              </a:r>
              <a:r>
                <a:rPr lang="en-US" altLang="zh-CN" sz="24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/</a:t>
              </a:r>
              <a:r>
                <a:rPr lang="zh-CN" altLang="en-US" sz="24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五科研范式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112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AB63-8FCD-C590-C39B-B4B6ED18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1EE683D-37D0-07A5-B197-9A61079D6C04}"/>
              </a:ext>
            </a:extLst>
          </p:cNvPr>
          <p:cNvGrpSpPr/>
          <p:nvPr/>
        </p:nvGrpSpPr>
        <p:grpSpPr>
          <a:xfrm>
            <a:off x="4251644" y="3057277"/>
            <a:ext cx="3688713" cy="743446"/>
            <a:chOff x="7300452" y="2048744"/>
            <a:chExt cx="368871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42B90B42-D20B-F50C-2A7E-8C384D6B1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97BCB3C4-1391-9AD5-0DDB-B158F1EFE4B3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61C4D1D4-83D8-C4E7-18BA-6027B3888C82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ML / DL / AI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1C8E282C-1F93-CA2A-9EE9-A8AA0D821ADF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机器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深度学习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/ AI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AA55508-BBD0-F669-E8EC-6A10EC612273}"/>
                </a:ext>
              </a:extLst>
            </p:cNvPr>
            <p:cNvSpPr txBox="1"/>
            <p:nvPr/>
          </p:nvSpPr>
          <p:spPr>
            <a:xfrm>
              <a:off x="7300452" y="2244844"/>
              <a:ext cx="956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概念</a:t>
              </a:r>
              <a:r>
                <a:rPr lang="en-US" altLang="zh-CN" sz="2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2</a:t>
              </a:r>
              <a:endParaRPr lang="zh-CN" altLang="en-US" sz="2000" b="1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364EC49-400B-AFEE-A2B2-736EBFD068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AA0EF59-2F3A-8476-6383-122AFE47317F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952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73B3F-09E5-09E4-6DF3-350DEABF8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90015B-E077-01DF-4F86-ACDF9C80A432}"/>
              </a:ext>
            </a:extLst>
          </p:cNvPr>
          <p:cNvSpPr txBox="1"/>
          <p:nvPr/>
        </p:nvSpPr>
        <p:spPr>
          <a:xfrm>
            <a:off x="623392" y="2228079"/>
            <a:ext cx="42726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(AI)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：智能体</a:t>
            </a:r>
            <a:endParaRPr lang="en-US" altLang="zh-CN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(ML)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：大脑</a:t>
            </a:r>
            <a:endParaRPr lang="en-US" altLang="zh-CN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深度学习</a:t>
            </a:r>
            <a:r>
              <a:rPr lang="zh-CN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(DL)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：神经元网络</a:t>
            </a:r>
            <a:endParaRPr lang="en-GB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8A847-8999-374E-6DB2-3CCF97CF9D8E}"/>
              </a:ext>
            </a:extLst>
          </p:cNvPr>
          <p:cNvSpPr txBox="1"/>
          <p:nvPr/>
        </p:nvSpPr>
        <p:spPr>
          <a:xfrm>
            <a:off x="1325301" y="4079943"/>
            <a:ext cx="1730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AI ⊃ ML ⊃ DL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CB1CDC-E007-E9BA-368D-AC561E1EA750}"/>
              </a:ext>
            </a:extLst>
          </p:cNvPr>
          <p:cNvSpPr txBox="1"/>
          <p:nvPr/>
        </p:nvSpPr>
        <p:spPr>
          <a:xfrm>
            <a:off x="1325301" y="4576418"/>
            <a:ext cx="2134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AI </a:t>
            </a:r>
            <a:r>
              <a:rPr lang="en-US" altLang="zh-CN" sz="18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:	</a:t>
            </a:r>
            <a:r>
              <a:rPr lang="zh-CN" altLang="en-US" sz="18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目标</a:t>
            </a:r>
            <a:endParaRPr lang="en-GB" altLang="zh-CN" sz="1800" b="1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ML: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手段</a:t>
            </a:r>
            <a:endParaRPr lang="en-GB" altLang="zh-CN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DL: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手段之一</a:t>
            </a:r>
            <a:endParaRPr 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9873651-48CF-5AF3-909A-EF2284A00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62" y="865793"/>
            <a:ext cx="7084627" cy="45754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9A5EEB0-D7A0-23AB-235E-F97629201930}"/>
              </a:ext>
            </a:extLst>
          </p:cNvPr>
          <p:cNvSpPr txBox="1"/>
          <p:nvPr/>
        </p:nvSpPr>
        <p:spPr>
          <a:xfrm>
            <a:off x="401326" y="1299545"/>
            <a:ext cx="56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，机器学习，深度学习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标题 7">
            <a:extLst>
              <a:ext uri="{FF2B5EF4-FFF2-40B4-BE49-F238E27FC236}">
                <a16:creationId xmlns:a16="http://schemas.microsoft.com/office/drawing/2014/main" id="{082A4327-307E-C155-F21A-42501BF6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2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1FBB007B-7F25-B434-1DCC-7B6A9EEBAB8F}"/>
              </a:ext>
            </a:extLst>
          </p:cNvPr>
          <p:cNvSpPr txBox="1"/>
          <p:nvPr/>
        </p:nvSpPr>
        <p:spPr>
          <a:xfrm>
            <a:off x="771010" y="5781951"/>
            <a:ext cx="11387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人工智能（</a:t>
            </a:r>
            <a:r>
              <a:rPr lang="en-GB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AI）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0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让机器像人一样去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思考，推理，学习，感知，行动，创造</a:t>
            </a:r>
            <a:r>
              <a:rPr lang="zh-CN" altLang="en-US" sz="2000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0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让机器拥有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智能</a:t>
            </a:r>
            <a:endParaRPr lang="en-US" sz="2000" b="1" dirty="0">
              <a:solidFill>
                <a:schemeClr val="dk1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051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6F04301-A397-4546-6F3F-08DDA8E77C11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3F245ACA-E3A5-D4FC-C76F-7981C7F14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6356F54E-B604-C902-3050-6C5478529FB5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9737FE24-249F-8450-B1D3-731FD53E860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Personal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Introduction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A030C70B-6DE9-4E6A-1042-F976881EB21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个人经历介绍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580C01-EF74-6E26-BAE4-4D645A3EEF5C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8869AB47-C034-B3D3-6DE0-6A239B52202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A7E9C3BA-D5AF-1990-9C70-4E367EDF1E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robot sitting at a desk writing on a book&#10;&#10;AI-generated content may be incorrect.">
            <a:extLst>
              <a:ext uri="{FF2B5EF4-FFF2-40B4-BE49-F238E27FC236}">
                <a16:creationId xmlns:a16="http://schemas.microsoft.com/office/drawing/2014/main" id="{9796E145-59AA-FB23-D1D6-D9EAACD2B0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743" y="462330"/>
            <a:ext cx="4138931" cy="2762735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03D99CE-BE6A-9ECF-90AF-92203EB2AE4C}"/>
              </a:ext>
            </a:extLst>
          </p:cNvPr>
          <p:cNvSpPr txBox="1"/>
          <p:nvPr/>
        </p:nvSpPr>
        <p:spPr>
          <a:xfrm>
            <a:off x="722124" y="2225237"/>
            <a:ext cx="4418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 </a:t>
            </a:r>
            <a:r>
              <a:rPr lang="en-US" altLang="zh-CN" sz="2000" b="1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中找到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‘</a:t>
            </a:r>
            <a:r>
              <a:rPr lang="en-US" altLang="zh-CN" sz="2000" b="1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规则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156CC7D-9A4B-CE9A-BCF9-C4DA72EA01AC}"/>
              </a:ext>
            </a:extLst>
          </p:cNvPr>
          <p:cNvGrpSpPr/>
          <p:nvPr/>
        </p:nvGrpSpPr>
        <p:grpSpPr>
          <a:xfrm>
            <a:off x="722124" y="3528814"/>
            <a:ext cx="3031996" cy="369332"/>
            <a:chOff x="722124" y="3528814"/>
            <a:chExt cx="303199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A5DFD80E-0111-C06E-57C3-3DA4E4165B8A}"/>
                    </a:ext>
                  </a:extLst>
                </p:cNvPr>
                <p:cNvSpPr txBox="1"/>
                <p:nvPr/>
              </p:nvSpPr>
              <p:spPr>
                <a:xfrm>
                  <a:off x="1519684" y="3574981"/>
                  <a:ext cx="871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𝑤𝑥</m:t>
                        </m:r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A5DFD80E-0111-C06E-57C3-3DA4E4165B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684" y="3574981"/>
                  <a:ext cx="8712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857" t="-8696" r="-4286" b="-347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332FEA6E-E49D-1C48-398D-42D86EAD0656}"/>
                    </a:ext>
                  </a:extLst>
                </p:cNvPr>
                <p:cNvSpPr txBox="1"/>
                <p:nvPr/>
              </p:nvSpPr>
              <p:spPr>
                <a:xfrm>
                  <a:off x="722124" y="3528814"/>
                  <a:ext cx="7975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332FEA6E-E49D-1C48-398D-42D86EAD0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24" y="3528814"/>
                  <a:ext cx="79756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29744ED-4802-D774-E059-700C191E90FC}"/>
                </a:ext>
              </a:extLst>
            </p:cNvPr>
            <p:cNvSpPr txBox="1"/>
            <p:nvPr/>
          </p:nvSpPr>
          <p:spPr>
            <a:xfrm>
              <a:off x="2596644" y="3528814"/>
              <a:ext cx="11574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b="1" dirty="0"/>
                <a:t>线性函数</a:t>
              </a:r>
              <a:endParaRPr lang="zh-CN" altLang="en-US" b="1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0FDA860-E1AB-FB48-46E3-E602F4C4BF90}"/>
              </a:ext>
            </a:extLst>
          </p:cNvPr>
          <p:cNvGrpSpPr/>
          <p:nvPr/>
        </p:nvGrpSpPr>
        <p:grpSpPr>
          <a:xfrm>
            <a:off x="722124" y="4090693"/>
            <a:ext cx="5516115" cy="891719"/>
            <a:chOff x="722124" y="4090693"/>
            <a:chExt cx="5516115" cy="891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D8A1B25-606C-661A-5606-3E253490FB73}"/>
                    </a:ext>
                  </a:extLst>
                </p:cNvPr>
                <p:cNvSpPr txBox="1"/>
                <p:nvPr/>
              </p:nvSpPr>
              <p:spPr>
                <a:xfrm>
                  <a:off x="1428244" y="4090693"/>
                  <a:ext cx="3667760" cy="8917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GB" altLang="zh-CN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altLang="zh-CN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GB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GB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GB" altLang="zh-CN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GB" altLang="zh-CN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altLang="zh-CN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altLang="zh-CN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GB" altLang="zh-CN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GB" altLang="zh-CN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GB" altLang="zh-CN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altLang="zh-CN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altLang="zh-CN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GB" altLang="zh-CN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  <m:r>
                                  <a:rPr lang="en-GB" altLang="zh-CN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altLang="zh-CN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altLang="zh-CN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GB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altLang="zh-CN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altLang="zh-CN" i="1" smtClean="0"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D8A1B25-606C-661A-5606-3E253490FB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244" y="4090693"/>
                  <a:ext cx="3667760" cy="891719"/>
                </a:xfrm>
                <a:prstGeom prst="rect">
                  <a:avLst/>
                </a:prstGeom>
                <a:blipFill>
                  <a:blip r:embed="rId7"/>
                  <a:stretch>
                    <a:fillRect t="-94366" b="-1436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C14E1150-00C9-5468-6634-212DDED57D58}"/>
                    </a:ext>
                  </a:extLst>
                </p:cNvPr>
                <p:cNvSpPr txBox="1"/>
                <p:nvPr/>
              </p:nvSpPr>
              <p:spPr>
                <a:xfrm>
                  <a:off x="722124" y="4351887"/>
                  <a:ext cx="7975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C14E1150-00C9-5468-6634-212DDED57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24" y="4351887"/>
                  <a:ext cx="79756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0ACDF99-BCA7-9B12-32EF-19E7F63762F2}"/>
                </a:ext>
              </a:extLst>
            </p:cNvPr>
            <p:cNvSpPr txBox="1"/>
            <p:nvPr/>
          </p:nvSpPr>
          <p:spPr>
            <a:xfrm>
              <a:off x="4865246" y="4351887"/>
              <a:ext cx="13729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LASSO</a:t>
              </a:r>
              <a:r>
                <a:rPr lang="zh-CN" altLang="en-US" b="1" dirty="0"/>
                <a:t>回归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AFE097-2F20-2A89-CCBC-DD138C5CC155}"/>
              </a:ext>
            </a:extLst>
          </p:cNvPr>
          <p:cNvGrpSpPr/>
          <p:nvPr/>
        </p:nvGrpSpPr>
        <p:grpSpPr>
          <a:xfrm>
            <a:off x="722124" y="5221126"/>
            <a:ext cx="7487156" cy="891719"/>
            <a:chOff x="722124" y="5221126"/>
            <a:chExt cx="7487156" cy="891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AAB02060-60A7-E33C-A26F-90BED455BD70}"/>
                    </a:ext>
                  </a:extLst>
                </p:cNvPr>
                <p:cNvSpPr txBox="1"/>
                <p:nvPr/>
              </p:nvSpPr>
              <p:spPr>
                <a:xfrm>
                  <a:off x="1428244" y="5221126"/>
                  <a:ext cx="4678680" cy="8917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GB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nary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 </m:t>
                            </m:r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Sup>
                                      <m:sSubSupPr>
                                        <m:ctrlP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en-GB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altLang="zh-CN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AAB02060-60A7-E33C-A26F-90BED455B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244" y="5221126"/>
                  <a:ext cx="4678680" cy="891719"/>
                </a:xfrm>
                <a:prstGeom prst="rect">
                  <a:avLst/>
                </a:prstGeom>
                <a:blipFill>
                  <a:blip r:embed="rId9"/>
                  <a:stretch>
                    <a:fillRect l="-4607" t="-91667" b="-14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012F72BF-F592-A01D-7EE9-71AAC273EEC7}"/>
                    </a:ext>
                  </a:extLst>
                </p:cNvPr>
                <p:cNvSpPr txBox="1"/>
                <p:nvPr/>
              </p:nvSpPr>
              <p:spPr>
                <a:xfrm>
                  <a:off x="722124" y="5482319"/>
                  <a:ext cx="7975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012F72BF-F592-A01D-7EE9-71AAC273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24" y="5482319"/>
                  <a:ext cx="797560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427839B-3540-B39F-9517-40868D482C83}"/>
                </a:ext>
              </a:extLst>
            </p:cNvPr>
            <p:cNvSpPr txBox="1"/>
            <p:nvPr/>
          </p:nvSpPr>
          <p:spPr>
            <a:xfrm>
              <a:off x="5860926" y="5482319"/>
              <a:ext cx="23483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/>
                <a:t>神经网络非线性映射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131FB6C-A72D-6F5C-6B27-CA5D73DD2130}"/>
              </a:ext>
            </a:extLst>
          </p:cNvPr>
          <p:cNvGrpSpPr/>
          <p:nvPr/>
        </p:nvGrpSpPr>
        <p:grpSpPr>
          <a:xfrm>
            <a:off x="5944364" y="3355529"/>
            <a:ext cx="5176520" cy="1009321"/>
            <a:chOff x="5944364" y="3355529"/>
            <a:chExt cx="5176520" cy="1009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0939DE68-ACBB-17A9-9D50-68379A7A46A7}"/>
                    </a:ext>
                  </a:extLst>
                </p:cNvPr>
                <p:cNvSpPr txBox="1"/>
                <p:nvPr/>
              </p:nvSpPr>
              <p:spPr>
                <a:xfrm>
                  <a:off x="6442204" y="3355529"/>
                  <a:ext cx="4678680" cy="7159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altLang="zh-CN" i="0" smtClean="0">
                            <a:latin typeface="Cambria Math" panose="02040503050406030204" pitchFamily="18" charset="0"/>
                          </a:rPr>
                          <m:t>Attention</m:t>
                        </m:r>
                        <m:d>
                          <m:dPr>
                            <m:ctrlPr>
                              <a:rPr lang="en-GB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GB" altLang="zh-CN" i="0">
                            <a:latin typeface="Cambria Math" panose="02040503050406030204" pitchFamily="18" charset="0"/>
                          </a:rPr>
                          <m:t>softmax</m:t>
                        </m:r>
                        <m:d>
                          <m:dPr>
                            <m:ctrlPr>
                              <a:rPr lang="en-GB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altLang="zh-CN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sSup>
                                  <m:sSupPr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GB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GB" altLang="zh-CN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0939DE68-ACBB-17A9-9D50-68379A7A4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204" y="3355529"/>
                  <a:ext cx="4678680" cy="7159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04B48A79-5215-9657-C489-A7B0A55E17A5}"/>
                    </a:ext>
                  </a:extLst>
                </p:cNvPr>
                <p:cNvSpPr txBox="1"/>
                <p:nvPr/>
              </p:nvSpPr>
              <p:spPr>
                <a:xfrm>
                  <a:off x="5944364" y="3528814"/>
                  <a:ext cx="7975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04B48A79-5215-9657-C489-A7B0A55E1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4364" y="3528814"/>
                  <a:ext cx="797560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EFBA0B0-3892-1AC6-7D63-D40207E1D1D5}"/>
                </a:ext>
              </a:extLst>
            </p:cNvPr>
            <p:cNvSpPr txBox="1"/>
            <p:nvPr/>
          </p:nvSpPr>
          <p:spPr>
            <a:xfrm>
              <a:off x="6946585" y="4087851"/>
              <a:ext cx="33229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</a:rPr>
                <a:t>Transformer Attention 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公式 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(GPT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核心公式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)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1F71DB8-20B0-F434-678E-87047FD53122}"/>
              </a:ext>
            </a:extLst>
          </p:cNvPr>
          <p:cNvGrpSpPr/>
          <p:nvPr/>
        </p:nvGrpSpPr>
        <p:grpSpPr>
          <a:xfrm>
            <a:off x="8209280" y="4487545"/>
            <a:ext cx="3642934" cy="1467160"/>
            <a:chOff x="8209280" y="4487545"/>
            <a:chExt cx="3642934" cy="1467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C20A7D4C-97C2-57B1-99AE-04BD6A19E365}"/>
                    </a:ext>
                  </a:extLst>
                </p:cNvPr>
                <p:cNvSpPr txBox="1"/>
                <p:nvPr/>
              </p:nvSpPr>
              <p:spPr>
                <a:xfrm>
                  <a:off x="8209280" y="5036459"/>
                  <a:ext cx="7975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C20A7D4C-97C2-57B1-99AE-04BD6A19E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280" y="5036459"/>
                  <a:ext cx="797560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82C9125E-DA33-06F2-69AA-2A1EC64FF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0349" y="4487545"/>
              <a:ext cx="2951865" cy="1467160"/>
            </a:xfrm>
            <a:prstGeom prst="rect">
              <a:avLst/>
            </a:prstGeom>
            <a:noFill/>
            <a:ln>
              <a:noFill/>
              <a:prstDash val="sysDash"/>
              <a:miter lim="800000"/>
            </a:ln>
          </p:spPr>
        </p:pic>
      </p:grpSp>
      <p:sp>
        <p:nvSpPr>
          <p:cNvPr id="2049" name="标题 7">
            <a:extLst>
              <a:ext uri="{FF2B5EF4-FFF2-40B4-BE49-F238E27FC236}">
                <a16:creationId xmlns:a16="http://schemas.microsoft.com/office/drawing/2014/main" id="{BF3CDA98-6D4D-3C49-82C6-9F67DA47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2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04517CA-31EE-F5DD-DA9F-D57541C6F573}"/>
                  </a:ext>
                </a:extLst>
              </p:cNvPr>
              <p:cNvSpPr txBox="1"/>
              <p:nvPr/>
            </p:nvSpPr>
            <p:spPr>
              <a:xfrm>
                <a:off x="2502121" y="2783885"/>
                <a:ext cx="30815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找一个 </a:t>
                </a:r>
                <a:r>
                  <a:rPr lang="en-US" altLang="zh-CN" sz="1800" b="1" dirty="0" err="1">
                    <a:highlight>
                      <a:srgbClr val="FFFF00"/>
                    </a:highlight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未知函数</a:t>
                </a:r>
                <a:r>
                  <a:rPr lang="zh-CN" altLang="en-US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altLang="zh-CN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04517CA-31EE-F5DD-DA9F-D57541C6F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121" y="2783885"/>
                <a:ext cx="3081556" cy="369332"/>
              </a:xfrm>
              <a:prstGeom prst="rect">
                <a:avLst/>
              </a:prstGeom>
              <a:blipFill>
                <a:blip r:embed="rId16"/>
                <a:stretch>
                  <a:fillRect l="-1639" t="-1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1174E6B9-D2A3-3923-0702-1D8C0DEB3379}"/>
              </a:ext>
            </a:extLst>
          </p:cNvPr>
          <p:cNvSpPr txBox="1"/>
          <p:nvPr/>
        </p:nvSpPr>
        <p:spPr>
          <a:xfrm>
            <a:off x="40132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机器学习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Machine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Learning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4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2DCAB-D39D-D401-D034-45957A3F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17CE8FC1-8B51-3D71-BAE7-209964BB5D11}"/>
              </a:ext>
            </a:extLst>
          </p:cNvPr>
          <p:cNvGrpSpPr/>
          <p:nvPr/>
        </p:nvGrpSpPr>
        <p:grpSpPr>
          <a:xfrm>
            <a:off x="2004189" y="2381840"/>
            <a:ext cx="1717930" cy="2214660"/>
            <a:chOff x="6314218" y="429216"/>
            <a:chExt cx="1008539" cy="1300153"/>
          </a:xfrm>
        </p:grpSpPr>
        <p:pic>
          <p:nvPicPr>
            <p:cNvPr id="46" name="图形 45">
              <a:extLst>
                <a:ext uri="{FF2B5EF4-FFF2-40B4-BE49-F238E27FC236}">
                  <a16:creationId xmlns:a16="http://schemas.microsoft.com/office/drawing/2014/main" id="{C45186F4-3456-037D-F525-7F42602876A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C5EB9AD4-A4C2-A823-9C18-5A2915A3D10F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C5EB9AD4-A4C2-A823-9C18-5A2915A3D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标题 7">
            <a:extLst>
              <a:ext uri="{FF2B5EF4-FFF2-40B4-BE49-F238E27FC236}">
                <a16:creationId xmlns:a16="http://schemas.microsoft.com/office/drawing/2014/main" id="{9A2A2FDA-C469-C722-A861-95592E37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2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CADE132-995E-61AF-2947-253140C5A41F}"/>
              </a:ext>
            </a:extLst>
          </p:cNvPr>
          <p:cNvGrpSpPr/>
          <p:nvPr/>
        </p:nvGrpSpPr>
        <p:grpSpPr>
          <a:xfrm>
            <a:off x="5659125" y="756264"/>
            <a:ext cx="6203351" cy="1625576"/>
            <a:chOff x="560075" y="3094472"/>
            <a:chExt cx="6203351" cy="1625576"/>
          </a:xfrm>
        </p:grpSpPr>
        <p:grpSp>
          <p:nvGrpSpPr>
            <p:cNvPr id="16" name="Group 25">
              <a:extLst>
                <a:ext uri="{FF2B5EF4-FFF2-40B4-BE49-F238E27FC236}">
                  <a16:creationId xmlns:a16="http://schemas.microsoft.com/office/drawing/2014/main" id="{E436AA51-6FB5-EBC3-8236-FA0E1E1CEC02}"/>
                </a:ext>
              </a:extLst>
            </p:cNvPr>
            <p:cNvGrpSpPr/>
            <p:nvPr/>
          </p:nvGrpSpPr>
          <p:grpSpPr>
            <a:xfrm>
              <a:off x="5240335" y="3749182"/>
              <a:ext cx="1523091" cy="369332"/>
              <a:chOff x="6539866" y="3460889"/>
              <a:chExt cx="1523091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23">
                    <a:extLst>
                      <a:ext uri="{FF2B5EF4-FFF2-40B4-BE49-F238E27FC236}">
                        <a16:creationId xmlns:a16="http://schemas.microsoft.com/office/drawing/2014/main" id="{93EE8A8C-50AD-1BC4-CC8F-3547072852A8}"/>
                      </a:ext>
                    </a:extLst>
                  </p:cNvPr>
                  <p:cNvSpPr txBox="1"/>
                  <p:nvPr/>
                </p:nvSpPr>
                <p:spPr>
                  <a:xfrm>
                    <a:off x="6539866" y="3491667"/>
                    <a:ext cx="26289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D3B354B-878D-D58C-D1A2-A507735F3F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9866" y="3491667"/>
                    <a:ext cx="262892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302" r="-697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4">
                <a:extLst>
                  <a:ext uri="{FF2B5EF4-FFF2-40B4-BE49-F238E27FC236}">
                    <a16:creationId xmlns:a16="http://schemas.microsoft.com/office/drawing/2014/main" id="{94773BD1-14BF-5FE5-91C2-87E1A71BF656}"/>
                  </a:ext>
                </a:extLst>
              </p:cNvPr>
              <p:cNvSpPr txBox="1"/>
              <p:nvPr/>
            </p:nvSpPr>
            <p:spPr>
              <a:xfrm>
                <a:off x="7092127" y="3460889"/>
                <a:ext cx="9708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‘Cat</a:t>
                </a: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’</a:t>
                </a: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7" name="Picture 8" descr="Worried Cat GIFs | Tenor">
              <a:extLst>
                <a:ext uri="{FF2B5EF4-FFF2-40B4-BE49-F238E27FC236}">
                  <a16:creationId xmlns:a16="http://schemas.microsoft.com/office/drawing/2014/main" id="{8F010D16-2F43-63D9-1295-97A333CEC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97" y="3288010"/>
              <a:ext cx="1305450" cy="1432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77B0C935-DEFE-8CD7-2C58-403C3E1ED974}"/>
                </a:ext>
              </a:extLst>
            </p:cNvPr>
            <p:cNvSpPr txBox="1"/>
            <p:nvPr/>
          </p:nvSpPr>
          <p:spPr>
            <a:xfrm>
              <a:off x="560075" y="3094472"/>
              <a:ext cx="1269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图像识别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5C0FF30F-B81C-BBF5-F2B1-441D220CFC94}"/>
                    </a:ext>
                  </a:extLst>
                </p:cNvPr>
                <p:cNvSpPr txBox="1"/>
                <p:nvPr/>
              </p:nvSpPr>
              <p:spPr>
                <a:xfrm>
                  <a:off x="733048" y="3778132"/>
                  <a:ext cx="436927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5C0FF30F-B81C-BBF5-F2B1-441D220CFC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8" y="3778132"/>
                  <a:ext cx="436927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372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A5BA443-E076-C5D4-CD85-EBEA34D0C52B}"/>
              </a:ext>
            </a:extLst>
          </p:cNvPr>
          <p:cNvGrpSpPr/>
          <p:nvPr/>
        </p:nvGrpSpPr>
        <p:grpSpPr>
          <a:xfrm>
            <a:off x="5659126" y="2551472"/>
            <a:ext cx="6431273" cy="1378664"/>
            <a:chOff x="733049" y="4615063"/>
            <a:chExt cx="6698461" cy="1378664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00E18334-FCF5-0F44-DFB1-6A6E8D78FD39}"/>
                </a:ext>
              </a:extLst>
            </p:cNvPr>
            <p:cNvGrpSpPr/>
            <p:nvPr/>
          </p:nvGrpSpPr>
          <p:grpSpPr>
            <a:xfrm>
              <a:off x="733049" y="5352360"/>
              <a:ext cx="6698461" cy="369332"/>
              <a:chOff x="1281816" y="3712386"/>
              <a:chExt cx="6698461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9">
                    <a:extLst>
                      <a:ext uri="{FF2B5EF4-FFF2-40B4-BE49-F238E27FC236}">
                        <a16:creationId xmlns:a16="http://schemas.microsoft.com/office/drawing/2014/main" id="{09D2DD52-0655-AF0E-CCF7-1A30C8353A62}"/>
                      </a:ext>
                    </a:extLst>
                  </p:cNvPr>
                  <p:cNvSpPr txBox="1"/>
                  <p:nvPr/>
                </p:nvSpPr>
                <p:spPr>
                  <a:xfrm>
                    <a:off x="1281816" y="3743164"/>
                    <a:ext cx="4369273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                  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5998C44A-795D-60CC-0421-9E4193ACAF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1816" y="3743164"/>
                    <a:ext cx="4369273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58" r="-697" b="-372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15">
                    <a:extLst>
                      <a:ext uri="{FF2B5EF4-FFF2-40B4-BE49-F238E27FC236}">
                        <a16:creationId xmlns:a16="http://schemas.microsoft.com/office/drawing/2014/main" id="{948900E6-10FE-ABC5-924F-9DA991EF5979}"/>
                      </a:ext>
                    </a:extLst>
                  </p:cNvPr>
                  <p:cNvSpPr txBox="1"/>
                  <p:nvPr/>
                </p:nvSpPr>
                <p:spPr>
                  <a:xfrm>
                    <a:off x="5776976" y="3743164"/>
                    <a:ext cx="26289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FEFF07A-3E9C-FAE7-356E-841EF83B20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6976" y="3743164"/>
                    <a:ext cx="262892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302" r="-697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17">
                <a:extLst>
                  <a:ext uri="{FF2B5EF4-FFF2-40B4-BE49-F238E27FC236}">
                    <a16:creationId xmlns:a16="http://schemas.microsoft.com/office/drawing/2014/main" id="{35B5FC99-1ADE-6A7B-1DC3-4164C0B2AC02}"/>
                  </a:ext>
                </a:extLst>
              </p:cNvPr>
              <p:cNvSpPr txBox="1"/>
              <p:nvPr/>
            </p:nvSpPr>
            <p:spPr>
              <a:xfrm>
                <a:off x="6329237" y="3712386"/>
                <a:ext cx="16510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‘Hello</a:t>
                </a: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World’</a:t>
                </a: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5" name="Picture 10" descr="空间音频迎来诸多更新，FaceTime、tvOS、macOS 更多设备的听感增强｜WWDC21_腾讯新闻">
              <a:extLst>
                <a:ext uri="{FF2B5EF4-FFF2-40B4-BE49-F238E27FC236}">
                  <a16:creationId xmlns:a16="http://schemas.microsoft.com/office/drawing/2014/main" id="{AC31A17E-C9C0-D6BA-0648-FE5A7424FD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94" t="25428" r="6208" b="26400"/>
            <a:stretch>
              <a:fillRect/>
            </a:stretch>
          </p:blipFill>
          <p:spPr bwMode="auto">
            <a:xfrm>
              <a:off x="1417759" y="5068488"/>
              <a:ext cx="3038926" cy="925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66C52E63-0E6B-DA81-F089-6FDAAA7879F6}"/>
                </a:ext>
              </a:extLst>
            </p:cNvPr>
            <p:cNvSpPr txBox="1"/>
            <p:nvPr/>
          </p:nvSpPr>
          <p:spPr>
            <a:xfrm>
              <a:off x="733049" y="4615063"/>
              <a:ext cx="1269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语音识别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0AF3F58-EC74-AC6A-266E-D2AA13556A43}"/>
              </a:ext>
            </a:extLst>
          </p:cNvPr>
          <p:cNvGrpSpPr/>
          <p:nvPr/>
        </p:nvGrpSpPr>
        <p:grpSpPr>
          <a:xfrm>
            <a:off x="5659125" y="4149893"/>
            <a:ext cx="5768302" cy="1800057"/>
            <a:chOff x="5119375" y="3664933"/>
            <a:chExt cx="5768302" cy="1800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7">
                  <a:extLst>
                    <a:ext uri="{FF2B5EF4-FFF2-40B4-BE49-F238E27FC236}">
                      <a16:creationId xmlns:a16="http://schemas.microsoft.com/office/drawing/2014/main" id="{6352E704-555A-68F1-4F8A-B9F7F9F16D22}"/>
                    </a:ext>
                  </a:extLst>
                </p:cNvPr>
                <p:cNvSpPr txBox="1"/>
                <p:nvPr/>
              </p:nvSpPr>
              <p:spPr>
                <a:xfrm>
                  <a:off x="8896025" y="4463002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1" name="TextBox 7">
                  <a:extLst>
                    <a:ext uri="{FF2B5EF4-FFF2-40B4-BE49-F238E27FC236}">
                      <a16:creationId xmlns:a16="http://schemas.microsoft.com/office/drawing/2014/main" id="{6352E704-555A-68F1-4F8A-B9F7F9F16D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6025" y="4463002"/>
                  <a:ext cx="262892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9302" r="-69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C951296C-8D26-996C-8BB2-0B4A04AEA245}"/>
                    </a:ext>
                  </a:extLst>
                </p:cNvPr>
                <p:cNvSpPr txBox="1"/>
                <p:nvPr/>
              </p:nvSpPr>
              <p:spPr>
                <a:xfrm>
                  <a:off x="5119375" y="4461174"/>
                  <a:ext cx="302275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           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C951296C-8D26-996C-8BB2-0B4A04AEA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9375" y="4461174"/>
                  <a:ext cx="3022751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016" r="-2218" b="-372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766CFB46-1FFC-D21F-F650-0F8C2EB92EC4}"/>
                </a:ext>
              </a:extLst>
            </p:cNvPr>
            <p:cNvSpPr txBox="1"/>
            <p:nvPr/>
          </p:nvSpPr>
          <p:spPr>
            <a:xfrm>
              <a:off x="5142088" y="3796983"/>
              <a:ext cx="1269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ea typeface="微软雅黑" panose="020B0503020204020204" pitchFamily="34" charset="-122"/>
                </a:rPr>
                <a:t>图片生成</a:t>
              </a:r>
              <a:endParaRPr lang="en-US" sz="2000" b="1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34" name="Picture 20" descr="A black cat with yellow eyes&#10;&#10;AI-generated content may be incorrect.">
              <a:extLst>
                <a:ext uri="{FF2B5EF4-FFF2-40B4-BE49-F238E27FC236}">
                  <a16:creationId xmlns:a16="http://schemas.microsoft.com/office/drawing/2014/main" id="{67DAA1DB-36DA-CAF6-4D83-40379FE36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7639" y="3664933"/>
              <a:ext cx="1200038" cy="1800057"/>
            </a:xfrm>
            <a:prstGeom prst="rect">
              <a:avLst/>
            </a:prstGeom>
          </p:spPr>
        </p:pic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4AD0D285-7ACC-657E-A417-F6B51E918194}"/>
                </a:ext>
              </a:extLst>
            </p:cNvPr>
            <p:cNvSpPr txBox="1"/>
            <p:nvPr/>
          </p:nvSpPr>
          <p:spPr>
            <a:xfrm>
              <a:off x="5697783" y="4461174"/>
              <a:ext cx="22389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</a:rPr>
                <a:t>‘Draw</a:t>
              </a:r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</a:rPr>
                <a:t>a</a:t>
              </a:r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</a:rPr>
                <a:t>Black</a:t>
              </a:r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</a:rPr>
                <a:t>Cat’</a:t>
              </a:r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35E17E9-9F2C-94B2-033E-8714C62CEA34}"/>
                  </a:ext>
                </a:extLst>
              </p:cNvPr>
              <p:cNvSpPr txBox="1"/>
              <p:nvPr/>
            </p:nvSpPr>
            <p:spPr>
              <a:xfrm>
                <a:off x="1595876" y="1718835"/>
                <a:ext cx="30815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找一个 </a:t>
                </a:r>
                <a:r>
                  <a:rPr lang="en-US" altLang="zh-CN" sz="1800" b="1" dirty="0" err="1">
                    <a:highlight>
                      <a:srgbClr val="FFFF00"/>
                    </a:highlight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未知函数</a:t>
                </a:r>
                <a:r>
                  <a:rPr lang="zh-CN" altLang="en-US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altLang="zh-CN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35E17E9-9F2C-94B2-033E-8714C62CE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76" y="1718835"/>
                <a:ext cx="3081556" cy="369332"/>
              </a:xfrm>
              <a:prstGeom prst="rect">
                <a:avLst/>
              </a:prstGeom>
              <a:blipFill>
                <a:blip r:embed="rId14"/>
                <a:stretch>
                  <a:fillRect l="-1639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3A8A948-0C45-549A-8F3C-133B92D66F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167" y="2314253"/>
            <a:ext cx="1717930" cy="17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3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8417-FFFA-D9FA-E2EE-2F3B426E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0BFA1863-C6CA-93A2-A769-A55C07FF8183}"/>
              </a:ext>
            </a:extLst>
          </p:cNvPr>
          <p:cNvGrpSpPr/>
          <p:nvPr/>
        </p:nvGrpSpPr>
        <p:grpSpPr>
          <a:xfrm>
            <a:off x="1263379" y="2112527"/>
            <a:ext cx="2240214" cy="1087200"/>
            <a:chOff x="1263379" y="1727735"/>
            <a:chExt cx="2240214" cy="1087200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03E087C6-CAC5-A293-9834-9DAC1A6FEEBB}"/>
                </a:ext>
              </a:extLst>
            </p:cNvPr>
            <p:cNvSpPr txBox="1"/>
            <p:nvPr/>
          </p:nvSpPr>
          <p:spPr>
            <a:xfrm>
              <a:off x="1263379" y="2071280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E2C3F27-62E4-FC98-B6FE-D96C267CDB4E}"/>
                </a:ext>
              </a:extLst>
            </p:cNvPr>
            <p:cNvSpPr/>
            <p:nvPr/>
          </p:nvSpPr>
          <p:spPr>
            <a:xfrm>
              <a:off x="2117600" y="1727735"/>
              <a:ext cx="1385993" cy="10872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2E2DDAF-34E6-8854-9B6D-A7B4F5BC808D}"/>
              </a:ext>
            </a:extLst>
          </p:cNvPr>
          <p:cNvGrpSpPr/>
          <p:nvPr/>
        </p:nvGrpSpPr>
        <p:grpSpPr>
          <a:xfrm>
            <a:off x="4460000" y="2153559"/>
            <a:ext cx="2240215" cy="1087200"/>
            <a:chOff x="4460000" y="1768767"/>
            <a:chExt cx="2240215" cy="10872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EB723F-5459-6942-246E-18C1AE146681}"/>
                </a:ext>
              </a:extLst>
            </p:cNvPr>
            <p:cNvSpPr/>
            <p:nvPr/>
          </p:nvSpPr>
          <p:spPr>
            <a:xfrm>
              <a:off x="5314222" y="1768767"/>
              <a:ext cx="1385993" cy="1087200"/>
            </a:xfrm>
            <a:prstGeom prst="rect">
              <a:avLst/>
            </a:prstGeom>
            <a:blipFill dpi="0" rotWithShape="1">
              <a:blip r:embed="rId3"/>
              <a:srcRect/>
              <a:tile tx="0" ty="-596900" sx="100000" sy="100000" flip="none" algn="tl"/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ECBC2C3-269E-B55C-A483-76B4BA064934}"/>
                </a:ext>
              </a:extLst>
            </p:cNvPr>
            <p:cNvSpPr txBox="1"/>
            <p:nvPr/>
          </p:nvSpPr>
          <p:spPr>
            <a:xfrm>
              <a:off x="4460000" y="2112312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E3B020D-5006-6A57-E2BC-D231E3B566A5}"/>
              </a:ext>
            </a:extLst>
          </p:cNvPr>
          <p:cNvGrpSpPr/>
          <p:nvPr/>
        </p:nvGrpSpPr>
        <p:grpSpPr>
          <a:xfrm>
            <a:off x="1263378" y="3658487"/>
            <a:ext cx="2240215" cy="1087200"/>
            <a:chOff x="1263378" y="4443175"/>
            <a:chExt cx="2240215" cy="108720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FE14413-470C-9E81-79DD-45EF74D9740D}"/>
                </a:ext>
              </a:extLst>
            </p:cNvPr>
            <p:cNvSpPr/>
            <p:nvPr/>
          </p:nvSpPr>
          <p:spPr>
            <a:xfrm>
              <a:off x="2117600" y="4443175"/>
              <a:ext cx="1385993" cy="1087200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082D2674-FE0C-A813-73F2-B21F039093EE}"/>
                </a:ext>
              </a:extLst>
            </p:cNvPr>
            <p:cNvSpPr txBox="1"/>
            <p:nvPr/>
          </p:nvSpPr>
          <p:spPr>
            <a:xfrm>
              <a:off x="1263378" y="4786720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0FC8E0C-7B10-256F-DB89-05BC7C58EB3D}"/>
              </a:ext>
            </a:extLst>
          </p:cNvPr>
          <p:cNvGrpSpPr/>
          <p:nvPr/>
        </p:nvGrpSpPr>
        <p:grpSpPr>
          <a:xfrm>
            <a:off x="4460000" y="3658487"/>
            <a:ext cx="2240215" cy="1087200"/>
            <a:chOff x="4460000" y="3155919"/>
            <a:chExt cx="2240215" cy="108720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392B055-8DE1-2681-FDD1-30202F05671E}"/>
                </a:ext>
              </a:extLst>
            </p:cNvPr>
            <p:cNvSpPr/>
            <p:nvPr/>
          </p:nvSpPr>
          <p:spPr>
            <a:xfrm>
              <a:off x="5314222" y="3155919"/>
              <a:ext cx="1385993" cy="1087200"/>
            </a:xfrm>
            <a:prstGeom prst="rect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3F77B546-8FB4-9E87-8132-4597690D20B9}"/>
                </a:ext>
              </a:extLst>
            </p:cNvPr>
            <p:cNvSpPr txBox="1"/>
            <p:nvPr/>
          </p:nvSpPr>
          <p:spPr>
            <a:xfrm>
              <a:off x="4460000" y="3499464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狗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F99E2EA-F7B2-5126-064C-7D23E80A59E0}"/>
              </a:ext>
            </a:extLst>
          </p:cNvPr>
          <p:cNvGrpSpPr/>
          <p:nvPr/>
        </p:nvGrpSpPr>
        <p:grpSpPr>
          <a:xfrm>
            <a:off x="7890889" y="3658487"/>
            <a:ext cx="2240215" cy="1087200"/>
            <a:chOff x="4460000" y="4543071"/>
            <a:chExt cx="2240215" cy="10872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74743C9-EEAF-7F68-F530-2B5136BE8574}"/>
                </a:ext>
              </a:extLst>
            </p:cNvPr>
            <p:cNvSpPr/>
            <p:nvPr/>
          </p:nvSpPr>
          <p:spPr>
            <a:xfrm>
              <a:off x="5314222" y="4543071"/>
              <a:ext cx="1385993" cy="1087200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2E9F7B24-7A71-01A9-AB64-2986031007BF}"/>
                </a:ext>
              </a:extLst>
            </p:cNvPr>
            <p:cNvSpPr txBox="1"/>
            <p:nvPr/>
          </p:nvSpPr>
          <p:spPr>
            <a:xfrm>
              <a:off x="4460000" y="4886616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狗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BCBA217-6885-F588-573C-2DA9A23AFA14}"/>
              </a:ext>
            </a:extLst>
          </p:cNvPr>
          <p:cNvGrpSpPr/>
          <p:nvPr/>
        </p:nvGrpSpPr>
        <p:grpSpPr>
          <a:xfrm>
            <a:off x="7834185" y="2153559"/>
            <a:ext cx="2240215" cy="1087200"/>
            <a:chOff x="7834185" y="1768767"/>
            <a:chExt cx="2240215" cy="1087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11B37FA-99C0-4B03-0EBE-BE647E2DF927}"/>
                </a:ext>
              </a:extLst>
            </p:cNvPr>
            <p:cNvSpPr/>
            <p:nvPr/>
          </p:nvSpPr>
          <p:spPr>
            <a:xfrm>
              <a:off x="8688407" y="1768767"/>
              <a:ext cx="1385993" cy="108720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51C115B9-1240-49F9-4B4E-0DC167F3DD90}"/>
                </a:ext>
              </a:extLst>
            </p:cNvPr>
            <p:cNvSpPr txBox="1"/>
            <p:nvPr/>
          </p:nvSpPr>
          <p:spPr>
            <a:xfrm>
              <a:off x="7834185" y="2112312"/>
              <a:ext cx="4549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狗</a:t>
              </a:r>
              <a:endParaRPr lang="en-US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Box 4112">
            <a:extLst>
              <a:ext uri="{FF2B5EF4-FFF2-40B4-BE49-F238E27FC236}">
                <a16:creationId xmlns:a16="http://schemas.microsoft.com/office/drawing/2014/main" id="{DCB6E560-CC39-9262-6216-3CD2E9BE3A0D}"/>
              </a:ext>
            </a:extLst>
          </p:cNvPr>
          <p:cNvSpPr txBox="1"/>
          <p:nvPr/>
        </p:nvSpPr>
        <p:spPr>
          <a:xfrm>
            <a:off x="2491461" y="5250685"/>
            <a:ext cx="410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EA97D51B-5363-E9DD-2E27-B608A1B6D496}"/>
              </a:ext>
            </a:extLst>
          </p:cNvPr>
          <p:cNvSpPr txBox="1"/>
          <p:nvPr/>
        </p:nvSpPr>
        <p:spPr>
          <a:xfrm>
            <a:off x="5801999" y="5250685"/>
            <a:ext cx="410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33" name="TextBox 4112">
            <a:extLst>
              <a:ext uri="{FF2B5EF4-FFF2-40B4-BE49-F238E27FC236}">
                <a16:creationId xmlns:a16="http://schemas.microsoft.com/office/drawing/2014/main" id="{D928C36F-5679-B3BC-F000-BE2472E31AC7}"/>
              </a:ext>
            </a:extLst>
          </p:cNvPr>
          <p:cNvSpPr txBox="1"/>
          <p:nvPr/>
        </p:nvSpPr>
        <p:spPr>
          <a:xfrm>
            <a:off x="9232888" y="5250685"/>
            <a:ext cx="410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22" name="标题 7">
            <a:extLst>
              <a:ext uri="{FF2B5EF4-FFF2-40B4-BE49-F238E27FC236}">
                <a16:creationId xmlns:a16="http://schemas.microsoft.com/office/drawing/2014/main" id="{354EAF38-B4E8-62DC-1C1C-243150F9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基础概念 </a:t>
            </a:r>
            <a:r>
              <a:rPr lang="en-US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Concept 2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275B35A-2AAF-932B-AB92-F9AB35DAA262}"/>
              </a:ext>
            </a:extLst>
          </p:cNvPr>
          <p:cNvSpPr txBox="1"/>
          <p:nvPr/>
        </p:nvSpPr>
        <p:spPr>
          <a:xfrm>
            <a:off x="3430598" y="1392286"/>
            <a:ext cx="5510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假设有一堆猫和狗的图片，且</a:t>
            </a:r>
            <a:r>
              <a:rPr lang="zh-CN" altLang="en-US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图中有明确标注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651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10FBF-B244-7DEE-D6FA-DC86DFD23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883B57D-8514-94F8-495E-D84CB372A0EF}"/>
              </a:ext>
            </a:extLst>
          </p:cNvPr>
          <p:cNvSpPr/>
          <p:nvPr/>
        </p:nvSpPr>
        <p:spPr>
          <a:xfrm>
            <a:off x="1437468" y="4872939"/>
            <a:ext cx="1385993" cy="1087200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B931A64D-4BE8-F9D9-E32F-732F4B4E3831}"/>
              </a:ext>
            </a:extLst>
          </p:cNvPr>
          <p:cNvSpPr txBox="1"/>
          <p:nvPr/>
        </p:nvSpPr>
        <p:spPr>
          <a:xfrm rot="5400000">
            <a:off x="5632184" y="4402561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2C5714D-AC1C-9B34-A485-7A374B0DB1A0}"/>
              </a:ext>
            </a:extLst>
          </p:cNvPr>
          <p:cNvGrpSpPr/>
          <p:nvPr/>
        </p:nvGrpSpPr>
        <p:grpSpPr>
          <a:xfrm>
            <a:off x="1437468" y="1201533"/>
            <a:ext cx="1385993" cy="1515330"/>
            <a:chOff x="2117600" y="1638159"/>
            <a:chExt cx="1385993" cy="151533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32B997D-D93E-221B-D730-4DEAE1350B09}"/>
                </a:ext>
              </a:extLst>
            </p:cNvPr>
            <p:cNvSpPr/>
            <p:nvPr/>
          </p:nvSpPr>
          <p:spPr>
            <a:xfrm>
              <a:off x="2117600" y="2066289"/>
              <a:ext cx="1385993" cy="108720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3CAC7666-7392-9BE5-D992-8BB581D9206C}"/>
                </a:ext>
              </a:extLst>
            </p:cNvPr>
            <p:cNvSpPr txBox="1"/>
            <p:nvPr/>
          </p:nvSpPr>
          <p:spPr>
            <a:xfrm>
              <a:off x="2167557" y="1638159"/>
              <a:ext cx="128607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 ？ 狗 ？</a:t>
              </a:r>
              <a:endPara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BC94D613-7BE9-2F6B-B8BF-AC4D5F058F2D}"/>
              </a:ext>
            </a:extLst>
          </p:cNvPr>
          <p:cNvCxnSpPr/>
          <p:nvPr/>
        </p:nvCxnSpPr>
        <p:spPr>
          <a:xfrm>
            <a:off x="3078001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EBFB84AB-D797-ACDB-462C-52F06F628000}"/>
              </a:ext>
            </a:extLst>
          </p:cNvPr>
          <p:cNvSpPr txBox="1"/>
          <p:nvPr/>
        </p:nvSpPr>
        <p:spPr>
          <a:xfrm>
            <a:off x="6621657" y="1973208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1136898-4133-3D73-96AC-B4FC2F848B14}"/>
              </a:ext>
            </a:extLst>
          </p:cNvPr>
          <p:cNvCxnSpPr>
            <a:cxnSpLocks/>
          </p:cNvCxnSpPr>
          <p:nvPr/>
        </p:nvCxnSpPr>
        <p:spPr>
          <a:xfrm>
            <a:off x="5566072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6DFE359D-465E-64D4-AA6A-3892BA7CF455}"/>
              </a:ext>
            </a:extLst>
          </p:cNvPr>
          <p:cNvSpPr txBox="1"/>
          <p:nvPr/>
        </p:nvSpPr>
        <p:spPr>
          <a:xfrm>
            <a:off x="9721391" y="1971679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“这是猫”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E10E644-2690-8790-7344-F5A53DE4B399}"/>
              </a:ext>
            </a:extLst>
          </p:cNvPr>
          <p:cNvGrpSpPr/>
          <p:nvPr/>
        </p:nvGrpSpPr>
        <p:grpSpPr>
          <a:xfrm>
            <a:off x="1437468" y="2823096"/>
            <a:ext cx="1385993" cy="1515405"/>
            <a:chOff x="1437468" y="3408541"/>
            <a:chExt cx="1385993" cy="151540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3978997-FB1D-67DC-03B3-29CF4A142668}"/>
                </a:ext>
              </a:extLst>
            </p:cNvPr>
            <p:cNvSpPr/>
            <p:nvPr/>
          </p:nvSpPr>
          <p:spPr>
            <a:xfrm>
              <a:off x="1437468" y="3836746"/>
              <a:ext cx="1385993" cy="108720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ADA6CFBC-7312-6465-0CAD-1EFB7E9EEFE5}"/>
                </a:ext>
              </a:extLst>
            </p:cNvPr>
            <p:cNvSpPr txBox="1"/>
            <p:nvPr/>
          </p:nvSpPr>
          <p:spPr>
            <a:xfrm>
              <a:off x="1487426" y="3408541"/>
              <a:ext cx="128607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 ？ 狗 ？</a:t>
              </a:r>
              <a:endPara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38D8658-63B3-091A-29D8-D1D350DF0628}"/>
              </a:ext>
            </a:extLst>
          </p:cNvPr>
          <p:cNvCxnSpPr>
            <a:cxnSpLocks/>
          </p:cNvCxnSpPr>
          <p:nvPr/>
        </p:nvCxnSpPr>
        <p:spPr>
          <a:xfrm>
            <a:off x="3078001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2">
            <a:extLst>
              <a:ext uri="{FF2B5EF4-FFF2-40B4-BE49-F238E27FC236}">
                <a16:creationId xmlns:a16="http://schemas.microsoft.com/office/drawing/2014/main" id="{5278588C-849F-F2AC-3D95-33A1B9DF3591}"/>
              </a:ext>
            </a:extLst>
          </p:cNvPr>
          <p:cNvSpPr txBox="1"/>
          <p:nvPr/>
        </p:nvSpPr>
        <p:spPr>
          <a:xfrm>
            <a:off x="6621657" y="3554436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“这是猫”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C4AF703D-1C1F-8160-6732-1C4F6434C3C7}"/>
              </a:ext>
            </a:extLst>
          </p:cNvPr>
          <p:cNvCxnSpPr>
            <a:cxnSpLocks/>
          </p:cNvCxnSpPr>
          <p:nvPr/>
        </p:nvCxnSpPr>
        <p:spPr>
          <a:xfrm>
            <a:off x="5566072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">
            <a:extLst>
              <a:ext uri="{FF2B5EF4-FFF2-40B4-BE49-F238E27FC236}">
                <a16:creationId xmlns:a16="http://schemas.microsoft.com/office/drawing/2014/main" id="{418FD825-FBA5-759E-E55D-F36B1C4711AD}"/>
              </a:ext>
            </a:extLst>
          </p:cNvPr>
          <p:cNvSpPr txBox="1"/>
          <p:nvPr/>
        </p:nvSpPr>
        <p:spPr>
          <a:xfrm>
            <a:off x="9721391" y="3613767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2">
            <a:extLst>
              <a:ext uri="{FF2B5EF4-FFF2-40B4-BE49-F238E27FC236}">
                <a16:creationId xmlns:a16="http://schemas.microsoft.com/office/drawing/2014/main" id="{F97B901D-3BBA-9A2E-AAB1-F022AD11112D}"/>
              </a:ext>
            </a:extLst>
          </p:cNvPr>
          <p:cNvSpPr txBox="1"/>
          <p:nvPr/>
        </p:nvSpPr>
        <p:spPr>
          <a:xfrm>
            <a:off x="1487425" y="4465184"/>
            <a:ext cx="1286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猫 ？ 狗 ？</a:t>
            </a:r>
            <a:endParaRPr lang="en-US" altLang="zh-CN" sz="2000" b="1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84597A3-83D7-D53F-47A3-ED59FDB90068}"/>
              </a:ext>
            </a:extLst>
          </p:cNvPr>
          <p:cNvCxnSpPr>
            <a:cxnSpLocks/>
          </p:cNvCxnSpPr>
          <p:nvPr/>
        </p:nvCxnSpPr>
        <p:spPr>
          <a:xfrm>
            <a:off x="3078001" y="5371166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2">
            <a:extLst>
              <a:ext uri="{FF2B5EF4-FFF2-40B4-BE49-F238E27FC236}">
                <a16:creationId xmlns:a16="http://schemas.microsoft.com/office/drawing/2014/main" id="{565BF0A9-6BC0-05E6-2991-1D61343E4BA5}"/>
              </a:ext>
            </a:extLst>
          </p:cNvPr>
          <p:cNvSpPr txBox="1"/>
          <p:nvPr/>
        </p:nvSpPr>
        <p:spPr>
          <a:xfrm>
            <a:off x="6621657" y="5189129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47EBA472-1E8C-132E-0FC4-8EF9D4811FA9}"/>
              </a:ext>
            </a:extLst>
          </p:cNvPr>
          <p:cNvCxnSpPr>
            <a:cxnSpLocks/>
          </p:cNvCxnSpPr>
          <p:nvPr/>
        </p:nvCxnSpPr>
        <p:spPr>
          <a:xfrm>
            <a:off x="5566072" y="5389184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4112">
            <a:extLst>
              <a:ext uri="{FF2B5EF4-FFF2-40B4-BE49-F238E27FC236}">
                <a16:creationId xmlns:a16="http://schemas.microsoft.com/office/drawing/2014/main" id="{6ABFD131-2CFB-D495-30AF-EAE4DEAF2D86}"/>
              </a:ext>
            </a:extLst>
          </p:cNvPr>
          <p:cNvSpPr txBox="1"/>
          <p:nvPr/>
        </p:nvSpPr>
        <p:spPr>
          <a:xfrm rot="5400000">
            <a:off x="5632184" y="2894579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C3075623-7DEB-297D-6A2D-37A837CA8E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6365" y="4949764"/>
            <a:ext cx="937726" cy="850900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E423424B-EF89-11DE-2A82-2CEFF2915E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2881" y="1746284"/>
            <a:ext cx="850900" cy="85090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223357CE-BBB1-F319-C2A0-3091B93E64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2881" y="3329041"/>
            <a:ext cx="850900" cy="850900"/>
          </a:xfrm>
          <a:prstGeom prst="rect">
            <a:avLst/>
          </a:prstGeom>
        </p:spPr>
      </p:pic>
      <p:sp>
        <p:nvSpPr>
          <p:cNvPr id="23" name="标题 7">
            <a:extLst>
              <a:ext uri="{FF2B5EF4-FFF2-40B4-BE49-F238E27FC236}">
                <a16:creationId xmlns:a16="http://schemas.microsoft.com/office/drawing/2014/main" id="{CDE06E74-7A15-6C3C-2D65-03FA968BC27A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机器学习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Machine Learning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ML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DFE916-5745-A24B-3379-45B8AFBB54C4}"/>
              </a:ext>
            </a:extLst>
          </p:cNvPr>
          <p:cNvSpPr txBox="1"/>
          <p:nvPr/>
        </p:nvSpPr>
        <p:spPr>
          <a:xfrm>
            <a:off x="6993850" y="769374"/>
            <a:ext cx="285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是如何学习的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？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130341-5807-8970-0243-CF1310057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746" y="1422330"/>
            <a:ext cx="1149754" cy="15018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1AA1C4-8980-E544-5402-5DA8FF9422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6469" y="3013323"/>
            <a:ext cx="1153432" cy="15018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E7317F-5C53-7F42-74A3-5936E1B35A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0147" y="4638791"/>
            <a:ext cx="1149754" cy="15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7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AC4A-5DC9-328D-0A3B-2D0398DCB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B189606-B5B6-8DEF-8ECA-4280BCB52F63}"/>
              </a:ext>
            </a:extLst>
          </p:cNvPr>
          <p:cNvSpPr/>
          <p:nvPr/>
        </p:nvSpPr>
        <p:spPr>
          <a:xfrm>
            <a:off x="1437468" y="4872939"/>
            <a:ext cx="1385993" cy="1087200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8FC02F6D-B5E0-D6A5-EF45-C7F4CD96C98A}"/>
              </a:ext>
            </a:extLst>
          </p:cNvPr>
          <p:cNvSpPr txBox="1"/>
          <p:nvPr/>
        </p:nvSpPr>
        <p:spPr>
          <a:xfrm rot="5400000">
            <a:off x="5632184" y="4402561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3179A36-A0D5-3375-F0FB-C5DF1AF8A1F2}"/>
              </a:ext>
            </a:extLst>
          </p:cNvPr>
          <p:cNvGrpSpPr/>
          <p:nvPr/>
        </p:nvGrpSpPr>
        <p:grpSpPr>
          <a:xfrm>
            <a:off x="1437468" y="1201533"/>
            <a:ext cx="1385993" cy="1515330"/>
            <a:chOff x="2117600" y="1638159"/>
            <a:chExt cx="1385993" cy="151533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271301-5374-9586-0293-2D9EF427C826}"/>
                </a:ext>
              </a:extLst>
            </p:cNvPr>
            <p:cNvSpPr/>
            <p:nvPr/>
          </p:nvSpPr>
          <p:spPr>
            <a:xfrm>
              <a:off x="2117600" y="2066289"/>
              <a:ext cx="1385993" cy="1087200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9FC9E937-1927-CAA3-F002-C503218DDB5D}"/>
                </a:ext>
              </a:extLst>
            </p:cNvPr>
            <p:cNvSpPr txBox="1"/>
            <p:nvPr/>
          </p:nvSpPr>
          <p:spPr>
            <a:xfrm>
              <a:off x="2167557" y="1638159"/>
              <a:ext cx="128607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 ？ 狗 ？</a:t>
              </a:r>
              <a:endPara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6A36D717-A568-0082-008F-E500E89C3BB6}"/>
              </a:ext>
            </a:extLst>
          </p:cNvPr>
          <p:cNvCxnSpPr/>
          <p:nvPr/>
        </p:nvCxnSpPr>
        <p:spPr>
          <a:xfrm>
            <a:off x="3078001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E12D4B51-3E97-A949-793E-65FE628EA969}"/>
              </a:ext>
            </a:extLst>
          </p:cNvPr>
          <p:cNvSpPr txBox="1"/>
          <p:nvPr/>
        </p:nvSpPr>
        <p:spPr>
          <a:xfrm>
            <a:off x="6621657" y="1973208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677F2DB-0434-0E80-8A5D-CC51E816C0EC}"/>
              </a:ext>
            </a:extLst>
          </p:cNvPr>
          <p:cNvCxnSpPr>
            <a:cxnSpLocks/>
          </p:cNvCxnSpPr>
          <p:nvPr/>
        </p:nvCxnSpPr>
        <p:spPr>
          <a:xfrm>
            <a:off x="5566072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3AA9D5E-04F9-CBEA-2E75-A48B1234DC6C}"/>
              </a:ext>
            </a:extLst>
          </p:cNvPr>
          <p:cNvGrpSpPr/>
          <p:nvPr/>
        </p:nvGrpSpPr>
        <p:grpSpPr>
          <a:xfrm>
            <a:off x="1437468" y="2823096"/>
            <a:ext cx="1385993" cy="1515405"/>
            <a:chOff x="1437468" y="3408541"/>
            <a:chExt cx="1385993" cy="151540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918F030-5842-D940-EBA2-FE9761279613}"/>
                </a:ext>
              </a:extLst>
            </p:cNvPr>
            <p:cNvSpPr/>
            <p:nvPr/>
          </p:nvSpPr>
          <p:spPr>
            <a:xfrm>
              <a:off x="1437468" y="3836746"/>
              <a:ext cx="1385993" cy="1087200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C488E8B8-FEDF-03EE-6F4B-F2649AE3B334}"/>
                </a:ext>
              </a:extLst>
            </p:cNvPr>
            <p:cNvSpPr txBox="1"/>
            <p:nvPr/>
          </p:nvSpPr>
          <p:spPr>
            <a:xfrm>
              <a:off x="1487426" y="3408541"/>
              <a:ext cx="128607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dk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猫 ？ 狗 ？</a:t>
              </a:r>
              <a:endPara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76579D2-E021-EDC9-B945-B766940E0B2B}"/>
              </a:ext>
            </a:extLst>
          </p:cNvPr>
          <p:cNvCxnSpPr>
            <a:cxnSpLocks/>
          </p:cNvCxnSpPr>
          <p:nvPr/>
        </p:nvCxnSpPr>
        <p:spPr>
          <a:xfrm>
            <a:off x="3078001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2">
            <a:extLst>
              <a:ext uri="{FF2B5EF4-FFF2-40B4-BE49-F238E27FC236}">
                <a16:creationId xmlns:a16="http://schemas.microsoft.com/office/drawing/2014/main" id="{57955021-7931-F17E-3C4D-B375FB800622}"/>
              </a:ext>
            </a:extLst>
          </p:cNvPr>
          <p:cNvSpPr txBox="1"/>
          <p:nvPr/>
        </p:nvSpPr>
        <p:spPr>
          <a:xfrm>
            <a:off x="6621657" y="3554436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“这是猫”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43F7EF50-6A7C-1621-AA71-C80E3C4FE79A}"/>
              </a:ext>
            </a:extLst>
          </p:cNvPr>
          <p:cNvCxnSpPr>
            <a:cxnSpLocks/>
          </p:cNvCxnSpPr>
          <p:nvPr/>
        </p:nvCxnSpPr>
        <p:spPr>
          <a:xfrm>
            <a:off x="5566072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2">
            <a:extLst>
              <a:ext uri="{FF2B5EF4-FFF2-40B4-BE49-F238E27FC236}">
                <a16:creationId xmlns:a16="http://schemas.microsoft.com/office/drawing/2014/main" id="{277B72AB-AB3D-D43A-28E5-87BDD8B61F82}"/>
              </a:ext>
            </a:extLst>
          </p:cNvPr>
          <p:cNvSpPr txBox="1"/>
          <p:nvPr/>
        </p:nvSpPr>
        <p:spPr>
          <a:xfrm>
            <a:off x="1487425" y="4465184"/>
            <a:ext cx="1286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猫 ？ 狗 ？</a:t>
            </a:r>
            <a:endParaRPr lang="en-US" altLang="zh-CN" sz="2000" b="1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54412877-8978-7DB4-14DB-2383BDC91BFD}"/>
              </a:ext>
            </a:extLst>
          </p:cNvPr>
          <p:cNvCxnSpPr>
            <a:cxnSpLocks/>
          </p:cNvCxnSpPr>
          <p:nvPr/>
        </p:nvCxnSpPr>
        <p:spPr>
          <a:xfrm>
            <a:off x="3078001" y="5371166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2">
            <a:extLst>
              <a:ext uri="{FF2B5EF4-FFF2-40B4-BE49-F238E27FC236}">
                <a16:creationId xmlns:a16="http://schemas.microsoft.com/office/drawing/2014/main" id="{3B81CF2A-0C25-1294-5D96-599F01D38D4E}"/>
              </a:ext>
            </a:extLst>
          </p:cNvPr>
          <p:cNvSpPr txBox="1"/>
          <p:nvPr/>
        </p:nvSpPr>
        <p:spPr>
          <a:xfrm>
            <a:off x="6621657" y="5189129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AB863955-ECAA-06EC-0F8E-185530A03834}"/>
              </a:ext>
            </a:extLst>
          </p:cNvPr>
          <p:cNvCxnSpPr>
            <a:cxnSpLocks/>
          </p:cNvCxnSpPr>
          <p:nvPr/>
        </p:nvCxnSpPr>
        <p:spPr>
          <a:xfrm>
            <a:off x="5566072" y="5389184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5F49C4D-57F8-456F-B06E-AD6279CFF8CD}"/>
              </a:ext>
            </a:extLst>
          </p:cNvPr>
          <p:cNvGrpSpPr/>
          <p:nvPr/>
        </p:nvGrpSpPr>
        <p:grpSpPr>
          <a:xfrm>
            <a:off x="4218289" y="1551289"/>
            <a:ext cx="1008539" cy="1294959"/>
            <a:chOff x="6314218" y="434410"/>
            <a:chExt cx="1008539" cy="1294959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12458097-21A2-D298-9EFC-D62081B6031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B3838AD-A8F4-A1A1-D71F-ED812B44CE24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B3838AD-A8F4-A1A1-D71F-ED812B44CE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935"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BB9F12F-1FC4-5E67-6121-16E529DDD159}"/>
              </a:ext>
            </a:extLst>
          </p:cNvPr>
          <p:cNvGrpSpPr/>
          <p:nvPr/>
        </p:nvGrpSpPr>
        <p:grpSpPr>
          <a:xfrm>
            <a:off x="4218289" y="3107011"/>
            <a:ext cx="1008539" cy="1294959"/>
            <a:chOff x="6314218" y="434410"/>
            <a:chExt cx="1008539" cy="1294959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546DB348-6C93-C5E0-50FE-07BEFFDFB38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D569BBC1-E124-4B8C-930D-1DD1A5EC5C9C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D569BBC1-E124-4B8C-930D-1DD1A5EC5C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20"/>
                  <a:stretch>
                    <a:fillRect l="-93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AC6D596-9862-9596-78DD-FF87BD8371CB}"/>
              </a:ext>
            </a:extLst>
          </p:cNvPr>
          <p:cNvGrpSpPr/>
          <p:nvPr/>
        </p:nvGrpSpPr>
        <p:grpSpPr>
          <a:xfrm>
            <a:off x="4218289" y="4723686"/>
            <a:ext cx="1008539" cy="1294959"/>
            <a:chOff x="6314218" y="434410"/>
            <a:chExt cx="1008539" cy="1294959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E3F7C331-7F90-FABD-100D-9710F49840E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E60E8C8-BDE7-9078-FC9A-EF30B51DF183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E60E8C8-BDE7-9078-FC9A-EF30B51DF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93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C113F2B-94F8-EF29-8F6D-FE452305BDBF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88" y="1508133"/>
            <a:ext cx="1008540" cy="10085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8FECC2C-927C-3496-F4A7-7021D40F937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88" y="3063856"/>
            <a:ext cx="1008540" cy="10085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13DBA7F-DD69-F5F7-7593-BDCD2E8C16FA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88" y="4684859"/>
            <a:ext cx="1008540" cy="1008540"/>
          </a:xfrm>
          <a:prstGeom prst="rect">
            <a:avLst/>
          </a:prstGeom>
        </p:spPr>
      </p:pic>
      <p:sp>
        <p:nvSpPr>
          <p:cNvPr id="30" name="TextBox 4112">
            <a:extLst>
              <a:ext uri="{FF2B5EF4-FFF2-40B4-BE49-F238E27FC236}">
                <a16:creationId xmlns:a16="http://schemas.microsoft.com/office/drawing/2014/main" id="{49A85D9B-5DBE-F3EF-3DFE-C519E8AF7B3E}"/>
              </a:ext>
            </a:extLst>
          </p:cNvPr>
          <p:cNvSpPr txBox="1"/>
          <p:nvPr/>
        </p:nvSpPr>
        <p:spPr>
          <a:xfrm rot="5400000">
            <a:off x="5632184" y="2894579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31" name="图形 30">
            <a:extLst>
              <a:ext uri="{FF2B5EF4-FFF2-40B4-BE49-F238E27FC236}">
                <a16:creationId xmlns:a16="http://schemas.microsoft.com/office/drawing/2014/main" id="{29BC6C05-4886-AFA0-088D-21E2FAEEA2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26365" y="4949764"/>
            <a:ext cx="937726" cy="8509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E12DE0F9-743D-7DF3-C2E2-33E6AC7F05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22881" y="1746284"/>
            <a:ext cx="850900" cy="850900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BD7C9C0F-AC4A-1E2F-D2A0-A0FED7FD4B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22881" y="3329041"/>
            <a:ext cx="850900" cy="850900"/>
          </a:xfrm>
          <a:prstGeom prst="rect">
            <a:avLst/>
          </a:prstGeom>
        </p:spPr>
      </p:pic>
      <p:sp>
        <p:nvSpPr>
          <p:cNvPr id="37" name="TextBox 2">
            <a:extLst>
              <a:ext uri="{FF2B5EF4-FFF2-40B4-BE49-F238E27FC236}">
                <a16:creationId xmlns:a16="http://schemas.microsoft.com/office/drawing/2014/main" id="{DCC2CDC0-C3C1-3D39-86E0-4B6B3831C262}"/>
              </a:ext>
            </a:extLst>
          </p:cNvPr>
          <p:cNvSpPr txBox="1"/>
          <p:nvPr/>
        </p:nvSpPr>
        <p:spPr>
          <a:xfrm>
            <a:off x="9721391" y="1971679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“这是猫”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0B1DE427-AA5A-40D9-52FB-1277C67DE11D}"/>
              </a:ext>
            </a:extLst>
          </p:cNvPr>
          <p:cNvSpPr txBox="1"/>
          <p:nvPr/>
        </p:nvSpPr>
        <p:spPr>
          <a:xfrm>
            <a:off x="9721391" y="3613767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“这是狗”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标题 7">
            <a:extLst>
              <a:ext uri="{FF2B5EF4-FFF2-40B4-BE49-F238E27FC236}">
                <a16:creationId xmlns:a16="http://schemas.microsoft.com/office/drawing/2014/main" id="{363E19B6-2502-1718-5B25-80985CE8C8EC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机器学习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Machine Learning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ML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BA1D612-BA40-B842-7640-6010FD47794B}"/>
              </a:ext>
            </a:extLst>
          </p:cNvPr>
          <p:cNvSpPr txBox="1"/>
          <p:nvPr/>
        </p:nvSpPr>
        <p:spPr>
          <a:xfrm>
            <a:off x="6993850" y="769374"/>
            <a:ext cx="285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是如何学习的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？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3811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905B-6D35-DBC3-61DA-63F78446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FE661BB4-A7AE-0673-B578-771126550B5C}"/>
              </a:ext>
            </a:extLst>
          </p:cNvPr>
          <p:cNvSpPr/>
          <p:nvPr/>
        </p:nvSpPr>
        <p:spPr>
          <a:xfrm>
            <a:off x="2455144" y="4872939"/>
            <a:ext cx="1385993" cy="10872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1FDE527C-DA79-3554-0F74-55B4B43D0D9B}"/>
              </a:ext>
            </a:extLst>
          </p:cNvPr>
          <p:cNvSpPr txBox="1"/>
          <p:nvPr/>
        </p:nvSpPr>
        <p:spPr>
          <a:xfrm rot="5400000">
            <a:off x="6206224" y="4402561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107320-848B-8C91-EA16-CD9D24869516}"/>
              </a:ext>
            </a:extLst>
          </p:cNvPr>
          <p:cNvSpPr/>
          <p:nvPr/>
        </p:nvSpPr>
        <p:spPr>
          <a:xfrm>
            <a:off x="871219" y="1629663"/>
            <a:ext cx="1385993" cy="10872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68B6397-0136-9C48-E634-3CE1DC4F9CF0}"/>
              </a:ext>
            </a:extLst>
          </p:cNvPr>
          <p:cNvCxnSpPr>
            <a:cxnSpLocks/>
          </p:cNvCxnSpPr>
          <p:nvPr/>
        </p:nvCxnSpPr>
        <p:spPr>
          <a:xfrm>
            <a:off x="4052563" y="217326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6E6FA6C-71C7-3E50-8B38-386099D2EECA}"/>
              </a:ext>
            </a:extLst>
          </p:cNvPr>
          <p:cNvSpPr txBox="1"/>
          <p:nvPr/>
        </p:nvSpPr>
        <p:spPr>
          <a:xfrm>
            <a:off x="7195697" y="1973208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5419D88-A643-DC5F-32E6-7CEC31B1A7B8}"/>
              </a:ext>
            </a:extLst>
          </p:cNvPr>
          <p:cNvCxnSpPr>
            <a:cxnSpLocks/>
          </p:cNvCxnSpPr>
          <p:nvPr/>
        </p:nvCxnSpPr>
        <p:spPr>
          <a:xfrm>
            <a:off x="6140112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037A7E29-6808-5CA1-434A-1656044A614A}"/>
              </a:ext>
            </a:extLst>
          </p:cNvPr>
          <p:cNvSpPr txBox="1"/>
          <p:nvPr/>
        </p:nvSpPr>
        <p:spPr>
          <a:xfrm>
            <a:off x="10295431" y="1971679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CD939214-504C-9126-4DC0-DA411F775C06}"/>
              </a:ext>
            </a:extLst>
          </p:cNvPr>
          <p:cNvSpPr txBox="1"/>
          <p:nvPr/>
        </p:nvSpPr>
        <p:spPr>
          <a:xfrm>
            <a:off x="7195697" y="3554436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C188910-F78C-39C1-CAC3-C22B8829C60E}"/>
              </a:ext>
            </a:extLst>
          </p:cNvPr>
          <p:cNvCxnSpPr>
            <a:cxnSpLocks/>
          </p:cNvCxnSpPr>
          <p:nvPr/>
        </p:nvCxnSpPr>
        <p:spPr>
          <a:xfrm>
            <a:off x="6140112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">
            <a:extLst>
              <a:ext uri="{FF2B5EF4-FFF2-40B4-BE49-F238E27FC236}">
                <a16:creationId xmlns:a16="http://schemas.microsoft.com/office/drawing/2014/main" id="{A34A6495-688C-BAF3-F80B-23A03513D1A6}"/>
              </a:ext>
            </a:extLst>
          </p:cNvPr>
          <p:cNvSpPr txBox="1"/>
          <p:nvPr/>
        </p:nvSpPr>
        <p:spPr>
          <a:xfrm>
            <a:off x="10295431" y="3613767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“都是猫”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D4F5DDFB-3EDF-A6E9-1100-13604E555132}"/>
              </a:ext>
            </a:extLst>
          </p:cNvPr>
          <p:cNvSpPr txBox="1"/>
          <p:nvPr/>
        </p:nvSpPr>
        <p:spPr>
          <a:xfrm>
            <a:off x="7195697" y="5189129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“都是狗”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525A97C0-6931-A453-8653-CF2C7D7995A5}"/>
              </a:ext>
            </a:extLst>
          </p:cNvPr>
          <p:cNvCxnSpPr>
            <a:cxnSpLocks/>
          </p:cNvCxnSpPr>
          <p:nvPr/>
        </p:nvCxnSpPr>
        <p:spPr>
          <a:xfrm>
            <a:off x="6140112" y="5389184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198BD94-D802-6B00-B21A-C79034E403C4}"/>
              </a:ext>
            </a:extLst>
          </p:cNvPr>
          <p:cNvGrpSpPr/>
          <p:nvPr/>
        </p:nvGrpSpPr>
        <p:grpSpPr>
          <a:xfrm>
            <a:off x="4792329" y="1672819"/>
            <a:ext cx="1008539" cy="1294959"/>
            <a:chOff x="6314218" y="434410"/>
            <a:chExt cx="1008539" cy="1294959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56ECF0A9-0FE7-D42D-E2D6-34C82A860705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4170E6F8-D414-EFE2-0E93-5B1481800F8B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B3838AD-A8F4-A1A1-D71F-ED812B44CE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935"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EAB9F28-B9CC-AEEB-BD18-60ACC0743747}"/>
              </a:ext>
            </a:extLst>
          </p:cNvPr>
          <p:cNvGrpSpPr/>
          <p:nvPr/>
        </p:nvGrpSpPr>
        <p:grpSpPr>
          <a:xfrm>
            <a:off x="4792329" y="3250544"/>
            <a:ext cx="1008539" cy="1294959"/>
            <a:chOff x="6314218" y="434410"/>
            <a:chExt cx="1008539" cy="1294959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AF222D78-3E32-EEAF-92C6-A1B9ABB79A9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406EB73-D3DB-F3D4-6C83-0ADE2A323021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D569BBC1-E124-4B8C-930D-1DD1A5EC5C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20"/>
                  <a:stretch>
                    <a:fillRect l="-93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12BE886-A4F4-465F-8B45-FC1E1ABF4C83}"/>
              </a:ext>
            </a:extLst>
          </p:cNvPr>
          <p:cNvGrpSpPr/>
          <p:nvPr/>
        </p:nvGrpSpPr>
        <p:grpSpPr>
          <a:xfrm>
            <a:off x="4792329" y="4911766"/>
            <a:ext cx="1008539" cy="1294959"/>
            <a:chOff x="6314218" y="434410"/>
            <a:chExt cx="1008539" cy="1294959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5A37F22E-6262-D401-7982-C054D9B48B8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A8B04A8-1620-E60A-EFD0-F65EE19FD513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E60E8C8-BDE7-9078-FC9A-EF30B51DF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93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DB1706F0-524D-39D9-A562-3A4642A9489B}"/>
              </a:ext>
            </a:extLst>
          </p:cNvPr>
          <p:cNvSpPr/>
          <p:nvPr/>
        </p:nvSpPr>
        <p:spPr>
          <a:xfrm>
            <a:off x="2455144" y="1629663"/>
            <a:ext cx="1385993" cy="1087200"/>
          </a:xfrm>
          <a:prstGeom prst="rect">
            <a:avLst/>
          </a:prstGeom>
          <a:blipFill dpi="0"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7410C731-387B-E759-9481-FB4C2AEB55BA}"/>
              </a:ext>
            </a:extLst>
          </p:cNvPr>
          <p:cNvSpPr txBox="1"/>
          <p:nvPr/>
        </p:nvSpPr>
        <p:spPr>
          <a:xfrm>
            <a:off x="1564215" y="1102870"/>
            <a:ext cx="1738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哪一张是猫？</a:t>
            </a:r>
            <a:endParaRPr lang="en-US" altLang="zh-CN" sz="2000" b="1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4112">
            <a:extLst>
              <a:ext uri="{FF2B5EF4-FFF2-40B4-BE49-F238E27FC236}">
                <a16:creationId xmlns:a16="http://schemas.microsoft.com/office/drawing/2014/main" id="{EDEDB53C-22AA-3971-C2D4-7B92FD8A3D0B}"/>
              </a:ext>
            </a:extLst>
          </p:cNvPr>
          <p:cNvSpPr txBox="1"/>
          <p:nvPr/>
        </p:nvSpPr>
        <p:spPr>
          <a:xfrm rot="5400000">
            <a:off x="6206224" y="2894579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89BAF57-0501-2E2C-CB65-609396E955F3}"/>
              </a:ext>
            </a:extLst>
          </p:cNvPr>
          <p:cNvSpPr/>
          <p:nvPr/>
        </p:nvSpPr>
        <p:spPr>
          <a:xfrm>
            <a:off x="871219" y="3210891"/>
            <a:ext cx="1385993" cy="1087200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CF33A80-7437-8C4E-18A5-D0D21BA99974}"/>
              </a:ext>
            </a:extLst>
          </p:cNvPr>
          <p:cNvSpPr/>
          <p:nvPr/>
        </p:nvSpPr>
        <p:spPr>
          <a:xfrm>
            <a:off x="2455144" y="3210891"/>
            <a:ext cx="1385993" cy="1087200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2F5AA32-21B1-529C-C765-F78418B8853D}"/>
              </a:ext>
            </a:extLst>
          </p:cNvPr>
          <p:cNvCxnSpPr>
            <a:cxnSpLocks/>
          </p:cNvCxnSpPr>
          <p:nvPr/>
        </p:nvCxnSpPr>
        <p:spPr>
          <a:xfrm>
            <a:off x="4052563" y="3738274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1BC36AE4-D971-96A7-9865-B95B5E25B222}"/>
              </a:ext>
            </a:extLst>
          </p:cNvPr>
          <p:cNvSpPr/>
          <p:nvPr/>
        </p:nvSpPr>
        <p:spPr>
          <a:xfrm>
            <a:off x="871218" y="4872939"/>
            <a:ext cx="1385993" cy="1087200"/>
          </a:xfrm>
          <a:prstGeom prst="rect">
            <a:avLst/>
          </a:prstGeom>
          <a:blipFill dpi="0"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B21DFFC-BCC4-2A75-07DF-7E8CA226B5E9}"/>
              </a:ext>
            </a:extLst>
          </p:cNvPr>
          <p:cNvCxnSpPr>
            <a:cxnSpLocks/>
          </p:cNvCxnSpPr>
          <p:nvPr/>
        </p:nvCxnSpPr>
        <p:spPr>
          <a:xfrm>
            <a:off x="4052563" y="540577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标题 7">
            <a:extLst>
              <a:ext uri="{FF2B5EF4-FFF2-40B4-BE49-F238E27FC236}">
                <a16:creationId xmlns:a16="http://schemas.microsoft.com/office/drawing/2014/main" id="{2744341F-C1FE-2B76-D1E9-353E58DFB9D9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机器学习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Machine Learning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ML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DB29720F-1DDF-5096-B0F5-00824AF23C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994799" y="4949764"/>
            <a:ext cx="937726" cy="850900"/>
          </a:xfrm>
          <a:prstGeom prst="rect">
            <a:avLst/>
          </a:prstGeom>
        </p:spPr>
      </p:pic>
      <p:pic>
        <p:nvPicPr>
          <p:cNvPr id="54" name="图形 53">
            <a:extLst>
              <a:ext uri="{FF2B5EF4-FFF2-40B4-BE49-F238E27FC236}">
                <a16:creationId xmlns:a16="http://schemas.microsoft.com/office/drawing/2014/main" id="{A331E4B6-42F9-BBCB-EDDD-DFCBF32E38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91315" y="1746284"/>
            <a:ext cx="850900" cy="850900"/>
          </a:xfrm>
          <a:prstGeom prst="rect">
            <a:avLst/>
          </a:prstGeom>
        </p:spPr>
      </p:pic>
      <p:pic>
        <p:nvPicPr>
          <p:cNvPr id="57" name="图形 56">
            <a:extLst>
              <a:ext uri="{FF2B5EF4-FFF2-40B4-BE49-F238E27FC236}">
                <a16:creationId xmlns:a16="http://schemas.microsoft.com/office/drawing/2014/main" id="{2DD92FE4-EE11-AA0C-4E4A-C83E03E739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91315" y="3329041"/>
            <a:ext cx="850900" cy="8509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A3FC2D9-F4B5-4611-06C0-243FAB921A86}"/>
              </a:ext>
            </a:extLst>
          </p:cNvPr>
          <p:cNvSpPr txBox="1"/>
          <p:nvPr/>
        </p:nvSpPr>
        <p:spPr>
          <a:xfrm>
            <a:off x="6993850" y="769374"/>
            <a:ext cx="285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稍微复杂一些</a:t>
            </a:r>
            <a:r>
              <a:rPr lang="en-GB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324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26A4-9E1D-31C3-3DAC-D1396FFD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7173BE1-C65C-7BF0-C401-A1091A5A57D0}"/>
              </a:ext>
            </a:extLst>
          </p:cNvPr>
          <p:cNvSpPr/>
          <p:nvPr/>
        </p:nvSpPr>
        <p:spPr>
          <a:xfrm>
            <a:off x="2297664" y="4872939"/>
            <a:ext cx="1385993" cy="10872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F5E87898-80FA-5FCB-E4A5-B0BF3400E216}"/>
              </a:ext>
            </a:extLst>
          </p:cNvPr>
          <p:cNvSpPr txBox="1"/>
          <p:nvPr/>
        </p:nvSpPr>
        <p:spPr>
          <a:xfrm rot="5400000">
            <a:off x="6048744" y="4402561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EB5E35-1F9B-CED9-650F-183600655F21}"/>
              </a:ext>
            </a:extLst>
          </p:cNvPr>
          <p:cNvSpPr/>
          <p:nvPr/>
        </p:nvSpPr>
        <p:spPr>
          <a:xfrm>
            <a:off x="713739" y="1629663"/>
            <a:ext cx="1385993" cy="1087200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DFDECBB-0390-292A-CB4E-C31DC7133199}"/>
              </a:ext>
            </a:extLst>
          </p:cNvPr>
          <p:cNvCxnSpPr>
            <a:cxnSpLocks/>
          </p:cNvCxnSpPr>
          <p:nvPr/>
        </p:nvCxnSpPr>
        <p:spPr>
          <a:xfrm>
            <a:off x="3895083" y="217326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B63451A0-F853-B89B-D7C8-BFA9EEBE0DDB}"/>
              </a:ext>
            </a:extLst>
          </p:cNvPr>
          <p:cNvSpPr txBox="1"/>
          <p:nvPr/>
        </p:nvSpPr>
        <p:spPr>
          <a:xfrm>
            <a:off x="7038217" y="1973208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73AF0F0-39EC-A8FC-FF8E-81285B85BFA8}"/>
              </a:ext>
            </a:extLst>
          </p:cNvPr>
          <p:cNvCxnSpPr>
            <a:cxnSpLocks/>
          </p:cNvCxnSpPr>
          <p:nvPr/>
        </p:nvCxnSpPr>
        <p:spPr>
          <a:xfrm>
            <a:off x="5982632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49283715-9427-D5CA-790A-BC8855B7010F}"/>
              </a:ext>
            </a:extLst>
          </p:cNvPr>
          <p:cNvSpPr txBox="1"/>
          <p:nvPr/>
        </p:nvSpPr>
        <p:spPr>
          <a:xfrm>
            <a:off x="10137951" y="1971679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352F5749-B552-B87F-85AD-99E17D8485E7}"/>
              </a:ext>
            </a:extLst>
          </p:cNvPr>
          <p:cNvSpPr txBox="1"/>
          <p:nvPr/>
        </p:nvSpPr>
        <p:spPr>
          <a:xfrm>
            <a:off x="7038217" y="3554436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A9E7B875-B6E3-18DF-D3D9-4EC6202F80E5}"/>
              </a:ext>
            </a:extLst>
          </p:cNvPr>
          <p:cNvCxnSpPr>
            <a:cxnSpLocks/>
          </p:cNvCxnSpPr>
          <p:nvPr/>
        </p:nvCxnSpPr>
        <p:spPr>
          <a:xfrm>
            <a:off x="5982632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">
            <a:extLst>
              <a:ext uri="{FF2B5EF4-FFF2-40B4-BE49-F238E27FC236}">
                <a16:creationId xmlns:a16="http://schemas.microsoft.com/office/drawing/2014/main" id="{12D9CEC6-E819-41A4-A4AC-7D764EA25454}"/>
              </a:ext>
            </a:extLst>
          </p:cNvPr>
          <p:cNvSpPr txBox="1"/>
          <p:nvPr/>
        </p:nvSpPr>
        <p:spPr>
          <a:xfrm>
            <a:off x="10137951" y="3613767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B2DF2866-696F-6208-F914-F00DEB1146D5}"/>
              </a:ext>
            </a:extLst>
          </p:cNvPr>
          <p:cNvSpPr txBox="1"/>
          <p:nvPr/>
        </p:nvSpPr>
        <p:spPr>
          <a:xfrm>
            <a:off x="7038217" y="5189129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8C08031A-5512-117F-CB2E-893367776453}"/>
              </a:ext>
            </a:extLst>
          </p:cNvPr>
          <p:cNvCxnSpPr>
            <a:cxnSpLocks/>
          </p:cNvCxnSpPr>
          <p:nvPr/>
        </p:nvCxnSpPr>
        <p:spPr>
          <a:xfrm>
            <a:off x="5982632" y="5389184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2C0EC1C-7861-F9AA-2852-02798CF7040D}"/>
              </a:ext>
            </a:extLst>
          </p:cNvPr>
          <p:cNvGrpSpPr/>
          <p:nvPr/>
        </p:nvGrpSpPr>
        <p:grpSpPr>
          <a:xfrm>
            <a:off x="4634849" y="1551289"/>
            <a:ext cx="1008539" cy="1294959"/>
            <a:chOff x="6314218" y="434410"/>
            <a:chExt cx="1008539" cy="1294959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1268B993-4BD8-7F72-5759-4EE32276C0D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ED300D8-E2B7-F342-9B37-F310DB665B7E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ED300D8-E2B7-F342-9B37-F310DB665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926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9E21DDC-4FC0-17C1-E546-CE21D7C6E74C}"/>
              </a:ext>
            </a:extLst>
          </p:cNvPr>
          <p:cNvGrpSpPr/>
          <p:nvPr/>
        </p:nvGrpSpPr>
        <p:grpSpPr>
          <a:xfrm>
            <a:off x="4634849" y="3107011"/>
            <a:ext cx="1008539" cy="1294959"/>
            <a:chOff x="6314218" y="434410"/>
            <a:chExt cx="1008539" cy="1294959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238131EB-C5D6-961B-7B84-6F3281F2A0E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CFF07A7-82D6-0DDF-F5A4-654C291599B7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CFF07A7-82D6-0DDF-F5A4-654C29159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926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25B196-2CC8-8AC9-4708-EFF7BD4EE6D6}"/>
              </a:ext>
            </a:extLst>
          </p:cNvPr>
          <p:cNvGrpSpPr/>
          <p:nvPr/>
        </p:nvGrpSpPr>
        <p:grpSpPr>
          <a:xfrm>
            <a:off x="4634849" y="4862154"/>
            <a:ext cx="1008539" cy="1294959"/>
            <a:chOff x="6314218" y="434410"/>
            <a:chExt cx="1008539" cy="1294959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B58522A5-F5F4-9DBC-5F7A-B07474D625D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09AFAAF-7587-61C9-E301-6B9A0B7416F4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09AFAAF-7587-61C9-E301-6B9A0B7416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926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A11A571-FDB4-B729-D9FE-B49764580A24}"/>
              </a:ext>
            </a:extLst>
          </p:cNvPr>
          <p:cNvSpPr/>
          <p:nvPr/>
        </p:nvSpPr>
        <p:spPr>
          <a:xfrm>
            <a:off x="2297664" y="1629663"/>
            <a:ext cx="1385993" cy="1087200"/>
          </a:xfrm>
          <a:prstGeom prst="rect">
            <a:avLst/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5F3D8A4-6BE6-1582-349E-1A215BAD541D}"/>
              </a:ext>
            </a:extLst>
          </p:cNvPr>
          <p:cNvSpPr txBox="1"/>
          <p:nvPr/>
        </p:nvSpPr>
        <p:spPr>
          <a:xfrm>
            <a:off x="659483" y="1018875"/>
            <a:ext cx="4983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哪一张图片里的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城市环境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让人更有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安全感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4112">
            <a:extLst>
              <a:ext uri="{FF2B5EF4-FFF2-40B4-BE49-F238E27FC236}">
                <a16:creationId xmlns:a16="http://schemas.microsoft.com/office/drawing/2014/main" id="{A3A8DCD1-3534-8021-6F5A-DEB9095897AF}"/>
              </a:ext>
            </a:extLst>
          </p:cNvPr>
          <p:cNvSpPr txBox="1"/>
          <p:nvPr/>
        </p:nvSpPr>
        <p:spPr>
          <a:xfrm rot="5400000">
            <a:off x="6048744" y="2894579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D128AAB-12F7-5841-D999-CC705F3483D5}"/>
              </a:ext>
            </a:extLst>
          </p:cNvPr>
          <p:cNvCxnSpPr>
            <a:cxnSpLocks/>
          </p:cNvCxnSpPr>
          <p:nvPr/>
        </p:nvCxnSpPr>
        <p:spPr>
          <a:xfrm>
            <a:off x="3895083" y="3738274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ACF75D9E-5FE7-F8A2-A1D2-8E83974C801E}"/>
              </a:ext>
            </a:extLst>
          </p:cNvPr>
          <p:cNvSpPr/>
          <p:nvPr/>
        </p:nvSpPr>
        <p:spPr>
          <a:xfrm>
            <a:off x="713738" y="4872939"/>
            <a:ext cx="1385993" cy="1087200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33731CF-7E68-D7B7-2CE0-646D78B97A12}"/>
              </a:ext>
            </a:extLst>
          </p:cNvPr>
          <p:cNvCxnSpPr>
            <a:cxnSpLocks/>
          </p:cNvCxnSpPr>
          <p:nvPr/>
        </p:nvCxnSpPr>
        <p:spPr>
          <a:xfrm>
            <a:off x="3895083" y="540577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6D8864D1-0CAC-9235-1E19-71973B725D92}"/>
              </a:ext>
            </a:extLst>
          </p:cNvPr>
          <p:cNvSpPr/>
          <p:nvPr/>
        </p:nvSpPr>
        <p:spPr>
          <a:xfrm>
            <a:off x="713739" y="3150228"/>
            <a:ext cx="1385993" cy="1087200"/>
          </a:xfrm>
          <a:prstGeom prst="rect">
            <a:avLst/>
          </a:prstGeom>
          <a:blipFill dpi="0"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472FDAB-6DD5-CA8F-BEDE-C54A9066D5AF}"/>
              </a:ext>
            </a:extLst>
          </p:cNvPr>
          <p:cNvSpPr/>
          <p:nvPr/>
        </p:nvSpPr>
        <p:spPr>
          <a:xfrm>
            <a:off x="2297664" y="3150228"/>
            <a:ext cx="1385993" cy="1087200"/>
          </a:xfrm>
          <a:prstGeom prst="rect">
            <a:avLst/>
          </a:prstGeom>
          <a:blipFill dpi="0"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id="{69A0CEB9-452C-E464-295F-52DE341C44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38240" y="4949764"/>
            <a:ext cx="937726" cy="850900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CBBD54E8-D326-B77D-5CD2-598D91E377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34756" y="1746284"/>
            <a:ext cx="850900" cy="850900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EAA4C9F9-FBD7-4771-EAFB-D1E8DF81413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34756" y="3329041"/>
            <a:ext cx="850900" cy="850900"/>
          </a:xfrm>
          <a:prstGeom prst="rect">
            <a:avLst/>
          </a:prstGeom>
        </p:spPr>
      </p:pic>
      <p:sp>
        <p:nvSpPr>
          <p:cNvPr id="43" name="标题 7">
            <a:extLst>
              <a:ext uri="{FF2B5EF4-FFF2-40B4-BE49-F238E27FC236}">
                <a16:creationId xmlns:a16="http://schemas.microsoft.com/office/drawing/2014/main" id="{A20379AE-32CA-8B61-6475-F8A8D11B29E3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机器学习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Machine Learning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ML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B8D829-805A-056B-A101-75FDC26435BB}"/>
              </a:ext>
            </a:extLst>
          </p:cNvPr>
          <p:cNvSpPr txBox="1"/>
          <p:nvPr/>
        </p:nvSpPr>
        <p:spPr>
          <a:xfrm>
            <a:off x="6993850" y="769374"/>
            <a:ext cx="285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更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复杂一些</a:t>
            </a:r>
            <a:r>
              <a:rPr lang="en-GB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395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A91BA-018A-720C-3C35-6C3E84CB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rban Perception (Place Pulse, Streetscore, Streetchange) — Center for  Collective Learning">
            <a:extLst>
              <a:ext uri="{FF2B5EF4-FFF2-40B4-BE49-F238E27FC236}">
                <a16:creationId xmlns:a16="http://schemas.microsoft.com/office/drawing/2014/main" id="{1F6B17F9-0BDC-5512-639D-FBF7044E1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923" y="800708"/>
            <a:ext cx="5773706" cy="25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9B34D2B-5FA2-B3CB-9EC6-2CB61B35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78" y="2053012"/>
            <a:ext cx="5773706" cy="4351338"/>
          </a:xfrm>
        </p:spPr>
        <p:txBody>
          <a:bodyPr>
            <a:normAutofit/>
          </a:bodyPr>
          <a:lstStyle/>
          <a:p>
            <a:pPr marL="109728" indent="0">
              <a:lnSpc>
                <a:spcPct val="120000"/>
              </a:lnSpc>
              <a:buNone/>
            </a:pPr>
            <a:endParaRPr lang="en-GB" altLang="zh-CN" sz="20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GB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目标</a:t>
            </a:r>
            <a:r>
              <a:rPr lang="en-US" altLang="zh-CN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大规模收集人类对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城市场景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主观感知</a:t>
            </a:r>
            <a:endParaRPr lang="en-GB" altLang="zh-CN" sz="20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收集方式：</a:t>
            </a:r>
            <a:r>
              <a:rPr lang="zh-CN" altLang="en-GB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在线</a:t>
            </a:r>
            <a:r>
              <a:rPr lang="zh-CN" altLang="en-GB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众包</a:t>
            </a: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Crowdsourcing</a:t>
            </a:r>
            <a:endParaRPr lang="en-GB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特点</a:t>
            </a:r>
            <a:r>
              <a:rPr lang="en-US" altLang="zh-CN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两两比较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Pairwise</a:t>
            </a:r>
            <a:r>
              <a:rPr lang="zh-CN" altLang="en-US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Comparison</a:t>
            </a:r>
            <a:endParaRPr lang="en-GB" altLang="zh-CN" sz="20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规模</a:t>
            </a:r>
            <a:r>
              <a:rPr lang="en-US" altLang="zh-CN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en-US" altLang="zh-CN" sz="20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lnSpc>
                <a:spcPct val="120000"/>
              </a:lnSpc>
              <a:buNone/>
            </a:pPr>
            <a:r>
              <a:rPr lang="zh-CN" altLang="en-US" sz="16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全球</a:t>
            </a:r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56</a:t>
            </a:r>
            <a:r>
              <a:rPr lang="zh-CN" altLang="en-US" sz="16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个城市；近</a:t>
            </a:r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万</a:t>
            </a:r>
            <a:r>
              <a:rPr lang="zh-CN" altLang="en-US" sz="16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名参与者；超过</a:t>
            </a:r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120</a:t>
            </a:r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万</a:t>
            </a:r>
            <a:r>
              <a:rPr lang="zh-CN" altLang="en-US" sz="16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的比较</a:t>
            </a:r>
            <a:endParaRPr lang="en-GB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数据呈现形态</a:t>
            </a:r>
            <a:r>
              <a:rPr lang="en-US" altLang="zh-CN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0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定性数据</a:t>
            </a:r>
            <a:endParaRPr lang="en-US" altLang="zh-CN" sz="1800" b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（选择‘左’， ‘右’，‘相似’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endParaRPr lang="en-GB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GB" altLang="zh-CN" b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lnSpc>
                <a:spcPct val="120000"/>
              </a:lnSpc>
              <a:buNone/>
            </a:pPr>
            <a:endParaRPr lang="en-GB" altLang="zh-CN" sz="20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None/>
            </a:pP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2" name="Picture 4" descr="Online tool used to map emotional responses to urban areas - Ars Technica">
            <a:extLst>
              <a:ext uri="{FF2B5EF4-FFF2-40B4-BE49-F238E27FC236}">
                <a16:creationId xmlns:a16="http://schemas.microsoft.com/office/drawing/2014/main" id="{9147FD54-2449-63D1-23A6-4031D7CC3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923" y="3582809"/>
            <a:ext cx="5694735" cy="21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7">
            <a:extLst>
              <a:ext uri="{FF2B5EF4-FFF2-40B4-BE49-F238E27FC236}">
                <a16:creationId xmlns:a16="http://schemas.microsoft.com/office/drawing/2014/main" id="{1C830F15-213D-836B-8864-7FD009C0C125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zh-CN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MIT Place Pulse </a:t>
            </a:r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人类城市感知项目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News + Updates — MIT Media Lab">
            <a:extLst>
              <a:ext uri="{FF2B5EF4-FFF2-40B4-BE49-F238E27FC236}">
                <a16:creationId xmlns:a16="http://schemas.microsoft.com/office/drawing/2014/main" id="{F9E8F522-69CC-6418-F797-1985A3C10D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27" y="1080207"/>
            <a:ext cx="1539668" cy="9956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21A5BDE-7593-80F8-E414-A25617526421}"/>
              </a:ext>
            </a:extLst>
          </p:cNvPr>
          <p:cNvSpPr txBox="1"/>
          <p:nvPr/>
        </p:nvSpPr>
        <p:spPr>
          <a:xfrm>
            <a:off x="401326" y="1361538"/>
            <a:ext cx="4993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en-GB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Place Pulse 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项目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D71A01F-4CEA-DF46-16BD-008A988F123F}"/>
              </a:ext>
            </a:extLst>
          </p:cNvPr>
          <p:cNvSpPr txBox="1"/>
          <p:nvPr/>
        </p:nvSpPr>
        <p:spPr>
          <a:xfrm>
            <a:off x="-250556" y="2075859"/>
            <a:ext cx="5943600" cy="444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lnSpc>
                <a:spcPct val="120000"/>
              </a:lnSpc>
              <a:buNone/>
            </a:pP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MIT</a:t>
            </a:r>
            <a:r>
              <a:rPr lang="zh-CN" altLang="en-US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Media</a:t>
            </a:r>
            <a:r>
              <a:rPr lang="zh-CN" altLang="en-US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Lab</a:t>
            </a:r>
            <a:r>
              <a:rPr lang="zh-CN" altLang="en-US" sz="21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(Salesses et al., 2013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105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Deuby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et al.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2016)</a:t>
            </a:r>
          </a:p>
        </p:txBody>
      </p:sp>
    </p:spTree>
    <p:extLst>
      <p:ext uri="{BB962C8B-B14F-4D97-AF65-F5344CB8AC3E}">
        <p14:creationId xmlns:p14="http://schemas.microsoft.com/office/powerpoint/2010/main" val="35412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72674-4B80-725E-F21B-1D310AAC2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B0C0C7E8-DFC1-E2ED-0368-48FD4B8FF623}"/>
              </a:ext>
            </a:extLst>
          </p:cNvPr>
          <p:cNvSpPr/>
          <p:nvPr/>
        </p:nvSpPr>
        <p:spPr>
          <a:xfrm>
            <a:off x="2297664" y="4872939"/>
            <a:ext cx="1385993" cy="10872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4112">
            <a:extLst>
              <a:ext uri="{FF2B5EF4-FFF2-40B4-BE49-F238E27FC236}">
                <a16:creationId xmlns:a16="http://schemas.microsoft.com/office/drawing/2014/main" id="{4B097C18-06AC-C0BD-A2A4-8C3BFE6D51ED}"/>
              </a:ext>
            </a:extLst>
          </p:cNvPr>
          <p:cNvSpPr txBox="1"/>
          <p:nvPr/>
        </p:nvSpPr>
        <p:spPr>
          <a:xfrm rot="5400000">
            <a:off x="6048744" y="4402561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D44F6F-985B-EBE9-FBCD-ABC19BF1DD43}"/>
              </a:ext>
            </a:extLst>
          </p:cNvPr>
          <p:cNvSpPr/>
          <p:nvPr/>
        </p:nvSpPr>
        <p:spPr>
          <a:xfrm>
            <a:off x="713739" y="1629663"/>
            <a:ext cx="1385993" cy="1087200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801AA15-5CE1-4971-BAC3-2E5711E53FA3}"/>
              </a:ext>
            </a:extLst>
          </p:cNvPr>
          <p:cNvCxnSpPr>
            <a:cxnSpLocks/>
          </p:cNvCxnSpPr>
          <p:nvPr/>
        </p:nvCxnSpPr>
        <p:spPr>
          <a:xfrm>
            <a:off x="3895083" y="217326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0535ACE8-FDB4-9841-725D-32ACE1151FF7}"/>
              </a:ext>
            </a:extLst>
          </p:cNvPr>
          <p:cNvSpPr txBox="1"/>
          <p:nvPr/>
        </p:nvSpPr>
        <p:spPr>
          <a:xfrm>
            <a:off x="7038217" y="1973208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2A8A0A0-8A60-987E-C90E-17946DDDE064}"/>
              </a:ext>
            </a:extLst>
          </p:cNvPr>
          <p:cNvCxnSpPr>
            <a:cxnSpLocks/>
          </p:cNvCxnSpPr>
          <p:nvPr/>
        </p:nvCxnSpPr>
        <p:spPr>
          <a:xfrm>
            <a:off x="5982632" y="2173263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EA0190D1-6E90-BA20-FDF9-12E1057553F9}"/>
              </a:ext>
            </a:extLst>
          </p:cNvPr>
          <p:cNvSpPr txBox="1"/>
          <p:nvPr/>
        </p:nvSpPr>
        <p:spPr>
          <a:xfrm>
            <a:off x="10137951" y="1971679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33B0C14F-C1B2-D443-858C-E011C79296B3}"/>
              </a:ext>
            </a:extLst>
          </p:cNvPr>
          <p:cNvSpPr txBox="1"/>
          <p:nvPr/>
        </p:nvSpPr>
        <p:spPr>
          <a:xfrm>
            <a:off x="7038217" y="3554436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“左边”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907487F5-6832-B37A-304D-B525657B60AB}"/>
              </a:ext>
            </a:extLst>
          </p:cNvPr>
          <p:cNvCxnSpPr>
            <a:cxnSpLocks/>
          </p:cNvCxnSpPr>
          <p:nvPr/>
        </p:nvCxnSpPr>
        <p:spPr>
          <a:xfrm>
            <a:off x="5982632" y="3754491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">
            <a:extLst>
              <a:ext uri="{FF2B5EF4-FFF2-40B4-BE49-F238E27FC236}">
                <a16:creationId xmlns:a16="http://schemas.microsoft.com/office/drawing/2014/main" id="{A57DFF24-68A5-1837-8C41-6B602A643123}"/>
              </a:ext>
            </a:extLst>
          </p:cNvPr>
          <p:cNvSpPr txBox="1"/>
          <p:nvPr/>
        </p:nvSpPr>
        <p:spPr>
          <a:xfrm>
            <a:off x="10137951" y="3613767"/>
            <a:ext cx="1432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AC9BA99D-E69D-E73D-C486-ABB485AE034A}"/>
              </a:ext>
            </a:extLst>
          </p:cNvPr>
          <p:cNvSpPr txBox="1"/>
          <p:nvPr/>
        </p:nvSpPr>
        <p:spPr>
          <a:xfrm>
            <a:off x="7038217" y="5189129"/>
            <a:ext cx="134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“右边”</a:t>
            </a:r>
            <a:endParaRPr lang="en-US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AD032D0B-D646-8010-8A36-2718C11E98E0}"/>
              </a:ext>
            </a:extLst>
          </p:cNvPr>
          <p:cNvCxnSpPr>
            <a:cxnSpLocks/>
          </p:cNvCxnSpPr>
          <p:nvPr/>
        </p:nvCxnSpPr>
        <p:spPr>
          <a:xfrm>
            <a:off x="5982632" y="5389184"/>
            <a:ext cx="801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3547A52-B95B-FEC8-751B-98A90826D0B4}"/>
              </a:ext>
            </a:extLst>
          </p:cNvPr>
          <p:cNvGrpSpPr/>
          <p:nvPr/>
        </p:nvGrpSpPr>
        <p:grpSpPr>
          <a:xfrm>
            <a:off x="4634849" y="1551289"/>
            <a:ext cx="1008539" cy="1294959"/>
            <a:chOff x="6314218" y="434410"/>
            <a:chExt cx="1008539" cy="1294959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19C4A0FA-6157-02F8-11DE-CC0C3D1FE4F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26EFA0B-2D34-79B4-0A47-EE0FABE3A172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26EFA0B-2D34-79B4-0A47-EE0FABE3A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926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4CF04C8-76EE-DFE0-BE13-8B3FD3F45B2D}"/>
              </a:ext>
            </a:extLst>
          </p:cNvPr>
          <p:cNvGrpSpPr/>
          <p:nvPr/>
        </p:nvGrpSpPr>
        <p:grpSpPr>
          <a:xfrm>
            <a:off x="4634849" y="3107011"/>
            <a:ext cx="1008539" cy="1294959"/>
            <a:chOff x="6314218" y="434410"/>
            <a:chExt cx="1008539" cy="1294959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91185EC9-5ED5-AAB2-7DD4-EDC93472185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4577BEC-091F-069A-7B5B-ED7BD1FA3EC7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4577BEC-091F-069A-7B5B-ED7BD1FA3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926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AED8E63-B7DF-35F7-F37A-5BB222181929}"/>
              </a:ext>
            </a:extLst>
          </p:cNvPr>
          <p:cNvGrpSpPr/>
          <p:nvPr/>
        </p:nvGrpSpPr>
        <p:grpSpPr>
          <a:xfrm>
            <a:off x="4634849" y="4862154"/>
            <a:ext cx="1008539" cy="1294959"/>
            <a:chOff x="6314218" y="434410"/>
            <a:chExt cx="1008539" cy="1294959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2AA342D4-9B82-88F6-9266-D38C6E4B581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34410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8D0A0D6-E828-5BC6-CD26-4292CC8F9C48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8D0A0D6-E828-5BC6-CD26-4292CC8F9C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926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13E0EFE-3B61-CB2D-8BE2-835BC556241E}"/>
              </a:ext>
            </a:extLst>
          </p:cNvPr>
          <p:cNvSpPr/>
          <p:nvPr/>
        </p:nvSpPr>
        <p:spPr>
          <a:xfrm>
            <a:off x="2297664" y="1629663"/>
            <a:ext cx="1385993" cy="1087200"/>
          </a:xfrm>
          <a:prstGeom prst="rect">
            <a:avLst/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AB110B33-C5BA-17B1-4621-D0CDA3B480AE}"/>
              </a:ext>
            </a:extLst>
          </p:cNvPr>
          <p:cNvSpPr txBox="1"/>
          <p:nvPr/>
        </p:nvSpPr>
        <p:spPr>
          <a:xfrm>
            <a:off x="659483" y="1018875"/>
            <a:ext cx="4983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哪一张图片里的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城市环境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让人更有</a:t>
            </a:r>
            <a:r>
              <a:rPr lang="zh-CN" alt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安全感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4112">
            <a:extLst>
              <a:ext uri="{FF2B5EF4-FFF2-40B4-BE49-F238E27FC236}">
                <a16:creationId xmlns:a16="http://schemas.microsoft.com/office/drawing/2014/main" id="{575D1070-8F22-17E9-AF06-AD71D4E86F34}"/>
              </a:ext>
            </a:extLst>
          </p:cNvPr>
          <p:cNvSpPr txBox="1"/>
          <p:nvPr/>
        </p:nvSpPr>
        <p:spPr>
          <a:xfrm rot="5400000">
            <a:off x="6048744" y="2894579"/>
            <a:ext cx="66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6FF950E-61DE-5C13-3C37-4423DFB93491}"/>
              </a:ext>
            </a:extLst>
          </p:cNvPr>
          <p:cNvCxnSpPr>
            <a:cxnSpLocks/>
          </p:cNvCxnSpPr>
          <p:nvPr/>
        </p:nvCxnSpPr>
        <p:spPr>
          <a:xfrm>
            <a:off x="3895083" y="3738274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2C29D48D-0AEC-406F-DA5C-1CFD8DD7988A}"/>
              </a:ext>
            </a:extLst>
          </p:cNvPr>
          <p:cNvSpPr/>
          <p:nvPr/>
        </p:nvSpPr>
        <p:spPr>
          <a:xfrm>
            <a:off x="713738" y="4872939"/>
            <a:ext cx="1385993" cy="1087200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1F692D66-98A7-85D7-5A37-0795B9C649BB}"/>
              </a:ext>
            </a:extLst>
          </p:cNvPr>
          <p:cNvCxnSpPr>
            <a:cxnSpLocks/>
          </p:cNvCxnSpPr>
          <p:nvPr/>
        </p:nvCxnSpPr>
        <p:spPr>
          <a:xfrm>
            <a:off x="3895083" y="5405773"/>
            <a:ext cx="400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66503D4F-CA1B-4F26-5D63-0868EFDDB7B6}"/>
              </a:ext>
            </a:extLst>
          </p:cNvPr>
          <p:cNvSpPr/>
          <p:nvPr/>
        </p:nvSpPr>
        <p:spPr>
          <a:xfrm>
            <a:off x="713739" y="3150228"/>
            <a:ext cx="1385993" cy="1087200"/>
          </a:xfrm>
          <a:prstGeom prst="rect">
            <a:avLst/>
          </a:prstGeom>
          <a:blipFill dpi="0"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70F1AF-F5EE-8FEB-4354-EAF0F58C467B}"/>
              </a:ext>
            </a:extLst>
          </p:cNvPr>
          <p:cNvSpPr/>
          <p:nvPr/>
        </p:nvSpPr>
        <p:spPr>
          <a:xfrm>
            <a:off x="2297664" y="3150228"/>
            <a:ext cx="1385993" cy="1087200"/>
          </a:xfrm>
          <a:prstGeom prst="rect">
            <a:avLst/>
          </a:prstGeom>
          <a:blipFill dpi="0"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id="{A54BB4C3-D3B5-22A9-10AB-34B81391DF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38240" y="4949764"/>
            <a:ext cx="937726" cy="850900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C3E1A9D4-A289-30F2-CEBF-8AC95CE8B9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34756" y="1746284"/>
            <a:ext cx="850900" cy="850900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DD2FB3D5-B319-65AD-5DB7-7770D65F81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34756" y="3329041"/>
            <a:ext cx="850900" cy="850900"/>
          </a:xfrm>
          <a:prstGeom prst="rect">
            <a:avLst/>
          </a:prstGeom>
        </p:spPr>
      </p:pic>
      <p:sp>
        <p:nvSpPr>
          <p:cNvPr id="43" name="标题 7">
            <a:extLst>
              <a:ext uri="{FF2B5EF4-FFF2-40B4-BE49-F238E27FC236}">
                <a16:creationId xmlns:a16="http://schemas.microsoft.com/office/drawing/2014/main" id="{4DE7BE54-00B0-8B76-2B46-1EA10F1E34DF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机器学习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Machine Learning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ML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7140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A711-BA38-A8EC-2E9A-78F364B1E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C8838038-E1AB-87C4-EAF5-C14BE1C2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论文整体框架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Overall Structure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65FCBD-DACC-2FEC-C4C6-2644EBC76ADC}"/>
              </a:ext>
            </a:extLst>
          </p:cNvPr>
          <p:cNvSpPr txBox="1"/>
          <p:nvPr/>
        </p:nvSpPr>
        <p:spPr>
          <a:xfrm>
            <a:off x="401326" y="1448309"/>
            <a:ext cx="935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r>
              <a:rPr lang="en-US" altLang="zh-CN" sz="2000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一种基于全景街景图像测度城市感知的可解释机器学习框架</a:t>
            </a:r>
            <a:r>
              <a:rPr lang="en-US" altLang="zh-CN" sz="2000" b="1" dirty="0"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D29AF64-C19D-9EA5-2E9E-67D1C5B2F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6" y="2356368"/>
            <a:ext cx="11675487" cy="26532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E99365-1E77-F747-6A39-EEA3D590B6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3950" y="459188"/>
            <a:ext cx="4542796" cy="1760581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5EE69FB0-5769-C8DF-DEC0-B1E6E3C48EAF}"/>
              </a:ext>
            </a:extLst>
          </p:cNvPr>
          <p:cNvSpPr txBox="1"/>
          <p:nvPr/>
        </p:nvSpPr>
        <p:spPr>
          <a:xfrm>
            <a:off x="735208" y="5517531"/>
            <a:ext cx="2317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MIT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街景对比数据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38B6224-C4AC-A7C5-3B16-342CE97ED2E0}"/>
              </a:ext>
            </a:extLst>
          </p:cNvPr>
          <p:cNvGrpSpPr/>
          <p:nvPr/>
        </p:nvGrpSpPr>
        <p:grpSpPr>
          <a:xfrm>
            <a:off x="4131418" y="4986811"/>
            <a:ext cx="1037210" cy="1337114"/>
            <a:chOff x="6314218" y="429216"/>
            <a:chExt cx="1008539" cy="1300153"/>
          </a:xfrm>
        </p:grpSpPr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D00FFEE6-BD05-145A-B312-9752CD5CF2C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83EB1324-CC30-D316-8492-DA5740B5D0F2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83EB1324-CC30-D316-8492-DA5740B5D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下箭头 20">
            <a:extLst>
              <a:ext uri="{FF2B5EF4-FFF2-40B4-BE49-F238E27FC236}">
                <a16:creationId xmlns:a16="http://schemas.microsoft.com/office/drawing/2014/main" id="{5F9F7AEE-88FA-E6E4-035F-66D2AFD3867B}"/>
              </a:ext>
            </a:extLst>
          </p:cNvPr>
          <p:cNvSpPr/>
          <p:nvPr/>
        </p:nvSpPr>
        <p:spPr>
          <a:xfrm rot="16200000">
            <a:off x="3335600" y="5222853"/>
            <a:ext cx="343830" cy="908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箭头 20">
            <a:extLst>
              <a:ext uri="{FF2B5EF4-FFF2-40B4-BE49-F238E27FC236}">
                <a16:creationId xmlns:a16="http://schemas.microsoft.com/office/drawing/2014/main" id="{416A5C9C-FEC9-76AB-2808-272E8A531324}"/>
              </a:ext>
            </a:extLst>
          </p:cNvPr>
          <p:cNvSpPr/>
          <p:nvPr/>
        </p:nvSpPr>
        <p:spPr>
          <a:xfrm rot="16200000">
            <a:off x="5822845" y="5222853"/>
            <a:ext cx="343830" cy="908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FB24E0D4-B4BD-EF35-27EF-A8FDD5A83047}"/>
              </a:ext>
            </a:extLst>
          </p:cNvPr>
          <p:cNvSpPr txBox="1"/>
          <p:nvPr/>
        </p:nvSpPr>
        <p:spPr>
          <a:xfrm>
            <a:off x="6624933" y="5517531"/>
            <a:ext cx="184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新街景打分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下箭头 20">
            <a:extLst>
              <a:ext uri="{FF2B5EF4-FFF2-40B4-BE49-F238E27FC236}">
                <a16:creationId xmlns:a16="http://schemas.microsoft.com/office/drawing/2014/main" id="{B92EAED2-A6E1-6129-0828-16CA583E753F}"/>
              </a:ext>
            </a:extLst>
          </p:cNvPr>
          <p:cNvSpPr/>
          <p:nvPr/>
        </p:nvSpPr>
        <p:spPr>
          <a:xfrm rot="16200000">
            <a:off x="8932434" y="5222854"/>
            <a:ext cx="343830" cy="908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11956623-15A0-4F07-94AC-23990529D79C}"/>
              </a:ext>
            </a:extLst>
          </p:cNvPr>
          <p:cNvSpPr txBox="1"/>
          <p:nvPr/>
        </p:nvSpPr>
        <p:spPr>
          <a:xfrm>
            <a:off x="9819968" y="5479915"/>
            <a:ext cx="2256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大规模、精细化评估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4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DB7A-2AF6-29AA-23A7-9722AC44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圆角矩形 67">
            <a:extLst>
              <a:ext uri="{FF2B5EF4-FFF2-40B4-BE49-F238E27FC236}">
                <a16:creationId xmlns:a16="http://schemas.microsoft.com/office/drawing/2014/main" id="{8295BFA1-A4A6-8652-EAE2-BE45478AE08C}"/>
              </a:ext>
            </a:extLst>
          </p:cNvPr>
          <p:cNvSpPr/>
          <p:nvPr/>
        </p:nvSpPr>
        <p:spPr>
          <a:xfrm>
            <a:off x="1574960" y="1374070"/>
            <a:ext cx="1698171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69" name="下箭头 20">
            <a:extLst>
              <a:ext uri="{FF2B5EF4-FFF2-40B4-BE49-F238E27FC236}">
                <a16:creationId xmlns:a16="http://schemas.microsoft.com/office/drawing/2014/main" id="{89BD4BEB-A886-3369-305D-06B400E729A7}"/>
              </a:ext>
            </a:extLst>
          </p:cNvPr>
          <p:cNvSpPr/>
          <p:nvPr/>
        </p:nvSpPr>
        <p:spPr>
          <a:xfrm rot="10800000">
            <a:off x="1001288" y="4335245"/>
            <a:ext cx="343830" cy="174616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FBD92970-625A-B916-E041-2B62A2B8F21F}"/>
              </a:ext>
            </a:extLst>
          </p:cNvPr>
          <p:cNvSpPr/>
          <p:nvPr/>
        </p:nvSpPr>
        <p:spPr>
          <a:xfrm rot="10800000">
            <a:off x="1001288" y="1932602"/>
            <a:ext cx="343830" cy="1443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AD83A14-570C-6B27-D79F-A2F5C020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个人经历介绍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Personal Introduction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F66E1ADE-86AF-6F6E-AE25-8E748C34986F}"/>
              </a:ext>
            </a:extLst>
          </p:cNvPr>
          <p:cNvSpPr txBox="1"/>
          <p:nvPr/>
        </p:nvSpPr>
        <p:spPr>
          <a:xfrm>
            <a:off x="1762402" y="1427753"/>
            <a:ext cx="1323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教育背景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85" name="图形 84">
            <a:extLst>
              <a:ext uri="{FF2B5EF4-FFF2-40B4-BE49-F238E27FC236}">
                <a16:creationId xmlns:a16="http://schemas.microsoft.com/office/drawing/2014/main" id="{B5B55357-3533-5E87-93F8-C5D3D548F2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889" y="1252620"/>
            <a:ext cx="796189" cy="796189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D907D7A1-9B8B-4454-85BC-225BA97BA29F}"/>
              </a:ext>
            </a:extLst>
          </p:cNvPr>
          <p:cNvSpPr txBox="1"/>
          <p:nvPr/>
        </p:nvSpPr>
        <p:spPr>
          <a:xfrm>
            <a:off x="1044253" y="2022723"/>
            <a:ext cx="22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2016 –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endParaRPr lang="en-GB" altLang="zh-CN" kern="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03E9061-573C-BCC9-18F2-684035AE1B8A}"/>
              </a:ext>
            </a:extLst>
          </p:cNvPr>
          <p:cNvSpPr txBox="1"/>
          <p:nvPr/>
        </p:nvSpPr>
        <p:spPr>
          <a:xfrm>
            <a:off x="7725942" y="2068890"/>
            <a:ext cx="39796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Alex Singleton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院士 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Daniel Arribas-bel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39C73BD-C613-D74D-7A4B-4A7DA002F3B9}"/>
              </a:ext>
            </a:extLst>
          </p:cNvPr>
          <p:cNvSpPr txBox="1"/>
          <p:nvPr/>
        </p:nvSpPr>
        <p:spPr>
          <a:xfrm>
            <a:off x="3025480" y="2022723"/>
            <a:ext cx="4877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利物浦大学， 地理数据科学，哲学博士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EE171F0-F2F5-C595-1BCE-8D37F26C11AF}"/>
              </a:ext>
            </a:extLst>
          </p:cNvPr>
          <p:cNvSpPr txBox="1"/>
          <p:nvPr/>
        </p:nvSpPr>
        <p:spPr>
          <a:xfrm>
            <a:off x="1044253" y="2514975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2015 – 2016</a:t>
            </a:r>
            <a:endParaRPr lang="en-GB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21B6E8DD-C37F-3CC8-D30C-FE5400A41284}"/>
              </a:ext>
            </a:extLst>
          </p:cNvPr>
          <p:cNvSpPr txBox="1"/>
          <p:nvPr/>
        </p:nvSpPr>
        <p:spPr>
          <a:xfrm>
            <a:off x="7725942" y="2561142"/>
            <a:ext cx="2330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（导师：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 Cheng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院士）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1336359-9EA6-5C74-2765-5743ED15A641}"/>
              </a:ext>
            </a:extLst>
          </p:cNvPr>
          <p:cNvSpPr txBox="1"/>
          <p:nvPr/>
        </p:nvSpPr>
        <p:spPr>
          <a:xfrm>
            <a:off x="3025480" y="2514975"/>
            <a:ext cx="512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伦敦大学学院， 地理信息科学，理学硕士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87C52C5-4D9E-6484-F601-CDC7C18C3EB8}"/>
              </a:ext>
            </a:extLst>
          </p:cNvPr>
          <p:cNvSpPr txBox="1"/>
          <p:nvPr/>
        </p:nvSpPr>
        <p:spPr>
          <a:xfrm>
            <a:off x="1044253" y="3007228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2012 – 2015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BAB4B65D-CC87-7E5F-7F99-8653D5F3354B}"/>
              </a:ext>
            </a:extLst>
          </p:cNvPr>
          <p:cNvSpPr txBox="1"/>
          <p:nvPr/>
        </p:nvSpPr>
        <p:spPr>
          <a:xfrm>
            <a:off x="7725942" y="3053395"/>
            <a:ext cx="2330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Alex Singleton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院士）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7D695E-63FD-5372-61ED-F81FEE9C2FBB}"/>
              </a:ext>
            </a:extLst>
          </p:cNvPr>
          <p:cNvSpPr txBox="1"/>
          <p:nvPr/>
        </p:nvSpPr>
        <p:spPr>
          <a:xfrm>
            <a:off x="3025481" y="3007228"/>
            <a:ext cx="4877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利物浦大学， 环境与城市规划，文学学士</a:t>
            </a:r>
            <a:endParaRPr lang="zh-CN" altLang="en-US" dirty="0"/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F8B0CF17-569B-26F3-9249-7BFED71192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084" y="3696106"/>
            <a:ext cx="533123" cy="533123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9472F510-446C-F925-CD3E-8364ED2C04FF}"/>
              </a:ext>
            </a:extLst>
          </p:cNvPr>
          <p:cNvSpPr txBox="1"/>
          <p:nvPr/>
        </p:nvSpPr>
        <p:spPr>
          <a:xfrm>
            <a:off x="1044253" y="4450230"/>
            <a:ext cx="22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GB" altLang="zh-CN" kern="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EE28B92-8E27-CBF6-7EA6-1FDE2AB93535}"/>
              </a:ext>
            </a:extLst>
          </p:cNvPr>
          <p:cNvSpPr txBox="1"/>
          <p:nvPr/>
        </p:nvSpPr>
        <p:spPr>
          <a:xfrm>
            <a:off x="3025481" y="4450230"/>
            <a:ext cx="4597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华东师范大学，社会发展学院，副教授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C7F87CA-950C-C2FE-5B5B-E06DF228AC4D}"/>
              </a:ext>
            </a:extLst>
          </p:cNvPr>
          <p:cNvSpPr txBox="1"/>
          <p:nvPr/>
        </p:nvSpPr>
        <p:spPr>
          <a:xfrm>
            <a:off x="1044253" y="4886236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 – 2025</a:t>
            </a:r>
            <a:endParaRPr lang="en-GB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EC3B27F-7F4A-D872-154F-DBAF87E4F7DA}"/>
              </a:ext>
            </a:extLst>
          </p:cNvPr>
          <p:cNvSpPr txBox="1"/>
          <p:nvPr/>
        </p:nvSpPr>
        <p:spPr>
          <a:xfrm>
            <a:off x="7725942" y="4932403"/>
            <a:ext cx="2827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（合作导师：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Daniela Fecht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副教授）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267F0BA-1F94-9386-01A7-FABE33FBFBFF}"/>
              </a:ext>
            </a:extLst>
          </p:cNvPr>
          <p:cNvSpPr txBox="1"/>
          <p:nvPr/>
        </p:nvSpPr>
        <p:spPr>
          <a:xfrm>
            <a:off x="3025480" y="4886236"/>
            <a:ext cx="4597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帝国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理工学院， 公共卫生学院，博士后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17E282A-1486-F5A8-CC16-57836A82D20E}"/>
              </a:ext>
            </a:extLst>
          </p:cNvPr>
          <p:cNvSpPr txBox="1"/>
          <p:nvPr/>
        </p:nvSpPr>
        <p:spPr>
          <a:xfrm>
            <a:off x="1044253" y="5322242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 – 2022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A72BFC4-8BC3-49BB-5D88-7840C02E3F29}"/>
              </a:ext>
            </a:extLst>
          </p:cNvPr>
          <p:cNvSpPr txBox="1"/>
          <p:nvPr/>
        </p:nvSpPr>
        <p:spPr>
          <a:xfrm>
            <a:off x="7725942" y="5368409"/>
            <a:ext cx="2827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Kazem Rahimi 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5773F46-BE08-3071-83DC-ACB4FB5175FC}"/>
              </a:ext>
            </a:extLst>
          </p:cNvPr>
          <p:cNvSpPr txBox="1"/>
          <p:nvPr/>
        </p:nvSpPr>
        <p:spPr>
          <a:xfrm>
            <a:off x="3025481" y="5322242"/>
            <a:ext cx="443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牛津大学， 马丁学院，博士后</a:t>
            </a:r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AA2BE5D-3CBB-7D1F-E577-55E56B1FD02E}"/>
              </a:ext>
            </a:extLst>
          </p:cNvPr>
          <p:cNvSpPr txBox="1"/>
          <p:nvPr/>
        </p:nvSpPr>
        <p:spPr>
          <a:xfrm>
            <a:off x="1044253" y="5758247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 – 2022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38E7F42-5D75-8880-0ED7-5F8F14EDB24E}"/>
              </a:ext>
            </a:extLst>
          </p:cNvPr>
          <p:cNvSpPr txBox="1"/>
          <p:nvPr/>
        </p:nvSpPr>
        <p:spPr>
          <a:xfrm>
            <a:off x="7725942" y="5804414"/>
            <a:ext cx="2827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Tao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Cheng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院士）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FC4B8D8-CE12-C3D2-0A0C-6A66675EC140}"/>
              </a:ext>
            </a:extLst>
          </p:cNvPr>
          <p:cNvSpPr txBox="1"/>
          <p:nvPr/>
        </p:nvSpPr>
        <p:spPr>
          <a:xfrm>
            <a:off x="3025480" y="5758247"/>
            <a:ext cx="4972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伦敦大学学院， </a:t>
            </a:r>
            <a:r>
              <a:rPr lang="en-GB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SpaceTimeLab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，博士后</a:t>
            </a:r>
            <a:endParaRPr lang="zh-CN" altLang="en-US" dirty="0"/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B038971D-F238-F03C-9F95-11A294628B8D}"/>
              </a:ext>
            </a:extLst>
          </p:cNvPr>
          <p:cNvSpPr/>
          <p:nvPr/>
        </p:nvSpPr>
        <p:spPr>
          <a:xfrm>
            <a:off x="1574960" y="3727526"/>
            <a:ext cx="2416320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73" name="TextBox 10">
            <a:extLst>
              <a:ext uri="{FF2B5EF4-FFF2-40B4-BE49-F238E27FC236}">
                <a16:creationId xmlns:a16="http://schemas.microsoft.com/office/drawing/2014/main" id="{CC2EEC45-9F2B-4FCE-7884-D4244A8C2BA6}"/>
              </a:ext>
            </a:extLst>
          </p:cNvPr>
          <p:cNvSpPr txBox="1"/>
          <p:nvPr/>
        </p:nvSpPr>
        <p:spPr>
          <a:xfrm>
            <a:off x="1762402" y="3781209"/>
            <a:ext cx="2228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工作经历 （全职）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67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5F9F-BE55-C043-3453-9225ADF8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4F502-1162-D7F9-2A27-3F38F5CA42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862" y="294639"/>
            <a:ext cx="9699219" cy="5838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B7E74-B5B2-AABE-FEB6-462E57161607}"/>
              </a:ext>
            </a:extLst>
          </p:cNvPr>
          <p:cNvSpPr txBox="1"/>
          <p:nvPr/>
        </p:nvSpPr>
        <p:spPr>
          <a:xfrm>
            <a:off x="335158" y="2162384"/>
            <a:ext cx="2317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MIT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街景对比数据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CC7EF-31CA-5F95-9B6C-BBFEA8CFB5FF}"/>
              </a:ext>
            </a:extLst>
          </p:cNvPr>
          <p:cNvSpPr txBox="1"/>
          <p:nvPr/>
        </p:nvSpPr>
        <p:spPr>
          <a:xfrm>
            <a:off x="833150" y="5131255"/>
            <a:ext cx="982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en-US" altLang="zh-CN" b="1" dirty="0">
              <a:highlight>
                <a:srgbClr val="FF00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E0596F8-7C64-35B3-532C-F93095C1AA79}"/>
              </a:ext>
            </a:extLst>
          </p:cNvPr>
          <p:cNvGrpSpPr/>
          <p:nvPr/>
        </p:nvGrpSpPr>
        <p:grpSpPr>
          <a:xfrm>
            <a:off x="975468" y="3162929"/>
            <a:ext cx="1037210" cy="1337114"/>
            <a:chOff x="6314218" y="429216"/>
            <a:chExt cx="1008539" cy="1300153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6637AF7A-3BE7-242F-303B-2C258F124A7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24E643D-A6B6-ABE2-02B0-6BE8C77349CB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24E643D-A6B6-ABE2-02B0-6BE8C7734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下箭头 20">
            <a:extLst>
              <a:ext uri="{FF2B5EF4-FFF2-40B4-BE49-F238E27FC236}">
                <a16:creationId xmlns:a16="http://schemas.microsoft.com/office/drawing/2014/main" id="{43500CCD-B4A1-FE0D-4084-32B37DBA2001}"/>
              </a:ext>
            </a:extLst>
          </p:cNvPr>
          <p:cNvSpPr/>
          <p:nvPr/>
        </p:nvSpPr>
        <p:spPr>
          <a:xfrm>
            <a:off x="1322158" y="2622344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20">
            <a:extLst>
              <a:ext uri="{FF2B5EF4-FFF2-40B4-BE49-F238E27FC236}">
                <a16:creationId xmlns:a16="http://schemas.microsoft.com/office/drawing/2014/main" id="{B1780A71-615A-5228-EEF3-97E3F703E796}"/>
              </a:ext>
            </a:extLst>
          </p:cNvPr>
          <p:cNvSpPr/>
          <p:nvPr/>
        </p:nvSpPr>
        <p:spPr>
          <a:xfrm>
            <a:off x="1322158" y="4590671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7">
            <a:extLst>
              <a:ext uri="{FF2B5EF4-FFF2-40B4-BE49-F238E27FC236}">
                <a16:creationId xmlns:a16="http://schemas.microsoft.com/office/drawing/2014/main" id="{0B7A185A-6DAA-656F-D36B-59F43740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78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1D37E-E6AF-6E08-3F13-32C658304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85546-2FA0-54C5-CB4C-3D256D4512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352" y="294639"/>
            <a:ext cx="8606239" cy="5838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4881EF-0D6D-545D-24F4-39D9B2A442DD}"/>
              </a:ext>
            </a:extLst>
          </p:cNvPr>
          <p:cNvSpPr txBox="1"/>
          <p:nvPr/>
        </p:nvSpPr>
        <p:spPr>
          <a:xfrm>
            <a:off x="109480" y="3244334"/>
            <a:ext cx="2769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新街景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图像城市感知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预测</a:t>
            </a:r>
            <a:endParaRPr lang="en-US" altLang="zh-CN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BC7AC4B-5A4F-FCE4-CED4-A13FF2552246}"/>
              </a:ext>
            </a:extLst>
          </p:cNvPr>
          <p:cNvGrpSpPr/>
          <p:nvPr/>
        </p:nvGrpSpPr>
        <p:grpSpPr>
          <a:xfrm>
            <a:off x="975468" y="1276008"/>
            <a:ext cx="1037210" cy="1337114"/>
            <a:chOff x="6314218" y="429216"/>
            <a:chExt cx="1008539" cy="1300153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31AFDAFE-14DE-0929-E294-7801692DBD7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760977A-D6CF-7941-1F93-83B3A4C2A3E0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760977A-D6CF-7941-1F93-83B3A4C2A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下箭头 20">
            <a:extLst>
              <a:ext uri="{FF2B5EF4-FFF2-40B4-BE49-F238E27FC236}">
                <a16:creationId xmlns:a16="http://schemas.microsoft.com/office/drawing/2014/main" id="{57C94559-DDF0-3EB0-58B8-79F1051E54F0}"/>
              </a:ext>
            </a:extLst>
          </p:cNvPr>
          <p:cNvSpPr/>
          <p:nvPr/>
        </p:nvSpPr>
        <p:spPr>
          <a:xfrm>
            <a:off x="1322158" y="2703750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7">
            <a:extLst>
              <a:ext uri="{FF2B5EF4-FFF2-40B4-BE49-F238E27FC236}">
                <a16:creationId xmlns:a16="http://schemas.microsoft.com/office/drawing/2014/main" id="{13B224B3-B4C8-2B58-041B-8F73D97B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AD9497A-0491-28E2-C323-E3A707849E9F}"/>
              </a:ext>
            </a:extLst>
          </p:cNvPr>
          <p:cNvSpPr txBox="1"/>
          <p:nvPr/>
        </p:nvSpPr>
        <p:spPr>
          <a:xfrm>
            <a:off x="596545" y="4244878"/>
            <a:ext cx="1839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内伦敦地区路网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</a:b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每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50m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采样街景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下箭头 20">
            <a:extLst>
              <a:ext uri="{FF2B5EF4-FFF2-40B4-BE49-F238E27FC236}">
                <a16:creationId xmlns:a16="http://schemas.microsoft.com/office/drawing/2014/main" id="{C838E429-3266-0077-B935-8BE637072C03}"/>
              </a:ext>
            </a:extLst>
          </p:cNvPr>
          <p:cNvSpPr/>
          <p:nvPr/>
        </p:nvSpPr>
        <p:spPr>
          <a:xfrm>
            <a:off x="1322158" y="3704294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8A381BAF-52CA-3B53-A759-C0FCBB972C87}"/>
              </a:ext>
            </a:extLst>
          </p:cNvPr>
          <p:cNvSpPr txBox="1"/>
          <p:nvPr/>
        </p:nvSpPr>
        <p:spPr>
          <a:xfrm>
            <a:off x="596544" y="5457874"/>
            <a:ext cx="1956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年 谷歌街景</a:t>
            </a:r>
            <a:endParaRPr lang="en-US" altLang="zh-CN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下箭头 20">
            <a:extLst>
              <a:ext uri="{FF2B5EF4-FFF2-40B4-BE49-F238E27FC236}">
                <a16:creationId xmlns:a16="http://schemas.microsoft.com/office/drawing/2014/main" id="{2BDF9917-220A-F703-70E1-1E06B81A4CBD}"/>
              </a:ext>
            </a:extLst>
          </p:cNvPr>
          <p:cNvSpPr/>
          <p:nvPr/>
        </p:nvSpPr>
        <p:spPr>
          <a:xfrm>
            <a:off x="1322158" y="4917290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560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3714-C5EB-737C-43B3-603F5E999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61567-FA64-D405-EEEF-C2F532C529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700" y="582649"/>
            <a:ext cx="9275820" cy="5388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FDF9BB-C883-807A-25FB-D72DEC9B47EF}"/>
              </a:ext>
            </a:extLst>
          </p:cNvPr>
          <p:cNvSpPr txBox="1"/>
          <p:nvPr/>
        </p:nvSpPr>
        <p:spPr>
          <a:xfrm>
            <a:off x="109480" y="3045286"/>
            <a:ext cx="2769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新街景图像城市感知预测</a:t>
            </a:r>
            <a:endParaRPr lang="en-US" altLang="zh-CN" b="1" dirty="0">
              <a:highlight>
                <a:srgbClr val="FF00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1722F7A-8E56-615B-2A98-CD2F96DAB84B}"/>
              </a:ext>
            </a:extLst>
          </p:cNvPr>
          <p:cNvGrpSpPr/>
          <p:nvPr/>
        </p:nvGrpSpPr>
        <p:grpSpPr>
          <a:xfrm>
            <a:off x="975468" y="1076960"/>
            <a:ext cx="1037210" cy="1337114"/>
            <a:chOff x="6314218" y="429216"/>
            <a:chExt cx="1008539" cy="1300153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926C2E28-FD12-E48D-32F5-CC0BADF0EF6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CEE4271-BA84-23F3-D83C-C43CF5485E71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CEE4271-BA84-23F3-D83C-C43CF5485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下箭头 20">
            <a:extLst>
              <a:ext uri="{FF2B5EF4-FFF2-40B4-BE49-F238E27FC236}">
                <a16:creationId xmlns:a16="http://schemas.microsoft.com/office/drawing/2014/main" id="{CB9376D2-C2E6-9917-B6C6-91711DE5715A}"/>
              </a:ext>
            </a:extLst>
          </p:cNvPr>
          <p:cNvSpPr/>
          <p:nvPr/>
        </p:nvSpPr>
        <p:spPr>
          <a:xfrm>
            <a:off x="1322158" y="2504702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7">
            <a:extLst>
              <a:ext uri="{FF2B5EF4-FFF2-40B4-BE49-F238E27FC236}">
                <a16:creationId xmlns:a16="http://schemas.microsoft.com/office/drawing/2014/main" id="{A8E54490-66C8-6370-A305-1F7B1198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下箭头 20">
            <a:extLst>
              <a:ext uri="{FF2B5EF4-FFF2-40B4-BE49-F238E27FC236}">
                <a16:creationId xmlns:a16="http://schemas.microsoft.com/office/drawing/2014/main" id="{03D9AAD3-E50A-BC0C-9E3D-77E94C8FCC5F}"/>
              </a:ext>
            </a:extLst>
          </p:cNvPr>
          <p:cNvSpPr/>
          <p:nvPr/>
        </p:nvSpPr>
        <p:spPr>
          <a:xfrm>
            <a:off x="1322158" y="3505245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C42500-36B1-95C4-763B-52EF3F1A631E}"/>
              </a:ext>
            </a:extLst>
          </p:cNvPr>
          <p:cNvSpPr txBox="1"/>
          <p:nvPr/>
        </p:nvSpPr>
        <p:spPr>
          <a:xfrm>
            <a:off x="255402" y="4055589"/>
            <a:ext cx="2477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内伦敦地区 邻里小尺度</a:t>
            </a:r>
            <a:br>
              <a:rPr lang="en-US" altLang="zh-CN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</a:b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精细化、多维度城市感知地图</a:t>
            </a:r>
            <a:endParaRPr lang="en-US" altLang="zh-CN" sz="1600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917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D594-AE90-52CD-279B-36403C90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504FE-8379-34D3-8BC9-9B44405D5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950" y="1164283"/>
            <a:ext cx="10831570" cy="493438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19E6FB5-F20B-97FB-0C06-6240825E3865}"/>
              </a:ext>
            </a:extLst>
          </p:cNvPr>
          <p:cNvGrpSpPr/>
          <p:nvPr/>
        </p:nvGrpSpPr>
        <p:grpSpPr>
          <a:xfrm>
            <a:off x="401326" y="3153410"/>
            <a:ext cx="1037210" cy="1337114"/>
            <a:chOff x="6314218" y="429216"/>
            <a:chExt cx="1008539" cy="1300153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6D3941BC-F195-FCBB-BE7A-2C8FE4097A9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5B33AB4-741A-8788-3865-4FF12A412361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5B33AB4-741A-8788-3865-4FF12A412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标题 7">
            <a:extLst>
              <a:ext uri="{FF2B5EF4-FFF2-40B4-BE49-F238E27FC236}">
                <a16:creationId xmlns:a16="http://schemas.microsoft.com/office/drawing/2014/main" id="{145E2683-F93F-6453-C871-2BC8CBD7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71865-FC43-8AB5-AB14-E040157EAF02}"/>
              </a:ext>
            </a:extLst>
          </p:cNvPr>
          <p:cNvSpPr txBox="1"/>
          <p:nvPr/>
        </p:nvSpPr>
        <p:spPr>
          <a:xfrm>
            <a:off x="3530037" y="508321"/>
            <a:ext cx="3818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内伦敦地区 邻里尺度</a:t>
            </a: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安全感地图</a:t>
            </a:r>
            <a:endParaRPr lang="en-US" altLang="zh-CN" sz="1600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下箭头 20">
            <a:extLst>
              <a:ext uri="{FF2B5EF4-FFF2-40B4-BE49-F238E27FC236}">
                <a16:creationId xmlns:a16="http://schemas.microsoft.com/office/drawing/2014/main" id="{96E55D76-D3DF-E208-5C80-DC4C82498B8A}"/>
              </a:ext>
            </a:extLst>
          </p:cNvPr>
          <p:cNvSpPr/>
          <p:nvPr/>
        </p:nvSpPr>
        <p:spPr>
          <a:xfrm rot="16200000">
            <a:off x="1557109" y="3578409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B334-E984-5BD4-3B11-9736BCAE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BE2626B2-1D28-AB86-5E62-1CE3B8265A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3400" y="1150971"/>
            <a:ext cx="5824119" cy="43470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F07A7A-23FB-9013-A6EE-FCBFDE7BEB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6684" y="1150971"/>
            <a:ext cx="5481640" cy="4347005"/>
          </a:xfrm>
          <a:prstGeom prst="rect">
            <a:avLst/>
          </a:prstGeom>
        </p:spPr>
      </p:pic>
      <p:sp>
        <p:nvSpPr>
          <p:cNvPr id="17" name="标题 7">
            <a:extLst>
              <a:ext uri="{FF2B5EF4-FFF2-40B4-BE49-F238E27FC236}">
                <a16:creationId xmlns:a16="http://schemas.microsoft.com/office/drawing/2014/main" id="{0CF99758-4CA2-2A78-0A9A-48DC4627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论文结果应用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Applications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28533-B853-7541-E132-F35208631396}"/>
              </a:ext>
            </a:extLst>
          </p:cNvPr>
          <p:cNvSpPr txBox="1"/>
          <p:nvPr/>
        </p:nvSpPr>
        <p:spPr>
          <a:xfrm>
            <a:off x="3530037" y="508321"/>
            <a:ext cx="3818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内伦敦地区 邻里尺度</a:t>
            </a: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安全感地图</a:t>
            </a:r>
            <a:endParaRPr lang="en-US" altLang="zh-CN" sz="1600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8C2AA28-CC05-E82A-6E84-43C38511CB5C}"/>
              </a:ext>
            </a:extLst>
          </p:cNvPr>
          <p:cNvSpPr txBox="1"/>
          <p:nvPr/>
        </p:nvSpPr>
        <p:spPr>
          <a:xfrm>
            <a:off x="7737785" y="508321"/>
            <a:ext cx="3818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内伦敦地区 邻里尺度</a:t>
            </a: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2015-2019</a:t>
            </a:r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年均犯罪率地图</a:t>
            </a:r>
            <a:endParaRPr lang="en-US" altLang="zh-CN" sz="1600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88F71D5-C1B1-9700-1DCB-87DBCD016122}"/>
              </a:ext>
            </a:extLst>
          </p:cNvPr>
          <p:cNvGrpSpPr/>
          <p:nvPr/>
        </p:nvGrpSpPr>
        <p:grpSpPr>
          <a:xfrm>
            <a:off x="401326" y="3153410"/>
            <a:ext cx="1037210" cy="1337114"/>
            <a:chOff x="6314218" y="429216"/>
            <a:chExt cx="1008539" cy="1300153"/>
          </a:xfrm>
        </p:grpSpPr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9B3BCC60-7599-E54A-90E2-7CDED287579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87B8B33F-9D41-2268-4CCD-2F1CF5E6997C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87B8B33F-9D41-2268-4CCD-2F1CF5E69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下箭头 20">
            <a:extLst>
              <a:ext uri="{FF2B5EF4-FFF2-40B4-BE49-F238E27FC236}">
                <a16:creationId xmlns:a16="http://schemas.microsoft.com/office/drawing/2014/main" id="{92371004-13F1-7754-A6D8-21707ABD7BF3}"/>
              </a:ext>
            </a:extLst>
          </p:cNvPr>
          <p:cNvSpPr/>
          <p:nvPr/>
        </p:nvSpPr>
        <p:spPr>
          <a:xfrm rot="16200000">
            <a:off x="1557109" y="3578409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63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CD0BF-4E99-D4FF-E5B8-0B732484C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1EA8550-78BC-8189-FB26-7EF463F816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4003" y="1150971"/>
            <a:ext cx="5481640" cy="4347005"/>
          </a:xfrm>
          <a:prstGeom prst="rect">
            <a:avLst/>
          </a:prstGeom>
        </p:spPr>
      </p:pic>
      <p:sp>
        <p:nvSpPr>
          <p:cNvPr id="17" name="标题 7">
            <a:extLst>
              <a:ext uri="{FF2B5EF4-FFF2-40B4-BE49-F238E27FC236}">
                <a16:creationId xmlns:a16="http://schemas.microsoft.com/office/drawing/2014/main" id="{DA162430-210A-A86C-B38A-B7299C5B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论文结果应用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Applications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AE829-2E5A-47B0-D926-F573408338A0}"/>
              </a:ext>
            </a:extLst>
          </p:cNvPr>
          <p:cNvSpPr txBox="1"/>
          <p:nvPr/>
        </p:nvSpPr>
        <p:spPr>
          <a:xfrm>
            <a:off x="3530037" y="508321"/>
            <a:ext cx="3818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内伦敦地区 邻里尺度</a:t>
            </a: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安全感地图</a:t>
            </a:r>
            <a:endParaRPr lang="en-US" altLang="zh-CN" sz="1600" b="1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3844834-2533-F7AD-97AD-C1F944BC709C}"/>
              </a:ext>
            </a:extLst>
          </p:cNvPr>
          <p:cNvGrpSpPr/>
          <p:nvPr/>
        </p:nvGrpSpPr>
        <p:grpSpPr>
          <a:xfrm>
            <a:off x="401326" y="3153410"/>
            <a:ext cx="1037210" cy="1337114"/>
            <a:chOff x="6314218" y="429216"/>
            <a:chExt cx="1008539" cy="1300153"/>
          </a:xfrm>
        </p:grpSpPr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54E5FF53-91C7-2D25-811B-8CC2A68FD98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3B3B6F9C-4924-FDEB-20D8-A716CEA529A9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3B3B6F9C-4924-FDEB-20D8-A716CEA52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下箭头 20">
            <a:extLst>
              <a:ext uri="{FF2B5EF4-FFF2-40B4-BE49-F238E27FC236}">
                <a16:creationId xmlns:a16="http://schemas.microsoft.com/office/drawing/2014/main" id="{28288B06-088A-E11A-30C5-FBF28C5E3E6A}"/>
              </a:ext>
            </a:extLst>
          </p:cNvPr>
          <p:cNvSpPr/>
          <p:nvPr/>
        </p:nvSpPr>
        <p:spPr>
          <a:xfrm rot="16200000">
            <a:off x="1557109" y="3578409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4791AA75-9A73-BB80-BC50-CE93EEDA3214}"/>
              </a:ext>
            </a:extLst>
          </p:cNvPr>
          <p:cNvSpPr/>
          <p:nvPr/>
        </p:nvSpPr>
        <p:spPr>
          <a:xfrm rot="16200000">
            <a:off x="7640410" y="3578410"/>
            <a:ext cx="343830" cy="449957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Graphic 47" descr="Medical with solid fill">
            <a:extLst>
              <a:ext uri="{FF2B5EF4-FFF2-40B4-BE49-F238E27FC236}">
                <a16:creationId xmlns:a16="http://schemas.microsoft.com/office/drawing/2014/main" id="{5C4E1CC4-68D1-D1BA-2BA4-10D17BF44D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76048" y="2034528"/>
            <a:ext cx="673688" cy="673688"/>
          </a:xfrm>
          <a:prstGeom prst="rect">
            <a:avLst/>
          </a:prstGeom>
        </p:spPr>
      </p:pic>
      <p:sp>
        <p:nvSpPr>
          <p:cNvPr id="15" name="TextBox 36">
            <a:extLst>
              <a:ext uri="{FF2B5EF4-FFF2-40B4-BE49-F238E27FC236}">
                <a16:creationId xmlns:a16="http://schemas.microsoft.com/office/drawing/2014/main" id="{598212B4-49B9-9B5A-4964-A998C8FFAF9C}"/>
              </a:ext>
            </a:extLst>
          </p:cNvPr>
          <p:cNvSpPr txBox="1"/>
          <p:nvPr/>
        </p:nvSpPr>
        <p:spPr>
          <a:xfrm>
            <a:off x="8448418" y="2697963"/>
            <a:ext cx="905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公共卫生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Graphic 53" descr="Layers Design with solid fill">
            <a:extLst>
              <a:ext uri="{FF2B5EF4-FFF2-40B4-BE49-F238E27FC236}">
                <a16:creationId xmlns:a16="http://schemas.microsoft.com/office/drawing/2014/main" id="{C6B96422-A6DD-CA6D-2AC3-F663ED3039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62914" y="3147776"/>
            <a:ext cx="669039" cy="669039"/>
          </a:xfrm>
          <a:prstGeom prst="rect">
            <a:avLst/>
          </a:prstGeom>
        </p:spPr>
      </p:pic>
      <p:sp>
        <p:nvSpPr>
          <p:cNvPr id="18" name="TextBox 54">
            <a:extLst>
              <a:ext uri="{FF2B5EF4-FFF2-40B4-BE49-F238E27FC236}">
                <a16:creationId xmlns:a16="http://schemas.microsoft.com/office/drawing/2014/main" id="{02C83E0A-DE9D-76DB-63DB-66FF2B4B9757}"/>
              </a:ext>
            </a:extLst>
          </p:cNvPr>
          <p:cNvSpPr txBox="1"/>
          <p:nvPr/>
        </p:nvSpPr>
        <p:spPr>
          <a:xfrm>
            <a:off x="8279889" y="3777463"/>
            <a:ext cx="1252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社会空间分异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AC3C2E09-02E8-6C68-4E79-D45787FA22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59332" y="3165298"/>
            <a:ext cx="583148" cy="583148"/>
          </a:xfrm>
          <a:prstGeom prst="rect">
            <a:avLst/>
          </a:prstGeom>
        </p:spPr>
      </p:pic>
      <p:sp>
        <p:nvSpPr>
          <p:cNvPr id="20" name="TextBox 36">
            <a:extLst>
              <a:ext uri="{FF2B5EF4-FFF2-40B4-BE49-F238E27FC236}">
                <a16:creationId xmlns:a16="http://schemas.microsoft.com/office/drawing/2014/main" id="{57FAF55B-37B7-2B67-1326-C9D73664DD72}"/>
              </a:ext>
            </a:extLst>
          </p:cNvPr>
          <p:cNvSpPr txBox="1"/>
          <p:nvPr/>
        </p:nvSpPr>
        <p:spPr>
          <a:xfrm>
            <a:off x="9455319" y="3777463"/>
            <a:ext cx="1354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人类行为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心理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8F542969-914B-B17D-69F3-47A64F6504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57068" y="2034528"/>
            <a:ext cx="583146" cy="583146"/>
          </a:xfrm>
          <a:prstGeom prst="rect">
            <a:avLst/>
          </a:prstGeom>
        </p:spPr>
      </p:pic>
      <p:sp>
        <p:nvSpPr>
          <p:cNvPr id="22" name="TextBox 36">
            <a:extLst>
              <a:ext uri="{FF2B5EF4-FFF2-40B4-BE49-F238E27FC236}">
                <a16:creationId xmlns:a16="http://schemas.microsoft.com/office/drawing/2014/main" id="{5DBACA7B-CBAD-BC85-DD34-F2F096241E7D}"/>
              </a:ext>
            </a:extLst>
          </p:cNvPr>
          <p:cNvSpPr txBox="1"/>
          <p:nvPr/>
        </p:nvSpPr>
        <p:spPr>
          <a:xfrm>
            <a:off x="9735463" y="2697963"/>
            <a:ext cx="925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社会公平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7" name="图形 26">
            <a:extLst>
              <a:ext uri="{FF2B5EF4-FFF2-40B4-BE49-F238E27FC236}">
                <a16:creationId xmlns:a16="http://schemas.microsoft.com/office/drawing/2014/main" id="{3DD3D87D-73CD-2C6F-711B-C8288ED63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66589" y="4296964"/>
            <a:ext cx="583147" cy="583147"/>
          </a:xfrm>
          <a:prstGeom prst="rect">
            <a:avLst/>
          </a:prstGeom>
        </p:spPr>
      </p:pic>
      <p:sp>
        <p:nvSpPr>
          <p:cNvPr id="28" name="TextBox 36">
            <a:extLst>
              <a:ext uri="{FF2B5EF4-FFF2-40B4-BE49-F238E27FC236}">
                <a16:creationId xmlns:a16="http://schemas.microsoft.com/office/drawing/2014/main" id="{FB407A0B-2507-4FB3-17EB-BAEBF7726041}"/>
              </a:ext>
            </a:extLst>
          </p:cNvPr>
          <p:cNvSpPr txBox="1"/>
          <p:nvPr/>
        </p:nvSpPr>
        <p:spPr>
          <a:xfrm>
            <a:off x="8455844" y="4910634"/>
            <a:ext cx="1004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城市规划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3" name="图形 32">
            <a:extLst>
              <a:ext uri="{FF2B5EF4-FFF2-40B4-BE49-F238E27FC236}">
                <a16:creationId xmlns:a16="http://schemas.microsoft.com/office/drawing/2014/main" id="{13E71798-CAE8-5215-9FA7-4BF2CD566A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94658" y="4299192"/>
            <a:ext cx="583146" cy="583146"/>
          </a:xfrm>
          <a:prstGeom prst="rect">
            <a:avLst/>
          </a:prstGeom>
        </p:spPr>
      </p:pic>
      <p:sp>
        <p:nvSpPr>
          <p:cNvPr id="34" name="TextBox 36">
            <a:extLst>
              <a:ext uri="{FF2B5EF4-FFF2-40B4-BE49-F238E27FC236}">
                <a16:creationId xmlns:a16="http://schemas.microsoft.com/office/drawing/2014/main" id="{09CEC47A-D22D-F43A-00B5-4905E791FDD7}"/>
              </a:ext>
            </a:extLst>
          </p:cNvPr>
          <p:cNvSpPr txBox="1"/>
          <p:nvPr/>
        </p:nvSpPr>
        <p:spPr>
          <a:xfrm>
            <a:off x="9711783" y="4910634"/>
            <a:ext cx="948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商业选址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0F19B083-930E-3E2A-DAC9-BB1936CD9E96}"/>
              </a:ext>
            </a:extLst>
          </p:cNvPr>
          <p:cNvSpPr txBox="1"/>
          <p:nvPr/>
        </p:nvSpPr>
        <p:spPr>
          <a:xfrm>
            <a:off x="10906999" y="2696072"/>
            <a:ext cx="1004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公共安全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300F153C-CD86-6A1B-39CD-43FF6EC2223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42592" y="2094003"/>
            <a:ext cx="603960" cy="603960"/>
          </a:xfrm>
          <a:prstGeom prst="rect">
            <a:avLst/>
          </a:prstGeom>
        </p:spPr>
      </p:pic>
      <p:pic>
        <p:nvPicPr>
          <p:cNvPr id="37" name="Graphic 13" descr="Business Growth with solid fill">
            <a:extLst>
              <a:ext uri="{FF2B5EF4-FFF2-40B4-BE49-F238E27FC236}">
                <a16:creationId xmlns:a16="http://schemas.microsoft.com/office/drawing/2014/main" id="{C45C2760-6B62-68B1-8190-2562586F8C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20023" y="3147776"/>
            <a:ext cx="706376" cy="706376"/>
          </a:xfrm>
          <a:prstGeom prst="rect">
            <a:avLst/>
          </a:prstGeom>
        </p:spPr>
      </p:pic>
      <p:sp>
        <p:nvSpPr>
          <p:cNvPr id="38" name="TextBox 36">
            <a:extLst>
              <a:ext uri="{FF2B5EF4-FFF2-40B4-BE49-F238E27FC236}">
                <a16:creationId xmlns:a16="http://schemas.microsoft.com/office/drawing/2014/main" id="{B3F340AF-A007-BB57-A665-B6042FB4DC98}"/>
              </a:ext>
            </a:extLst>
          </p:cNvPr>
          <p:cNvSpPr txBox="1"/>
          <p:nvPr/>
        </p:nvSpPr>
        <p:spPr>
          <a:xfrm>
            <a:off x="10770324" y="3777463"/>
            <a:ext cx="1205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老龄化社会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A3C0F13C-D3D6-15C1-60E0-7AA86C27B0E0}"/>
              </a:ext>
            </a:extLst>
          </p:cNvPr>
          <p:cNvSpPr txBox="1"/>
          <p:nvPr/>
        </p:nvSpPr>
        <p:spPr>
          <a:xfrm>
            <a:off x="10631366" y="4494880"/>
            <a:ext cx="982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en-US" altLang="zh-CN" b="1" dirty="0">
              <a:highlight>
                <a:srgbClr val="FF00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341146AA-7731-1427-4724-E24EDAEE7022}"/>
              </a:ext>
            </a:extLst>
          </p:cNvPr>
          <p:cNvSpPr txBox="1"/>
          <p:nvPr/>
        </p:nvSpPr>
        <p:spPr>
          <a:xfrm>
            <a:off x="7985266" y="1439092"/>
            <a:ext cx="3818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可能的后续应用</a:t>
            </a:r>
            <a:endParaRPr lang="en-GB" altLang="zh-CN" sz="16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08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5E81B-E721-F839-F5D9-2E0144C8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7">
            <a:extLst>
              <a:ext uri="{FF2B5EF4-FFF2-40B4-BE49-F238E27FC236}">
                <a16:creationId xmlns:a16="http://schemas.microsoft.com/office/drawing/2014/main" id="{78375810-85B9-88EA-D215-65E2A97C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论文结果应用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Applications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181D577-1893-5317-23CF-BC5925D958E2}"/>
              </a:ext>
            </a:extLst>
          </p:cNvPr>
          <p:cNvGrpSpPr/>
          <p:nvPr/>
        </p:nvGrpSpPr>
        <p:grpSpPr>
          <a:xfrm>
            <a:off x="676371" y="3032260"/>
            <a:ext cx="1037210" cy="1337114"/>
            <a:chOff x="6314218" y="429216"/>
            <a:chExt cx="1008539" cy="1300153"/>
          </a:xfrm>
        </p:grpSpPr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8BA804BF-DDF8-43CB-0F3C-DC62C572CD8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4218" y="429216"/>
              <a:ext cx="1008539" cy="10085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10785F2-F483-2EFD-F565-190FA304763C}"/>
                    </a:ext>
                  </a:extLst>
                </p:cNvPr>
                <p:cNvSpPr txBox="1"/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10785F2-F483-2EFD-F565-190FA3047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701" y="1360037"/>
                  <a:ext cx="65557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下箭头 20">
            <a:extLst>
              <a:ext uri="{FF2B5EF4-FFF2-40B4-BE49-F238E27FC236}">
                <a16:creationId xmlns:a16="http://schemas.microsoft.com/office/drawing/2014/main" id="{1045BA38-390B-F107-4302-6BDDF0B43193}"/>
              </a:ext>
            </a:extLst>
          </p:cNvPr>
          <p:cNvSpPr/>
          <p:nvPr/>
        </p:nvSpPr>
        <p:spPr>
          <a:xfrm rot="16200000">
            <a:off x="2538867" y="3129115"/>
            <a:ext cx="343830" cy="110624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Graphic 53" descr="Layers Design with solid fill">
            <a:extLst>
              <a:ext uri="{FF2B5EF4-FFF2-40B4-BE49-F238E27FC236}">
                <a16:creationId xmlns:a16="http://schemas.microsoft.com/office/drawing/2014/main" id="{FC1F6412-3E5D-CA22-03B6-9A8352D93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1480" y="601426"/>
            <a:ext cx="669039" cy="669039"/>
          </a:xfrm>
          <a:prstGeom prst="rect">
            <a:avLst/>
          </a:prstGeom>
        </p:spPr>
      </p:pic>
      <p:sp>
        <p:nvSpPr>
          <p:cNvPr id="18" name="TextBox 54">
            <a:extLst>
              <a:ext uri="{FF2B5EF4-FFF2-40B4-BE49-F238E27FC236}">
                <a16:creationId xmlns:a16="http://schemas.microsoft.com/office/drawing/2014/main" id="{F1812205-6D98-3DB3-EC32-BA834E4B4B15}"/>
              </a:ext>
            </a:extLst>
          </p:cNvPr>
          <p:cNvSpPr txBox="1"/>
          <p:nvPr/>
        </p:nvSpPr>
        <p:spPr>
          <a:xfrm>
            <a:off x="5447113" y="1231113"/>
            <a:ext cx="12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ea typeface="微软雅黑" panose="020B0503020204020204" pitchFamily="34" charset="-122"/>
              </a:rPr>
              <a:t>社会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空间分异</a:t>
            </a:r>
            <a:endParaRPr 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A8B685-BDAC-8BD2-94F2-0227D47801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37" y="1538890"/>
            <a:ext cx="4505605" cy="45404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489232-98DE-5843-F658-284EF3123E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364" y="2648282"/>
            <a:ext cx="3601185" cy="17240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4D5E9E-6474-2EAD-9D7C-650085FE5E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364" y="1788692"/>
            <a:ext cx="3601185" cy="62439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A087077-183A-4E1E-0FD6-017498F8E614}"/>
              </a:ext>
            </a:extLst>
          </p:cNvPr>
          <p:cNvSpPr txBox="1"/>
          <p:nvPr/>
        </p:nvSpPr>
        <p:spPr>
          <a:xfrm>
            <a:off x="9132087" y="4425860"/>
            <a:ext cx="2175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zh-CN" sz="11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zh-CN" altLang="en-US" sz="11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社会学研究</a:t>
            </a:r>
            <a:r>
              <a:rPr lang="zh-CN" sz="11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, 202</a:t>
            </a:r>
            <a:r>
              <a:rPr lang="en-US" altLang="zh-CN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年 </a:t>
            </a:r>
            <a:r>
              <a:rPr lang="en-US" altLang="zh-CN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1 </a:t>
            </a: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期</a:t>
            </a:r>
            <a:r>
              <a:rPr lang="zh-CN" sz="11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389E272-C3DA-539F-6D43-365CD33117F0}"/>
              </a:ext>
            </a:extLst>
          </p:cNvPr>
          <p:cNvSpPr txBox="1"/>
          <p:nvPr/>
        </p:nvSpPr>
        <p:spPr>
          <a:xfrm>
            <a:off x="1197689" y="2670096"/>
            <a:ext cx="25749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 algn="ctr">
              <a:buFont typeface="Wingdings 3"/>
              <a:buNone/>
            </a:pPr>
            <a:r>
              <a:rPr lang="en-US" altLang="zh-CN" sz="16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296</a:t>
            </a:r>
            <a:r>
              <a:rPr lang="zh-CN" altLang="en-US" sz="16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个地级市的百度街景 </a:t>
            </a:r>
            <a:br>
              <a:rPr lang="en-US" altLang="zh-CN" sz="14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</a:br>
            <a:r>
              <a:rPr lang="zh-CN" altLang="en-US" sz="14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4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2013 – 2022</a:t>
            </a:r>
            <a:r>
              <a:rPr lang="zh-CN" altLang="en-US" sz="1400" b="1" i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zh-CN" sz="1400" b="1" i="1" noProof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65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31F6-E769-7B0F-E80B-17004FB26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9C1C64DA-7B94-080B-C96A-E2CD79D66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E7896EA2-166B-1317-4042-2B1A8E6C05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感谢聆听，欢迎提问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3A15B21-A982-24B5-3A2D-C1D30F46A923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41FA541-B43D-B6B6-D65E-D83A2855385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C8BBA0C-CB9F-4922-84E9-AA15B4DA3D38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时间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：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2026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年 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月 </a:t>
            </a:r>
            <a:r>
              <a:rPr lang="en-US" altLang="zh-CN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26</a:t>
            </a:r>
            <a:r>
              <a:rPr lang="zh-CN" altLang="en-US" sz="1800" b="1" dirty="0">
                <a:solidFill>
                  <a:srgbClr val="023A75"/>
                </a:solidFill>
                <a:latin typeface="+mj-lt"/>
                <a:cs typeface="Arial" panose="020B0604020202020204" pitchFamily="34" charset="0"/>
              </a:rPr>
              <a:t>日</a:t>
            </a:r>
            <a:endParaRPr lang="en-GB" altLang="zh-CN" sz="1800" b="1" dirty="0">
              <a:solidFill>
                <a:srgbClr val="023A75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C869-18D2-9DEA-753F-12D05A56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圆角矩形 67">
            <a:extLst>
              <a:ext uri="{FF2B5EF4-FFF2-40B4-BE49-F238E27FC236}">
                <a16:creationId xmlns:a16="http://schemas.microsoft.com/office/drawing/2014/main" id="{ED00C897-4640-C1C2-C7E6-B0F0FDB261D3}"/>
              </a:ext>
            </a:extLst>
          </p:cNvPr>
          <p:cNvSpPr/>
          <p:nvPr/>
        </p:nvSpPr>
        <p:spPr>
          <a:xfrm>
            <a:off x="1574960" y="1374070"/>
            <a:ext cx="2228878" cy="50747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accent4">
                  <a:lumMod val="0"/>
                </a:schemeClr>
              </a:gs>
            </a:gsLst>
            <a:path path="circle">
              <a:fillToRect l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C70FE7B2-96D4-DE61-4639-A9C60279D035}"/>
              </a:ext>
            </a:extLst>
          </p:cNvPr>
          <p:cNvSpPr/>
          <p:nvPr/>
        </p:nvSpPr>
        <p:spPr>
          <a:xfrm rot="10800000">
            <a:off x="1001288" y="1932600"/>
            <a:ext cx="343830" cy="4035713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E3F93650-53EE-494B-24EB-15807D34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个人经历介绍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Personal Introduction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CA30AFD8-BBED-A32D-79BE-6CD2B70A3069}"/>
              </a:ext>
            </a:extLst>
          </p:cNvPr>
          <p:cNvSpPr txBox="1"/>
          <p:nvPr/>
        </p:nvSpPr>
        <p:spPr>
          <a:xfrm>
            <a:off x="1762402" y="1427753"/>
            <a:ext cx="1963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工作经历（兼职）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6F38FCE-ED0A-9E0A-2F2C-8327C1AFDE93}"/>
              </a:ext>
            </a:extLst>
          </p:cNvPr>
          <p:cNvSpPr txBox="1"/>
          <p:nvPr/>
        </p:nvSpPr>
        <p:spPr>
          <a:xfrm>
            <a:off x="1044253" y="2022723"/>
            <a:ext cx="22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 – 2025</a:t>
            </a:r>
            <a:endParaRPr lang="en-GB" altLang="zh-CN" kern="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D335368-B57B-8D59-067D-29E0D41D5A0B}"/>
              </a:ext>
            </a:extLst>
          </p:cNvPr>
          <p:cNvSpPr txBox="1"/>
          <p:nvPr/>
        </p:nvSpPr>
        <p:spPr>
          <a:xfrm>
            <a:off x="3273131" y="2022723"/>
            <a:ext cx="4877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帝国理工学院， 公共卫生学院，客座讲师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76E15A5-DB6C-00D0-3D63-C4EC2447A2BC}"/>
              </a:ext>
            </a:extLst>
          </p:cNvPr>
          <p:cNvSpPr txBox="1"/>
          <p:nvPr/>
        </p:nvSpPr>
        <p:spPr>
          <a:xfrm>
            <a:off x="1044253" y="3785139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 – 2020</a:t>
            </a:r>
            <a:endParaRPr lang="en-GB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9FDC205F-6BDB-9C59-1222-157D5D5446D1}"/>
              </a:ext>
            </a:extLst>
          </p:cNvPr>
          <p:cNvSpPr txBox="1"/>
          <p:nvPr/>
        </p:nvSpPr>
        <p:spPr>
          <a:xfrm>
            <a:off x="8143920" y="3831306"/>
            <a:ext cx="2330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（合作导师：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Alex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Lord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241E732-A98C-4F5B-C06F-42256ABD3AA9}"/>
              </a:ext>
            </a:extLst>
          </p:cNvPr>
          <p:cNvSpPr txBox="1"/>
          <p:nvPr/>
        </p:nvSpPr>
        <p:spPr>
          <a:xfrm>
            <a:off x="3273131" y="3785139"/>
            <a:ext cx="512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利物浦大学， 环境科学学院，研究助理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6E7841A-D73F-C3CB-F90B-37DFB34B28A1}"/>
              </a:ext>
            </a:extLst>
          </p:cNvPr>
          <p:cNvSpPr txBox="1"/>
          <p:nvPr/>
        </p:nvSpPr>
        <p:spPr>
          <a:xfrm>
            <a:off x="1044253" y="4242309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 – 2018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B1A752F-BB6D-E715-0FBF-AF972FE669AA}"/>
              </a:ext>
            </a:extLst>
          </p:cNvPr>
          <p:cNvSpPr txBox="1"/>
          <p:nvPr/>
        </p:nvSpPr>
        <p:spPr>
          <a:xfrm>
            <a:off x="8143920" y="4288476"/>
            <a:ext cx="2885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Carly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Lightowlers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副教授）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902175-FD5E-ABA3-21B7-E6BEAF232778}"/>
              </a:ext>
            </a:extLst>
          </p:cNvPr>
          <p:cNvSpPr txBox="1"/>
          <p:nvPr/>
        </p:nvSpPr>
        <p:spPr>
          <a:xfrm>
            <a:off x="3273132" y="4242309"/>
            <a:ext cx="6229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利物浦大学， 人文、社会学院，研究助理</a:t>
            </a:r>
            <a:endParaRPr lang="zh-CN" altLang="en-US" dirty="0"/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B95E785B-E6A2-ACED-2588-2DDA12A527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084" y="1328891"/>
            <a:ext cx="533123" cy="5331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2960DC6-042D-3ADA-5C62-8425548AB54F}"/>
              </a:ext>
            </a:extLst>
          </p:cNvPr>
          <p:cNvSpPr txBox="1"/>
          <p:nvPr/>
        </p:nvSpPr>
        <p:spPr>
          <a:xfrm>
            <a:off x="8143920" y="2076393"/>
            <a:ext cx="4003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授课：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公共健康与传染病学中的应用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GIS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与空间分析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C41613-36B5-8932-064D-E38A9C2B76C6}"/>
              </a:ext>
            </a:extLst>
          </p:cNvPr>
          <p:cNvSpPr txBox="1"/>
          <p:nvPr/>
        </p:nvSpPr>
        <p:spPr>
          <a:xfrm>
            <a:off x="1044253" y="4742245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 – 2019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61F5E94-6471-3B3D-AC57-D33192F20C8F}"/>
              </a:ext>
            </a:extLst>
          </p:cNvPr>
          <p:cNvSpPr txBox="1"/>
          <p:nvPr/>
        </p:nvSpPr>
        <p:spPr>
          <a:xfrm>
            <a:off x="8143920" y="4788412"/>
            <a:ext cx="2885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Max Nathan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副教授）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B0C090-5CE9-53AE-0840-8FAF7EDA3281}"/>
              </a:ext>
            </a:extLst>
          </p:cNvPr>
          <p:cNvSpPr txBox="1"/>
          <p:nvPr/>
        </p:nvSpPr>
        <p:spPr>
          <a:xfrm>
            <a:off x="3273132" y="4742245"/>
            <a:ext cx="6229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伯明翰大学， 商学院，研究助理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13A181-5E9E-C082-636A-ABCAA9C11C39}"/>
              </a:ext>
            </a:extLst>
          </p:cNvPr>
          <p:cNvSpPr txBox="1"/>
          <p:nvPr/>
        </p:nvSpPr>
        <p:spPr>
          <a:xfrm>
            <a:off x="1044253" y="5245581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864108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tabLst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2016 – 2017</a:t>
            </a:r>
            <a:endParaRPr lang="en-GB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C23DE8-BF54-614A-3F33-95A563B8EE99}"/>
              </a:ext>
            </a:extLst>
          </p:cNvPr>
          <p:cNvSpPr txBox="1"/>
          <p:nvPr/>
        </p:nvSpPr>
        <p:spPr>
          <a:xfrm>
            <a:off x="8143920" y="5291748"/>
            <a:ext cx="2885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（合作导师</a:t>
            </a:r>
            <a:r>
              <a:rPr lang="en-GB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2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Guanpeng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Dong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教授）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6925F5-1C15-CAEB-6440-53B351C0F0D7}"/>
              </a:ext>
            </a:extLst>
          </p:cNvPr>
          <p:cNvSpPr txBox="1"/>
          <p:nvPr/>
        </p:nvSpPr>
        <p:spPr>
          <a:xfrm>
            <a:off x="3273132" y="5245581"/>
            <a:ext cx="6229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谢菲尔德大学， 地理与规划学院，研究助理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D2135B-03B8-CF86-F218-8D87AFD46119}"/>
              </a:ext>
            </a:extLst>
          </p:cNvPr>
          <p:cNvSpPr txBox="1"/>
          <p:nvPr/>
        </p:nvSpPr>
        <p:spPr>
          <a:xfrm>
            <a:off x="8143920" y="3063243"/>
            <a:ext cx="4003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授课：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地理数据科学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社会科学的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GIS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C107973-3ECA-070A-F878-E58B8AD5BC81}"/>
              </a:ext>
            </a:extLst>
          </p:cNvPr>
          <p:cNvSpPr txBox="1"/>
          <p:nvPr/>
        </p:nvSpPr>
        <p:spPr>
          <a:xfrm>
            <a:off x="1044253" y="3017076"/>
            <a:ext cx="20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2016 – 2020</a:t>
            </a:r>
            <a:endParaRPr lang="en-GB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C1473D-22D0-86B6-3DC1-4B0AD0EC6AB2}"/>
              </a:ext>
            </a:extLst>
          </p:cNvPr>
          <p:cNvSpPr txBox="1"/>
          <p:nvPr/>
        </p:nvSpPr>
        <p:spPr>
          <a:xfrm>
            <a:off x="3273131" y="3017076"/>
            <a:ext cx="512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利物浦大学， 地理与规划系，客座讲师、助教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100F14B-233C-B765-9682-EABB65919743}"/>
              </a:ext>
            </a:extLst>
          </p:cNvPr>
          <p:cNvSpPr txBox="1"/>
          <p:nvPr/>
        </p:nvSpPr>
        <p:spPr>
          <a:xfrm>
            <a:off x="1044253" y="2492115"/>
            <a:ext cx="22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64108">
              <a:buClr>
                <a:schemeClr val="bg1">
                  <a:lumMod val="9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 – 2021</a:t>
            </a:r>
            <a:endParaRPr lang="en-GB" altLang="zh-CN" kern="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84D19A9-820A-D4F1-44C3-68E0CED54A0F}"/>
              </a:ext>
            </a:extLst>
          </p:cNvPr>
          <p:cNvSpPr txBox="1"/>
          <p:nvPr/>
        </p:nvSpPr>
        <p:spPr>
          <a:xfrm>
            <a:off x="3273131" y="2492115"/>
            <a:ext cx="4877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伦敦大学学院， 土木工程学院，客座讲师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B79942E-E472-9549-4065-F4318703BD8E}"/>
              </a:ext>
            </a:extLst>
          </p:cNvPr>
          <p:cNvSpPr txBox="1"/>
          <p:nvPr/>
        </p:nvSpPr>
        <p:spPr>
          <a:xfrm>
            <a:off x="8143920" y="2511919"/>
            <a:ext cx="4003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授课：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时空数据挖掘与分析</a:t>
            </a:r>
            <a:r>
              <a:rPr lang="en-US" altLang="zh-CN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endParaRPr lang="zh-CN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1EE071-8B29-3345-0B80-5D1812E6E86A}"/>
              </a:ext>
            </a:extLst>
          </p:cNvPr>
          <p:cNvSpPr/>
          <p:nvPr/>
        </p:nvSpPr>
        <p:spPr>
          <a:xfrm>
            <a:off x="822084" y="3588327"/>
            <a:ext cx="10695465" cy="2175164"/>
          </a:xfrm>
          <a:prstGeom prst="rect">
            <a:avLst/>
          </a:prstGeom>
          <a:solidFill>
            <a:srgbClr val="FFFF00">
              <a:alpha val="11015"/>
            </a:srgbClr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1586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3DBC6-A32F-E8D7-CBC4-82C2170A6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0">
            <a:extLst>
              <a:ext uri="{FF2B5EF4-FFF2-40B4-BE49-F238E27FC236}">
                <a16:creationId xmlns:a16="http://schemas.microsoft.com/office/drawing/2014/main" id="{15F293F2-7795-2CAE-65B7-FCEB4C12EAAC}"/>
              </a:ext>
            </a:extLst>
          </p:cNvPr>
          <p:cNvSpPr txBox="1"/>
          <p:nvPr/>
        </p:nvSpPr>
        <p:spPr>
          <a:xfrm>
            <a:off x="1762402" y="1427753"/>
            <a:ext cx="1963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工作经历（兼职）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3A9191-7563-24E7-F725-973C1948C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86" y="2747830"/>
            <a:ext cx="5283013" cy="26079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DA218A-8EC9-4642-9C98-7D9C7FAB5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6750" y="2582999"/>
            <a:ext cx="3661793" cy="28559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AFC5768-F130-B8F9-0125-65A47B5F2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541" y="4115435"/>
            <a:ext cx="920658" cy="12434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53E89D8-FBDA-801F-FFD7-13A2954E16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2582998"/>
            <a:ext cx="2063750" cy="295632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2037603-5006-C2F5-661D-CA9DEF6D1E53}"/>
              </a:ext>
            </a:extLst>
          </p:cNvPr>
          <p:cNvGrpSpPr/>
          <p:nvPr/>
        </p:nvGrpSpPr>
        <p:grpSpPr>
          <a:xfrm>
            <a:off x="243457" y="1318680"/>
            <a:ext cx="11948543" cy="4220640"/>
            <a:chOff x="243457" y="1318680"/>
            <a:chExt cx="11948543" cy="4220640"/>
          </a:xfrm>
        </p:grpSpPr>
        <p:pic>
          <p:nvPicPr>
            <p:cNvPr id="4" name="图片 3" descr="物理界“多世界理论”：在另一个世界达到“量子永生”，还会再见|宇宙|薛定谔|科学家|假说|人类_新浪新闻">
              <a:extLst>
                <a:ext uri="{FF2B5EF4-FFF2-40B4-BE49-F238E27FC236}">
                  <a16:creationId xmlns:a16="http://schemas.microsoft.com/office/drawing/2014/main" id="{D6AE098E-B815-2CCE-DABB-C9DB8961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57" y="1318680"/>
              <a:ext cx="6411258" cy="4037089"/>
            </a:xfrm>
            <a:prstGeom prst="rect">
              <a:avLst/>
            </a:prstGeom>
          </p:spPr>
        </p:pic>
        <p:pic>
          <p:nvPicPr>
            <p:cNvPr id="5" name="图片 4" descr="微观粒子的位置和速度不能同时确定，这到底为什么？-yeeyi">
              <a:extLst>
                <a:ext uri="{FF2B5EF4-FFF2-40B4-BE49-F238E27FC236}">
                  <a16:creationId xmlns:a16="http://schemas.microsoft.com/office/drawing/2014/main" id="{24E725C2-7A46-F0EC-719B-5FD2C8F86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33367" y="1827863"/>
              <a:ext cx="5558633" cy="37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472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98179-7080-D03F-4FC5-A276C16D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C2AA698-89BF-54F4-9EB0-5D8D2637A5A6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EC435CBA-953B-E1FF-99BE-C983C403A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8A27F3C8-CA50-F1A6-83FB-C9CB3DA992CA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9C192315-D506-2AE6-8B9B-2CB4F740A7F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Computational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Social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Science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934763E9-1E72-42A6-F408-A21FE7DB6A20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计算社会科学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5AA5FCF-D1B9-2D24-42C4-68AA15AE890B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90D027AF-1693-2E42-38D0-F2FBA4BF684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98C33CB8-008B-B819-3EED-B46048EA464D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0602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80C9B-8E2E-872C-4AC2-4DB774E4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B42309EF-C4B7-854A-3A14-76079653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计算社会科学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Computational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Science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CSS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411AE0-C79A-5D86-48AC-91CEAD6035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11" y="1299545"/>
            <a:ext cx="5580840" cy="45527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EB5510-F8B1-D9F4-327F-97505290D95C}"/>
              </a:ext>
            </a:extLst>
          </p:cNvPr>
          <p:cNvSpPr txBox="1"/>
          <p:nvPr/>
        </p:nvSpPr>
        <p:spPr>
          <a:xfrm>
            <a:off x="7023221" y="2145491"/>
            <a:ext cx="4733350" cy="953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“以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计算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为媒介，以不同规模的社会团体为着眼点，对社会学领域开展的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跨学科研究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，其研究对象小至个体行动者，大到社会群体”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Cioffi-Revilla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2013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US" sz="1600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C609C-D04F-BE03-675E-C1EFF8DCABF1}"/>
              </a:ext>
            </a:extLst>
          </p:cNvPr>
          <p:cNvSpPr txBox="1"/>
          <p:nvPr/>
        </p:nvSpPr>
        <p:spPr>
          <a:xfrm>
            <a:off x="659930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简单定义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Simple Definition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0D2DC2-7145-1E27-0103-97BEDD60685D}"/>
              </a:ext>
            </a:extLst>
          </p:cNvPr>
          <p:cNvSpPr txBox="1"/>
          <p:nvPr/>
        </p:nvSpPr>
        <p:spPr>
          <a:xfrm>
            <a:off x="1082695" y="5947962"/>
            <a:ext cx="496387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概念依据：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Lazer et al. (2009); Microsoft Research CSS; Wallach (2018)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E92F9C1-3A50-B7B1-EED3-EDCD0661A244}"/>
              </a:ext>
            </a:extLst>
          </p:cNvPr>
          <p:cNvGrpSpPr/>
          <p:nvPr/>
        </p:nvGrpSpPr>
        <p:grpSpPr>
          <a:xfrm>
            <a:off x="553251" y="1005665"/>
            <a:ext cx="5877824" cy="5233790"/>
            <a:chOff x="553251" y="1005665"/>
            <a:chExt cx="5877824" cy="523379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5AEE9FA-BF03-788A-7627-2D4C7A10B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251" y="1005665"/>
              <a:ext cx="5877824" cy="5233790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42583DB-292C-7921-5E12-071D590D34C9}"/>
                </a:ext>
              </a:extLst>
            </p:cNvPr>
            <p:cNvSpPr txBox="1"/>
            <p:nvPr/>
          </p:nvSpPr>
          <p:spPr>
            <a:xfrm>
              <a:off x="605980" y="2979548"/>
              <a:ext cx="5580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800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Lazer et al.</a:t>
              </a:r>
              <a:r>
                <a:rPr lang="zh-CN" altLang="en-US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2009</a:t>
              </a:r>
              <a:r>
                <a:rPr lang="zh-CN" altLang="en-US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 </a:t>
              </a:r>
              <a:r>
                <a:rPr lang="en-US" altLang="zh-CN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《Science》</a:t>
              </a:r>
              <a:r>
                <a:rPr lang="zh-CN" altLang="en-US" b="1" dirty="0">
                  <a:highlight>
                    <a:srgbClr val="00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计算社会科学</a:t>
              </a:r>
              <a:endParaRPr lang="zh-CN" altLang="en-US" dirty="0">
                <a:highlight>
                  <a:srgbClr val="00FFFF"/>
                </a:highlight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7669EBF-F18A-4AD8-8211-50B4FBDDF8E5}"/>
                </a:ext>
              </a:extLst>
            </p:cNvPr>
            <p:cNvSpPr txBox="1"/>
            <p:nvPr/>
          </p:nvSpPr>
          <p:spPr>
            <a:xfrm>
              <a:off x="605980" y="3398879"/>
              <a:ext cx="5749071" cy="658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“</a:t>
              </a:r>
              <a:r>
                <a:rPr lang="zh-CN" altLang="zh-CN" sz="16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计算社会科学是一个在新数字时代催生的、能够利用前所未有的广度、深度和规模来收集和分析数据的新兴学科</a:t>
              </a:r>
              <a:r>
                <a:rPr lang="zh-CN" altLang="en-US" sz="1600" b="1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6915A2D-FED0-86EF-FF45-B9AA83048B47}"/>
              </a:ext>
            </a:extLst>
          </p:cNvPr>
          <p:cNvSpPr txBox="1"/>
          <p:nvPr/>
        </p:nvSpPr>
        <p:spPr>
          <a:xfrm>
            <a:off x="7023221" y="4247271"/>
            <a:ext cx="473335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社会现象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描述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社会结果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预测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Prediction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因果关系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推断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Causal Inference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社会过程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-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生成性机制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Generative </a:t>
            </a:r>
            <a:r>
              <a:rPr lang="en-US" altLang="zh-CN" sz="1000" b="1" dirty="0" err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Machanisms</a:t>
            </a:r>
            <a:r>
              <a:rPr lang="zh-CN" altLang="en-US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85F030-C3B7-3174-110E-9772D91D1976}"/>
              </a:ext>
            </a:extLst>
          </p:cNvPr>
          <p:cNvSpPr txBox="1"/>
          <p:nvPr/>
        </p:nvSpPr>
        <p:spPr>
          <a:xfrm>
            <a:off x="6599306" y="3429000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核心性任务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Core Mission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A08C99C-7E35-8425-1D93-47CAE5DC2A7D}"/>
              </a:ext>
            </a:extLst>
          </p:cNvPr>
          <p:cNvGrpSpPr/>
          <p:nvPr/>
        </p:nvGrpSpPr>
        <p:grpSpPr>
          <a:xfrm>
            <a:off x="6872125" y="3429000"/>
            <a:ext cx="4237180" cy="2825713"/>
            <a:chOff x="7140103" y="3368470"/>
            <a:chExt cx="4237180" cy="282571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39AFC62-DFC6-50F2-E2D6-DE0402752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0103" y="3368470"/>
              <a:ext cx="4237180" cy="2579491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3A5DC5D-A34C-B5F6-79E2-7D9BE7C161A5}"/>
                </a:ext>
              </a:extLst>
            </p:cNvPr>
            <p:cNvSpPr txBox="1"/>
            <p:nvPr/>
          </p:nvSpPr>
          <p:spPr>
            <a:xfrm>
              <a:off x="8257505" y="5947962"/>
              <a:ext cx="200237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rgbClr val="1C317C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改编自（吕鹏，范晓光，</a:t>
              </a:r>
              <a:r>
                <a:rPr lang="en-US" altLang="zh-CN" sz="1000" b="1" dirty="0">
                  <a:solidFill>
                    <a:srgbClr val="1C317C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2023</a:t>
              </a:r>
              <a:r>
                <a:rPr lang="zh-CN" altLang="en-US" sz="1000" b="1" dirty="0">
                  <a:solidFill>
                    <a:srgbClr val="1C317C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42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E8B64-9185-4523-5488-EE451A0A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551A6058-8509-5A75-2D7F-C66D277E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计算社会科学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Computational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Social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Science</a:t>
            </a:r>
            <a:r>
              <a:rPr lang="zh-CN" altLang="en-US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4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CSS</a:t>
            </a:r>
            <a:endParaRPr lang="zh-CN" altLang="en-US" sz="32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1546D6-AA66-4D57-1DFE-5C0B62B84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11" y="1299545"/>
            <a:ext cx="5580840" cy="45527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245EC-79D6-0581-C799-5397F3AC674D}"/>
              </a:ext>
            </a:extLst>
          </p:cNvPr>
          <p:cNvSpPr txBox="1"/>
          <p:nvPr/>
        </p:nvSpPr>
        <p:spPr>
          <a:xfrm>
            <a:off x="7023221" y="2230016"/>
            <a:ext cx="4633457" cy="953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计算社会学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、计算传播学、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计算语言学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、计算心理学、运筹管理学、计算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数字人口学、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城市分析与计算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地理数据科学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、数字（智）治理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60FA16-C558-CD25-BB71-0C7A40D818E8}"/>
              </a:ext>
            </a:extLst>
          </p:cNvPr>
          <p:cNvSpPr txBox="1"/>
          <p:nvPr/>
        </p:nvSpPr>
        <p:spPr>
          <a:xfrm>
            <a:off x="6599306" y="1299545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典型子学科与分支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Branches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6C7EB9-6639-30AD-FAC0-B5EEB89BE196}"/>
              </a:ext>
            </a:extLst>
          </p:cNvPr>
          <p:cNvSpPr txBox="1"/>
          <p:nvPr/>
        </p:nvSpPr>
        <p:spPr>
          <a:xfrm>
            <a:off x="7023221" y="4359471"/>
            <a:ext cx="4633457" cy="953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复杂网络分析、自然语言文本分析、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机器学习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、深度学习、计算机视觉、</a:t>
            </a:r>
            <a:r>
              <a:rPr lang="zh-CN" altLang="en-US" sz="16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人工智能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、时空分析、社会仿真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A89FB3-48A9-5537-34D3-3369D5E12074}"/>
              </a:ext>
            </a:extLst>
          </p:cNvPr>
          <p:cNvSpPr txBox="1"/>
          <p:nvPr/>
        </p:nvSpPr>
        <p:spPr>
          <a:xfrm>
            <a:off x="6599306" y="3429000"/>
            <a:ext cx="3873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典型方法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Methods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FAE0B1-B310-3F3D-09F8-8B5CD726C43D}"/>
              </a:ext>
            </a:extLst>
          </p:cNvPr>
          <p:cNvSpPr txBox="1"/>
          <p:nvPr/>
        </p:nvSpPr>
        <p:spPr>
          <a:xfrm>
            <a:off x="1082695" y="5947962"/>
            <a:ext cx="496387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概念依据：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Lazer et al. (2009); Microsoft Research CSS; Wallach (2018)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B278BE-5898-A992-69EB-7D17D47CC9F9}"/>
              </a:ext>
            </a:extLst>
          </p:cNvPr>
          <p:cNvSpPr txBox="1"/>
          <p:nvPr/>
        </p:nvSpPr>
        <p:spPr>
          <a:xfrm>
            <a:off x="5916837" y="5625074"/>
            <a:ext cx="6120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时空数据；文本；图像；行为；网络；数字痕迹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普查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调查数据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57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52407</TotalTime>
  <Words>3333</Words>
  <Application>Microsoft Macintosh PowerPoint</Application>
  <PresentationFormat>宽屏</PresentationFormat>
  <Paragraphs>576</Paragraphs>
  <Slides>47</Slides>
  <Notes>32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8" baseType="lpstr">
      <vt:lpstr>Microsoft YaHei UI</vt:lpstr>
      <vt:lpstr>等线</vt:lpstr>
      <vt:lpstr>微软雅黑</vt:lpstr>
      <vt:lpstr>SimSun</vt:lpstr>
      <vt:lpstr>等线 Light</vt:lpstr>
      <vt:lpstr>Wingdings 3</vt:lpstr>
      <vt:lpstr>Arial</vt:lpstr>
      <vt:lpstr>微软雅黑</vt:lpstr>
      <vt:lpstr>Cambria Math</vt:lpstr>
      <vt:lpstr>Wingdings</vt:lpstr>
      <vt:lpstr>Office 主题​​</vt:lpstr>
      <vt:lpstr>AI与时空大数据赋能计算社会科学研究</vt:lpstr>
      <vt:lpstr>目录 Contents</vt:lpstr>
      <vt:lpstr>PowerPoint 演示文稿</vt:lpstr>
      <vt:lpstr>个人经历介绍 Personal Introduction</vt:lpstr>
      <vt:lpstr>个人经历介绍 Personal Introduction</vt:lpstr>
      <vt:lpstr>PowerPoint 演示文稿</vt:lpstr>
      <vt:lpstr>PowerPoint 演示文稿</vt:lpstr>
      <vt:lpstr>计算社会科学 Computational Social Science，CSS</vt:lpstr>
      <vt:lpstr>计算社会科学 Computational Social Science，CSS</vt:lpstr>
      <vt:lpstr>计算社会科学 Computational Social Science，CSS</vt:lpstr>
      <vt:lpstr>数据分析案例</vt:lpstr>
      <vt:lpstr>数据分析案例</vt:lpstr>
      <vt:lpstr>数据分析案例</vt:lpstr>
      <vt:lpstr>PowerPoint 演示文稿</vt:lpstr>
      <vt:lpstr>PowerPoint 演示文稿</vt:lpstr>
      <vt:lpstr>论文分享 Paper Talk</vt:lpstr>
      <vt:lpstr>分享理由 1 Motivation 1</vt:lpstr>
      <vt:lpstr>分享理由 2 Motivation 2</vt:lpstr>
      <vt:lpstr>分享理由 3 Motivation 3</vt:lpstr>
      <vt:lpstr>论文分享 (AI版) Paper Talk</vt:lpstr>
      <vt:lpstr>基础概念 Basic Concepts</vt:lpstr>
      <vt:lpstr>PowerPoint 演示文稿</vt:lpstr>
      <vt:lpstr>基础概念 1 Basic Concept 1</vt:lpstr>
      <vt:lpstr>基础概念 1 Basic Concept 1</vt:lpstr>
      <vt:lpstr>基础概念 1 Basic Concept 1</vt:lpstr>
      <vt:lpstr>基础概念 1 Basic Concept 1</vt:lpstr>
      <vt:lpstr>基础概念 1 Basic Concept 1</vt:lpstr>
      <vt:lpstr>PowerPoint 演示文稿</vt:lpstr>
      <vt:lpstr>基础概念 2 Basic Concept 2</vt:lpstr>
      <vt:lpstr>基础概念 2 Basic Concept 2</vt:lpstr>
      <vt:lpstr>基础概念 2 Basic Concept 2</vt:lpstr>
      <vt:lpstr>基础概念 2 Basic Concept 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论文整体框架 Overall Structure</vt:lpstr>
      <vt:lpstr>论文结果 Results</vt:lpstr>
      <vt:lpstr>论文结果 Results</vt:lpstr>
      <vt:lpstr>论文结果 Results</vt:lpstr>
      <vt:lpstr>论文结果 Results</vt:lpstr>
      <vt:lpstr>论文结果应用 Applications</vt:lpstr>
      <vt:lpstr>论文结果应用 Applications</vt:lpstr>
      <vt:lpstr>论文结果应用 Applications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Chen May</dc:creator>
  <cp:keywords/>
  <dc:description/>
  <cp:lastModifiedBy>Liu, Yunzhe</cp:lastModifiedBy>
  <cp:revision>107</cp:revision>
  <dcterms:created xsi:type="dcterms:W3CDTF">2025-11-22T06:00:54Z</dcterms:created>
  <dcterms:modified xsi:type="dcterms:W3CDTF">2026-05-28T05:11:49Z</dcterms:modified>
  <cp:category/>
</cp:coreProperties>
</file>